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6"/>
  </p:notesMasterIdLst>
  <p:handoutMasterIdLst>
    <p:handoutMasterId r:id="rId17"/>
  </p:handoutMasterIdLst>
  <p:sldIdLst>
    <p:sldId id="264" r:id="rId2"/>
    <p:sldId id="330" r:id="rId3"/>
    <p:sldId id="337" r:id="rId4"/>
    <p:sldId id="338" r:id="rId5"/>
    <p:sldId id="339" r:id="rId6"/>
    <p:sldId id="279" r:id="rId7"/>
    <p:sldId id="340" r:id="rId8"/>
    <p:sldId id="324" r:id="rId9"/>
    <p:sldId id="341" r:id="rId10"/>
    <p:sldId id="336" r:id="rId11"/>
    <p:sldId id="328" r:id="rId12"/>
    <p:sldId id="347" r:id="rId13"/>
    <p:sldId id="327" r:id="rId14"/>
    <p:sldId id="334" r:id="rId15"/>
  </p:sldIdLst>
  <p:sldSz cx="9144000" cy="6858000" type="screen4x3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EEF"/>
    <a:srgbClr val="00B0F0"/>
    <a:srgbClr val="474747"/>
    <a:srgbClr val="C90000"/>
    <a:srgbClr val="ED145B"/>
    <a:srgbClr val="375195"/>
    <a:srgbClr val="3D3D3D"/>
    <a:srgbClr val="FEBE10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0041" autoAdjust="0"/>
  </p:normalViewPr>
  <p:slideViewPr>
    <p:cSldViewPr>
      <p:cViewPr varScale="1">
        <p:scale>
          <a:sx n="109" d="100"/>
          <a:sy n="109" d="100"/>
        </p:scale>
        <p:origin x="424" y="18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16680"/>
    </p:cViewPr>
  </p:sorterViewPr>
  <p:notesViewPr>
    <p:cSldViewPr>
      <p:cViewPr varScale="1">
        <p:scale>
          <a:sx n="84" d="100"/>
          <a:sy n="84" d="100"/>
        </p:scale>
        <p:origin x="-189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276FAC7-E273-44D4-87D8-031CFD0B34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03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9790909C-6FAC-44D6-A3B0-021E656B8B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892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90909C-6FAC-44D6-A3B0-021E656B8B5D}" type="slidenum">
              <a:rPr lang="fi-FI"/>
              <a:pPr>
                <a:defRPr/>
              </a:pPr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688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VGOS </a:t>
            </a:r>
            <a:r>
              <a:rPr lang="fi-FI" dirty="0" err="1"/>
              <a:t>goals</a:t>
            </a:r>
            <a:r>
              <a:rPr lang="fi-FI" dirty="0"/>
              <a:t>:</a:t>
            </a:r>
          </a:p>
          <a:p>
            <a:pPr algn="just"/>
            <a:r>
              <a:rPr lang="en-US" sz="1200" dirty="0"/>
              <a:t>1‐mm  position  accuracy (based  on  a  24‐hour  observation)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90909C-6FAC-44D6-A3B0-021E656B8B5D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23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fi-FI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5767059"/>
            <a:ext cx="621157" cy="6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6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611560" y="1772817"/>
            <a:ext cx="7920880" cy="4248472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10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611560" y="1772816"/>
            <a:ext cx="3672408" cy="424847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1772816"/>
            <a:ext cx="3888432" cy="424847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713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3672408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3816424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611560" y="2492896"/>
            <a:ext cx="3672408" cy="3528392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492896"/>
            <a:ext cx="3816424" cy="3528392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03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9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83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2520279" cy="1224136"/>
          </a:xfrm>
        </p:spPr>
        <p:txBody>
          <a:bodyPr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476673"/>
            <a:ext cx="4104456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20280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61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00600" cy="572616"/>
          </a:xfrm>
        </p:spPr>
        <p:txBody>
          <a:bodyPr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00600" cy="417646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006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24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fi-FI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5767059"/>
            <a:ext cx="621157" cy="6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9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476251"/>
            <a:ext cx="7920880" cy="100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844825"/>
            <a:ext cx="7920880" cy="41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dirty="0"/>
              <a:t>Normaali teksti</a:t>
            </a:r>
          </a:p>
          <a:p>
            <a:pPr lvl="1"/>
            <a:r>
              <a:rPr lang="da-DK" altLang="en-US" dirty="0"/>
              <a:t>Sisennetty teksti</a:t>
            </a:r>
          </a:p>
          <a:p>
            <a:pPr lvl="2"/>
            <a:r>
              <a:rPr lang="fi-FI" altLang="en-US" dirty="0"/>
              <a:t>Sisennetty teksti</a:t>
            </a:r>
          </a:p>
          <a:p>
            <a:pPr lvl="3"/>
            <a:r>
              <a:rPr lang="fi-FI" altLang="en-US" dirty="0"/>
              <a:t>Sisennetty teksti</a:t>
            </a:r>
          </a:p>
          <a:p>
            <a:pPr lvl="4"/>
            <a:r>
              <a:rPr lang="fi-FI" altLang="en-US" dirty="0"/>
              <a:t>Sisennetty teksti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098750"/>
            <a:ext cx="621157" cy="630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5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itchFamily="18" charset="0"/>
          <a:cs typeface="Arial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itchFamily="18" charset="0"/>
          <a:cs typeface="Arial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itchFamily="18" charset="0"/>
          <a:cs typeface="Arial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rgbClr val="000000"/>
          </a:solidFill>
          <a:latin typeface="+mn-lt"/>
          <a:cs typeface="+mn-cs"/>
        </a:defRPr>
      </a:lvl2pPr>
      <a:lvl3pPr marL="809625" indent="-171450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>
          <a:solidFill>
            <a:srgbClr val="000000"/>
          </a:solidFill>
          <a:latin typeface="+mn-lt"/>
          <a:cs typeface="+mn-cs"/>
        </a:defRPr>
      </a:lvl3pPr>
      <a:lvl4pPr marL="1162050" indent="-180975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>
          <a:solidFill>
            <a:srgbClr val="000000"/>
          </a:solidFill>
          <a:latin typeface="+mn-lt"/>
          <a:cs typeface="+mn-cs"/>
        </a:defRPr>
      </a:lvl4pPr>
      <a:lvl5pPr marL="1524000" indent="-180975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rgbClr val="000000"/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sevensols.com/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042987" y="1828800"/>
            <a:ext cx="7056437" cy="1368425"/>
          </a:xfrm>
        </p:spPr>
        <p:txBody>
          <a:bodyPr>
            <a:noAutofit/>
          </a:bodyPr>
          <a:lstStyle/>
          <a:p>
            <a:r>
              <a:rPr lang="en-US" sz="3200" dirty="0"/>
              <a:t>Progress update of the VGOS radio telescope at the </a:t>
            </a:r>
            <a:r>
              <a:rPr lang="en-US" sz="3200" dirty="0" err="1"/>
              <a:t>Metsähovi</a:t>
            </a:r>
            <a:r>
              <a:rPr lang="en-US" sz="3200" dirty="0"/>
              <a:t> Geodetic Research Station</a:t>
            </a:r>
            <a:endParaRPr lang="fi-FI" altLang="en-US" sz="3200" dirty="0"/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1042987" y="3860800"/>
            <a:ext cx="665321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000" dirty="0"/>
              <a:t>Guifré </a:t>
            </a:r>
            <a:r>
              <a:rPr lang="en-US" sz="2000" dirty="0" err="1"/>
              <a:t>Molera</a:t>
            </a:r>
            <a:r>
              <a:rPr lang="en-US" sz="2000" dirty="0"/>
              <a:t> </a:t>
            </a:r>
            <a:r>
              <a:rPr lang="en-US" sz="2000" dirty="0" err="1"/>
              <a:t>Calvés</a:t>
            </a:r>
            <a:endParaRPr lang="en-US" sz="2000" b="0" dirty="0"/>
          </a:p>
          <a:p>
            <a:pPr>
              <a:defRPr/>
            </a:pPr>
            <a:r>
              <a:rPr lang="en-US" sz="2000" b="0" dirty="0"/>
              <a:t> Nataliya </a:t>
            </a:r>
            <a:r>
              <a:rPr lang="en-US" sz="2000" b="0" dirty="0" err="1"/>
              <a:t>Zubko</a:t>
            </a:r>
            <a:r>
              <a:rPr lang="en-US" sz="2000" b="0" dirty="0"/>
              <a:t>,</a:t>
            </a:r>
            <a:r>
              <a:rPr lang="en-US" sz="2000" dirty="0"/>
              <a:t> </a:t>
            </a:r>
            <a:r>
              <a:rPr lang="en-US" sz="2000" b="0" dirty="0" err="1"/>
              <a:t>Jyri</a:t>
            </a:r>
            <a:r>
              <a:rPr lang="en-US" sz="2000" b="0" dirty="0"/>
              <a:t> </a:t>
            </a:r>
            <a:r>
              <a:rPr lang="en-US" sz="2000" b="0" dirty="0" err="1"/>
              <a:t>Näränen</a:t>
            </a:r>
            <a:r>
              <a:rPr lang="en-US" sz="2000" b="0" dirty="0"/>
              <a:t>, Markku </a:t>
            </a:r>
            <a:r>
              <a:rPr lang="en-US" sz="2000" b="0" dirty="0" err="1"/>
              <a:t>Poutanen</a:t>
            </a:r>
            <a:endParaRPr lang="en-US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6682_p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25" y="7620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ruutu 5"/>
          <p:cNvSpPr txBox="1"/>
          <p:nvPr/>
        </p:nvSpPr>
        <p:spPr>
          <a:xfrm>
            <a:off x="914400" y="3776441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March 2016</a:t>
            </a:r>
            <a:endParaRPr lang="fi-FI" sz="2400" dirty="0"/>
          </a:p>
        </p:txBody>
      </p:sp>
      <p:sp>
        <p:nvSpPr>
          <p:cNvPr id="7" name="Tekstiruutu 6"/>
          <p:cNvSpPr txBox="1"/>
          <p:nvPr/>
        </p:nvSpPr>
        <p:spPr>
          <a:xfrm>
            <a:off x="5413424" y="3214780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September 2018</a:t>
            </a:r>
            <a:endParaRPr lang="fi-FI" sz="2400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1" y="3676445"/>
            <a:ext cx="3962400" cy="2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9758" y="0"/>
            <a:ext cx="7920880" cy="1008534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Signal chain</a:t>
            </a:r>
            <a:endParaRPr lang="fi-FI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152400" y="1371600"/>
            <a:ext cx="8743760" cy="236220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809625" indent="-17145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>
                <a:solidFill>
                  <a:srgbClr val="000000"/>
                </a:solidFill>
                <a:latin typeface="+mn-lt"/>
                <a:cs typeface="+mn-cs"/>
              </a:defRPr>
            </a:lvl3pPr>
            <a:lvl4pPr marL="1162050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1524000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16002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r>
              <a:rPr lang="en-US" sz="1800" b="0" kern="0" dirty="0">
                <a:latin typeface="Century Gothic" panose="020B0502020202020204" pitchFamily="34" charset="0"/>
              </a:rPr>
              <a:t>Broadband receiver (2-14 GHz) two </a:t>
            </a:r>
            <a:r>
              <a:rPr lang="en-US" sz="1800" b="0" kern="0" dirty="0" err="1">
                <a:latin typeface="Century Gothic" panose="020B0502020202020204" pitchFamily="34" charset="0"/>
              </a:rPr>
              <a:t>polarisations</a:t>
            </a:r>
            <a:r>
              <a:rPr lang="en-US" sz="1800" b="0" kern="0" dirty="0">
                <a:latin typeface="Century Gothic" panose="020B0502020202020204" pitchFamily="34" charset="0"/>
              </a:rPr>
              <a:t> and QRFH feed being built by IGN (Spain, </a:t>
            </a:r>
            <a:r>
              <a:rPr lang="en-US" sz="1800" b="0" kern="0" dirty="0" err="1">
                <a:latin typeface="Century Gothic" panose="020B0502020202020204" pitchFamily="34" charset="0"/>
              </a:rPr>
              <a:t>Yebes</a:t>
            </a:r>
            <a:r>
              <a:rPr lang="en-US" sz="1800" b="0" kern="0" dirty="0">
                <a:latin typeface="Century Gothic" panose="020B0502020202020204" pitchFamily="34" charset="0"/>
              </a:rPr>
              <a:t>)</a:t>
            </a:r>
          </a:p>
          <a:p>
            <a:r>
              <a:rPr lang="en-US" sz="1800" b="0" kern="0" dirty="0">
                <a:latin typeface="Century Gothic" panose="020B0502020202020204" pitchFamily="34" charset="0"/>
              </a:rPr>
              <a:t>2 </a:t>
            </a:r>
            <a:r>
              <a:rPr lang="en-US" sz="1800" b="0" kern="0" dirty="0" err="1">
                <a:latin typeface="Century Gothic" panose="020B0502020202020204" pitchFamily="34" charset="0"/>
              </a:rPr>
              <a:t>polarisations</a:t>
            </a:r>
            <a:r>
              <a:rPr lang="en-US" sz="1800" b="0" kern="0" dirty="0">
                <a:latin typeface="Century Gothic" panose="020B0502020202020204" pitchFamily="34" charset="0"/>
              </a:rPr>
              <a:t> High and Low RF bands to Optics to link RT to CR. </a:t>
            </a:r>
          </a:p>
          <a:p>
            <a:r>
              <a:rPr lang="en-US" sz="1800" b="0" dirty="0">
                <a:latin typeface="Century Gothic" panose="020B0502020202020204" pitchFamily="34" charset="0"/>
              </a:rPr>
              <a:t>Backend – DBBC3 full VGOS capable of eight 4 GHz</a:t>
            </a:r>
          </a:p>
          <a:p>
            <a:r>
              <a:rPr lang="en-US" sz="1800" b="0" dirty="0">
                <a:latin typeface="Century Gothic" panose="020B0502020202020204" pitchFamily="34" charset="0"/>
              </a:rPr>
              <a:t>Recording system – </a:t>
            </a:r>
            <a:r>
              <a:rPr lang="en-US" sz="1800" b="0" dirty="0" err="1">
                <a:latin typeface="Century Gothic" panose="020B0502020202020204" pitchFamily="34" charset="0"/>
              </a:rPr>
              <a:t>Flexbuff</a:t>
            </a:r>
            <a:r>
              <a:rPr lang="en-US" sz="1800" b="0" dirty="0">
                <a:latin typeface="Century Gothic" panose="020B0502020202020204" pitchFamily="34" charset="0"/>
              </a:rPr>
              <a:t> of 480 TB</a:t>
            </a:r>
          </a:p>
          <a:p>
            <a:r>
              <a:rPr lang="en-US" sz="1800" b="0" dirty="0">
                <a:latin typeface="Century Gothic" panose="020B0502020202020204" pitchFamily="34" charset="0"/>
              </a:rPr>
              <a:t>GPS receiver and prisms for local ties</a:t>
            </a:r>
            <a:endParaRPr lang="fi-FI" sz="1800" b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i-FI" b="0" kern="0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581400"/>
            <a:ext cx="3953951" cy="2965463"/>
          </a:xfrm>
          <a:prstGeom prst="rect">
            <a:avLst/>
          </a:prstGeom>
        </p:spPr>
      </p:pic>
      <p:pic>
        <p:nvPicPr>
          <p:cNvPr id="5122" name="Picture 2" descr="https://lh3.googleusercontent.com/2zBnqywZPiB2lIKX29Hph3AyEIVibik7zZLFYFK3-KFQ9zgULompSlxLC9TGNGYy_gebfsu9uJBAp1ePs5XMhOPJRnX6nnswETkGPErlqxUGJCmPAcKshvATkIq2rXTjqbc9cjtDiwFIA7x3A2u-46QAHmxWt32z6-tHV0eJ6uQHmfl8tgKDQG0bwitDGBSBLrjH7wDCueuKsV92kaIBMzBc1I6TJ3LkIwTLZxJ3r6zz7raLX-dDkEMAG0S1iGbW9iabwoP2vn4SJHlVh7XEAoU18KrxTiTSK8CVlFfynSn6fNGzzy1pZxE3Cjn3OpaTD-tVXfz6daUzQ1zvXj-GgPw0hIRMZ0X0JpRlT1tUDT953k2zF1xplM9TcmVdL6FRslrwIu7XFmUbTH7M2ej_aJnAxoeJrsdzHypGcCcS59eKD8PvcimxbIHtNoFaRUxannNj51gTv3-LvuUTrZe7SI2_u5hWz8Ek4pKampwxd_vwxM5pF1e--58vb1giWHz_PVf3aT4FMQthtEmTuPZOkT70lNYLu28HKIaZpNsnLYNFZIxIR1CfdRXXeGsv4Msk1v2ONvmGu4d9bL11f6c0fP0dD1yFJXOP5LYfCTG2KXFil7MUBtSj5Oa3bYtwQ7gf=w1074-h1906-no">
            <a:extLst>
              <a:ext uri="{FF2B5EF4-FFF2-40B4-BE49-F238E27FC236}">
                <a16:creationId xmlns:a16="http://schemas.microsoft.com/office/drawing/2014/main" id="{091A09B0-0D82-5B4C-88F9-EE85896C8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3542" y="2523447"/>
            <a:ext cx="26177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24AD7-3197-AE4B-B129-9FE857BBDFDB}"/>
              </a:ext>
            </a:extLst>
          </p:cNvPr>
          <p:cNvSpPr txBox="1"/>
          <p:nvPr/>
        </p:nvSpPr>
        <p:spPr>
          <a:xfrm>
            <a:off x="1905000" y="61570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0" dirty="0">
                <a:latin typeface="Century Gothic" panose="020B0502020202020204" pitchFamily="34" charset="0"/>
              </a:rPr>
              <a:t>Control </a:t>
            </a:r>
            <a:r>
              <a:rPr lang="fi-FI" b="0" dirty="0" err="1">
                <a:latin typeface="Century Gothic" panose="020B0502020202020204" pitchFamily="34" charset="0"/>
              </a:rPr>
              <a:t>Room</a:t>
            </a:r>
            <a:endParaRPr lang="fi-FI" b="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E0338-EA7F-D64D-A79F-39607715E587}"/>
              </a:ext>
            </a:extLst>
          </p:cNvPr>
          <p:cNvSpPr txBox="1"/>
          <p:nvPr/>
        </p:nvSpPr>
        <p:spPr>
          <a:xfrm>
            <a:off x="6781800" y="5638800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Receiver</a:t>
            </a:r>
            <a:r>
              <a:rPr lang="fi-FI" b="0" dirty="0">
                <a:solidFill>
                  <a:schemeClr val="bg1"/>
                </a:solidFill>
                <a:latin typeface="Century Gothic" panose="020B0502020202020204" pitchFamily="34" charset="0"/>
              </a:rPr>
              <a:t> 04.10</a:t>
            </a:r>
          </a:p>
        </p:txBody>
      </p:sp>
    </p:spTree>
    <p:extLst>
      <p:ext uri="{BB962C8B-B14F-4D97-AF65-F5344CB8AC3E}">
        <p14:creationId xmlns:p14="http://schemas.microsoft.com/office/powerpoint/2010/main" val="107122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C36B-F32D-9C4C-AAFD-4BD91AFD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02" y="278395"/>
            <a:ext cx="7920880" cy="1008534"/>
          </a:xfrm>
        </p:spPr>
        <p:txBody>
          <a:bodyPr/>
          <a:lstStyle/>
          <a:p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Distribution of Time &amp; Frequency</a:t>
            </a:r>
            <a:endParaRPr lang="fi-FI" sz="35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D0BAF-6AC2-4B43-9BBE-CC64B3BFB7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9826" y="1805431"/>
            <a:ext cx="3122240" cy="513183"/>
          </a:xfrm>
        </p:spPr>
        <p:txBody>
          <a:bodyPr/>
          <a:lstStyle/>
          <a:p>
            <a:r>
              <a:rPr lang="fi-FI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</a:t>
            </a:r>
            <a:r>
              <a:rPr lang="fi-FI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Hydrogen</a:t>
            </a:r>
            <a:r>
              <a:rPr lang="fi-FI" b="1" dirty="0">
                <a:solidFill>
                  <a:srgbClr val="FF0000"/>
                </a:solidFill>
                <a:latin typeface="Century Gothic" panose="020B0502020202020204" pitchFamily="34" charset="0"/>
              </a:rPr>
              <a:t> maser!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88190-4E3B-4F42-9E9E-92CD17D3A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872286"/>
            <a:ext cx="3134423" cy="2356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BD5929-E5A4-994A-B158-6A1133260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20" y="3080509"/>
            <a:ext cx="2526622" cy="1940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9D9C4F-3FE4-D643-8F2E-18AB6FE52F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542" y="2305809"/>
            <a:ext cx="1676400" cy="154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2833BA-4BE8-EB4F-BF7F-27515D9CA70A}"/>
              </a:ext>
            </a:extLst>
          </p:cNvPr>
          <p:cNvSpPr txBox="1"/>
          <p:nvPr/>
        </p:nvSpPr>
        <p:spPr>
          <a:xfrm>
            <a:off x="3505200" y="3820040"/>
            <a:ext cx="187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dirty="0">
                <a:latin typeface="Century Gothic" panose="020B0502020202020204" pitchFamily="34" charset="0"/>
              </a:rPr>
              <a:t> km </a:t>
            </a:r>
            <a:r>
              <a:rPr lang="fi-FI" b="0" dirty="0" err="1">
                <a:latin typeface="Century Gothic" panose="020B0502020202020204" pitchFamily="34" charset="0"/>
              </a:rPr>
              <a:t>distances</a:t>
            </a:r>
            <a:endParaRPr lang="fi-FI" b="0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B340A3-F7EF-7A40-9ECE-CC314E26821E}"/>
              </a:ext>
            </a:extLst>
          </p:cNvPr>
          <p:cNvSpPr txBox="1">
            <a:spLocks/>
          </p:cNvSpPr>
          <p:nvPr/>
        </p:nvSpPr>
        <p:spPr bwMode="auto">
          <a:xfrm>
            <a:off x="6629400" y="4683646"/>
            <a:ext cx="1250458" cy="811734"/>
          </a:xfrm>
          <a:prstGeom prst="rect">
            <a:avLst/>
          </a:prstGeom>
          <a:noFill/>
          <a:ln w="952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809625" indent="-17145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3pPr>
            <a:lvl4pPr marL="1162050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4pPr>
            <a:lvl5pPr marL="1524000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16002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kern="0" dirty="0">
                <a:solidFill>
                  <a:srgbClr val="00AEEF"/>
                </a:solidFill>
              </a:rPr>
              <a:t>1 </a:t>
            </a:r>
            <a:r>
              <a:rPr lang="fi-FI" kern="0" dirty="0" err="1">
                <a:solidFill>
                  <a:srgbClr val="00AEEF"/>
                </a:solidFill>
              </a:rPr>
              <a:t>pps</a:t>
            </a:r>
            <a:endParaRPr lang="fi-FI" kern="0" dirty="0">
              <a:solidFill>
                <a:srgbClr val="00AEEF"/>
              </a:solidFill>
            </a:endParaRPr>
          </a:p>
          <a:p>
            <a:pPr marL="0" indent="0" algn="ctr">
              <a:buNone/>
            </a:pPr>
            <a:r>
              <a:rPr lang="fi-FI" kern="0" dirty="0">
                <a:solidFill>
                  <a:srgbClr val="00AEEF"/>
                </a:solidFill>
              </a:rPr>
              <a:t>5 MHz</a:t>
            </a:r>
            <a:endParaRPr lang="fi-FI" b="1" kern="0" dirty="0">
              <a:solidFill>
                <a:srgbClr val="00AEE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2F627-D80A-304F-BEA6-4A01E282564A}"/>
              </a:ext>
            </a:extLst>
          </p:cNvPr>
          <p:cNvSpPr txBox="1"/>
          <p:nvPr/>
        </p:nvSpPr>
        <p:spPr>
          <a:xfrm>
            <a:off x="838200" y="549538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dirty="0" err="1"/>
              <a:t>Finnish</a:t>
            </a:r>
            <a:r>
              <a:rPr lang="fi-FI" b="0" dirty="0"/>
              <a:t> </a:t>
            </a:r>
            <a:r>
              <a:rPr lang="fi-FI" b="0" dirty="0" err="1"/>
              <a:t>Metrology</a:t>
            </a:r>
            <a:r>
              <a:rPr lang="fi-FI" b="0" dirty="0"/>
              <a:t> Institute VTT/MIKES</a:t>
            </a:r>
          </a:p>
          <a:p>
            <a:r>
              <a:rPr lang="fi-FI" b="0" dirty="0"/>
              <a:t>White Rabbit </a:t>
            </a:r>
            <a:r>
              <a:rPr lang="fi-FI" b="0" dirty="0" err="1"/>
              <a:t>Switch</a:t>
            </a:r>
            <a:r>
              <a:rPr lang="fi-FI" b="0" dirty="0"/>
              <a:t>  CERN + </a:t>
            </a:r>
            <a:r>
              <a:rPr lang="fi-FI" b="0" dirty="0">
                <a:hlinkClick r:id="rId6"/>
              </a:rPr>
              <a:t>www.sevensols.com</a:t>
            </a:r>
            <a:endParaRPr lang="fi-FI" b="0" dirty="0"/>
          </a:p>
        </p:txBody>
      </p:sp>
      <p:graphicFrame>
        <p:nvGraphicFramePr>
          <p:cNvPr id="16" name="Objekti 4">
            <a:extLst>
              <a:ext uri="{FF2B5EF4-FFF2-40B4-BE49-F238E27FC236}">
                <a16:creationId xmlns:a16="http://schemas.microsoft.com/office/drawing/2014/main" id="{CB7DDF7F-B28B-E84E-82FA-3C07181E5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42367"/>
              </p:ext>
            </p:extLst>
          </p:nvPr>
        </p:nvGraphicFramePr>
        <p:xfrm>
          <a:off x="5576284" y="1306309"/>
          <a:ext cx="3275089" cy="231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7" imgW="0" imgH="0" progId="AcroExch.Document.11">
                  <p:embed/>
                </p:oleObj>
              </mc:Choice>
              <mc:Fallback>
                <p:oleObj name="Acrobat Document" r:id="rId7" imgW="0" imgH="0" progId="AcroExch.Document.11">
                  <p:embed/>
                  <p:pic>
                    <p:nvPicPr>
                      <p:cNvPr id="5" name="Objekti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284" y="1306309"/>
                        <a:ext cx="3275089" cy="2313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14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33917"/>
            <a:ext cx="7920880" cy="1008534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Distribution of Time &amp; Frequency</a:t>
            </a:r>
            <a:endParaRPr lang="fi-FI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200" y="1500998"/>
            <a:ext cx="93150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DF1D6-CD9C-3748-A68F-1989F4B2F8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78" y="2949819"/>
            <a:ext cx="5031036" cy="3340608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350A7AA-4347-D247-B7F1-2E4EFD6A7753}"/>
              </a:ext>
            </a:extLst>
          </p:cNvPr>
          <p:cNvSpPr txBox="1">
            <a:spLocks/>
          </p:cNvSpPr>
          <p:nvPr/>
        </p:nvSpPr>
        <p:spPr>
          <a:xfrm>
            <a:off x="152400" y="1371600"/>
            <a:ext cx="8743760" cy="144780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809625" indent="-17145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>
                <a:solidFill>
                  <a:srgbClr val="000000"/>
                </a:solidFill>
                <a:latin typeface="+mn-lt"/>
                <a:cs typeface="+mn-cs"/>
              </a:defRPr>
            </a:lvl3pPr>
            <a:lvl4pPr marL="1162050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1524000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16002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r>
              <a:rPr lang="fi-FI" sz="1800" b="0" kern="0" dirty="0" err="1">
                <a:latin typeface="Century Gothic" panose="020B0502020202020204" pitchFamily="34" charset="0"/>
              </a:rPr>
              <a:t>Extensive</a:t>
            </a:r>
            <a:r>
              <a:rPr lang="fi-FI" sz="1800" b="0" kern="0" dirty="0">
                <a:latin typeface="Century Gothic" panose="020B0502020202020204" pitchFamily="34" charset="0"/>
              </a:rPr>
              <a:t> </a:t>
            </a:r>
            <a:r>
              <a:rPr lang="fi-FI" sz="1800" b="0" kern="0" dirty="0" err="1">
                <a:latin typeface="Century Gothic" panose="020B0502020202020204" pitchFamily="34" charset="0"/>
              </a:rPr>
              <a:t>tests</a:t>
            </a:r>
            <a:r>
              <a:rPr lang="fi-FI" sz="1800" b="0" kern="0" dirty="0">
                <a:latin typeface="Century Gothic" panose="020B0502020202020204" pitchFamily="34" charset="0"/>
              </a:rPr>
              <a:t> </a:t>
            </a:r>
            <a:r>
              <a:rPr lang="fi-FI" sz="1800" b="0" kern="0" dirty="0" err="1">
                <a:latin typeface="Century Gothic" panose="020B0502020202020204" pitchFamily="34" charset="0"/>
              </a:rPr>
              <a:t>have</a:t>
            </a:r>
            <a:r>
              <a:rPr lang="fi-FI" sz="1800" b="0" kern="0" dirty="0">
                <a:latin typeface="Century Gothic" panose="020B0502020202020204" pitchFamily="34" charset="0"/>
              </a:rPr>
              <a:t> </a:t>
            </a:r>
            <a:r>
              <a:rPr lang="fi-FI" sz="1800" b="0" kern="0" dirty="0" err="1">
                <a:latin typeface="Century Gothic" panose="020B0502020202020204" pitchFamily="34" charset="0"/>
              </a:rPr>
              <a:t>been</a:t>
            </a:r>
            <a:r>
              <a:rPr lang="fi-FI" sz="1800" b="0" kern="0" dirty="0">
                <a:latin typeface="Century Gothic" panose="020B0502020202020204" pitchFamily="34" charset="0"/>
              </a:rPr>
              <a:t> </a:t>
            </a:r>
            <a:r>
              <a:rPr lang="fi-FI" sz="1800" b="0" kern="0" dirty="0" err="1">
                <a:latin typeface="Century Gothic" panose="020B0502020202020204" pitchFamily="34" charset="0"/>
              </a:rPr>
              <a:t>carried</a:t>
            </a:r>
            <a:r>
              <a:rPr lang="fi-FI" sz="1800" b="0" kern="0" dirty="0">
                <a:latin typeface="Century Gothic" panose="020B0502020202020204" pitchFamily="34" charset="0"/>
              </a:rPr>
              <a:t> out </a:t>
            </a:r>
            <a:r>
              <a:rPr lang="fi-FI" sz="1800" b="0" kern="0" dirty="0" err="1">
                <a:latin typeface="Century Gothic" panose="020B0502020202020204" pitchFamily="34" charset="0"/>
              </a:rPr>
              <a:t>since</a:t>
            </a:r>
            <a:r>
              <a:rPr lang="fi-FI" sz="1800" b="0" kern="0" dirty="0">
                <a:latin typeface="Century Gothic" panose="020B0502020202020204" pitchFamily="34" charset="0"/>
              </a:rPr>
              <a:t> 2017.</a:t>
            </a:r>
          </a:p>
          <a:p>
            <a:r>
              <a:rPr lang="fi-FI" sz="1800" b="0" kern="0" dirty="0" err="1">
                <a:latin typeface="Century Gothic" panose="020B0502020202020204" pitchFamily="34" charset="0"/>
              </a:rPr>
              <a:t>Comparing</a:t>
            </a:r>
            <a:r>
              <a:rPr lang="fi-FI" sz="1800" b="0" kern="0" dirty="0">
                <a:latin typeface="Century Gothic" panose="020B0502020202020204" pitchFamily="34" charset="0"/>
              </a:rPr>
              <a:t> WRS </a:t>
            </a:r>
            <a:r>
              <a:rPr lang="fi-FI" sz="1800" b="0" kern="0" dirty="0" err="1">
                <a:latin typeface="Century Gothic" panose="020B0502020202020204" pitchFamily="34" charset="0"/>
              </a:rPr>
              <a:t>signal</a:t>
            </a:r>
            <a:r>
              <a:rPr lang="fi-FI" sz="1800" b="0" kern="0" dirty="0">
                <a:latin typeface="Century Gothic" panose="020B0502020202020204" pitchFamily="34" charset="0"/>
              </a:rPr>
              <a:t> </a:t>
            </a:r>
            <a:r>
              <a:rPr lang="fi-FI" sz="1800" b="0" kern="0" dirty="0" err="1">
                <a:latin typeface="Century Gothic" panose="020B0502020202020204" pitchFamily="34" charset="0"/>
              </a:rPr>
              <a:t>vs</a:t>
            </a:r>
            <a:r>
              <a:rPr lang="fi-FI" sz="1800" b="0" kern="0" dirty="0">
                <a:latin typeface="Century Gothic" panose="020B0502020202020204" pitchFamily="34" charset="0"/>
              </a:rPr>
              <a:t> </a:t>
            </a:r>
            <a:r>
              <a:rPr lang="fi-FI" sz="1800" b="0" kern="0" dirty="0" err="1">
                <a:latin typeface="Century Gothic" panose="020B0502020202020204" pitchFamily="34" charset="0"/>
              </a:rPr>
              <a:t>Aalto’s</a:t>
            </a:r>
            <a:r>
              <a:rPr lang="fi-FI" sz="1800" b="0" kern="0" dirty="0">
                <a:latin typeface="Century Gothic" panose="020B0502020202020204" pitchFamily="34" charset="0"/>
              </a:rPr>
              <a:t> Metsähovi H-maser.</a:t>
            </a:r>
          </a:p>
          <a:p>
            <a:r>
              <a:rPr lang="fi-FI" sz="1800" b="0" kern="0" dirty="0">
                <a:latin typeface="Century Gothic" panose="020B0502020202020204" pitchFamily="34" charset="0"/>
              </a:rPr>
              <a:t>WRS </a:t>
            </a:r>
            <a:r>
              <a:rPr lang="fi-FI" sz="1800" b="0" kern="0" dirty="0" err="1">
                <a:latin typeface="Century Gothic" panose="020B0502020202020204" pitchFamily="34" charset="0"/>
              </a:rPr>
              <a:t>can</a:t>
            </a:r>
            <a:r>
              <a:rPr lang="fi-FI" sz="1800" b="0" kern="0" dirty="0">
                <a:latin typeface="Century Gothic" panose="020B0502020202020204" pitchFamily="34" charset="0"/>
              </a:rPr>
              <a:t> </a:t>
            </a:r>
            <a:r>
              <a:rPr lang="fi-FI" sz="1800" b="0" kern="0" dirty="0" err="1">
                <a:latin typeface="Century Gothic" panose="020B0502020202020204" pitchFamily="34" charset="0"/>
              </a:rPr>
              <a:t>provide</a:t>
            </a:r>
            <a:r>
              <a:rPr lang="fi-FI" sz="1800" b="0" kern="0" dirty="0">
                <a:latin typeface="Century Gothic" panose="020B0502020202020204" pitchFamily="34" charset="0"/>
              </a:rPr>
              <a:t> a </a:t>
            </a:r>
            <a:r>
              <a:rPr lang="fi-FI" sz="1800" b="0" kern="0" dirty="0" err="1">
                <a:latin typeface="Century Gothic" panose="020B0502020202020204" pitchFamily="34" charset="0"/>
              </a:rPr>
              <a:t>good</a:t>
            </a:r>
            <a:r>
              <a:rPr lang="fi-FI" sz="1800" b="0" kern="0" dirty="0">
                <a:latin typeface="Century Gothic" panose="020B0502020202020204" pitchFamily="34" charset="0"/>
              </a:rPr>
              <a:t> </a:t>
            </a:r>
            <a:r>
              <a:rPr lang="fi-FI" sz="1800" b="0" kern="0" dirty="0" err="1">
                <a:latin typeface="Century Gothic" panose="020B0502020202020204" pitchFamily="34" charset="0"/>
              </a:rPr>
              <a:t>enough</a:t>
            </a:r>
            <a:r>
              <a:rPr lang="fi-FI" sz="1800" b="0" kern="0" dirty="0">
                <a:latin typeface="Century Gothic" panose="020B0502020202020204" pitchFamily="34" charset="0"/>
              </a:rPr>
              <a:t> 1 </a:t>
            </a:r>
            <a:r>
              <a:rPr lang="fi-FI" sz="1800" b="0" kern="0" dirty="0" err="1">
                <a:latin typeface="Century Gothic" panose="020B0502020202020204" pitchFamily="34" charset="0"/>
              </a:rPr>
              <a:t>pps</a:t>
            </a:r>
            <a:r>
              <a:rPr lang="fi-FI" sz="1800" b="0" kern="0" dirty="0">
                <a:latin typeface="Century Gothic" panose="020B0502020202020204" pitchFamily="34" charset="0"/>
              </a:rPr>
              <a:t> and 5 MHz </a:t>
            </a:r>
            <a:r>
              <a:rPr lang="fi-FI" sz="1800" b="0" kern="0" dirty="0" err="1">
                <a:latin typeface="Century Gothic" panose="020B0502020202020204" pitchFamily="34" charset="0"/>
              </a:rPr>
              <a:t>signals</a:t>
            </a:r>
            <a:r>
              <a:rPr lang="fi-FI" sz="1800" b="0" kern="0" dirty="0">
                <a:latin typeface="Century Gothic" panose="020B0502020202020204" pitchFamily="34" charset="0"/>
              </a:rPr>
              <a:t> to </a:t>
            </a:r>
            <a:r>
              <a:rPr lang="fi-FI" sz="1800" b="0" kern="0" dirty="0" err="1">
                <a:latin typeface="Century Gothic" panose="020B0502020202020204" pitchFamily="34" charset="0"/>
              </a:rPr>
              <a:t>fulfill</a:t>
            </a:r>
            <a:r>
              <a:rPr lang="fi-FI" sz="1800" b="0" kern="0" dirty="0">
                <a:latin typeface="Century Gothic" panose="020B0502020202020204" pitchFamily="34" charset="0"/>
              </a:rPr>
              <a:t> VGOS </a:t>
            </a:r>
            <a:r>
              <a:rPr lang="fi-FI" sz="1800" b="0" kern="0" dirty="0" err="1">
                <a:latin typeface="Century Gothic" panose="020B0502020202020204" pitchFamily="34" charset="0"/>
              </a:rPr>
              <a:t>requirements</a:t>
            </a:r>
            <a:r>
              <a:rPr lang="fi-FI" sz="1800" b="0" kern="0" dirty="0">
                <a:latin typeface="Century Gothic" panose="020B0502020202020204" pitchFamily="34" charset="0"/>
              </a:rPr>
              <a:t>.</a:t>
            </a:r>
            <a:endParaRPr lang="fi-FI" sz="1800" b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i-FI" b="0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F17D01-487E-ED41-9819-2C69DD4D56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945" y="2949819"/>
            <a:ext cx="3352800" cy="22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43"/>
            <a:ext cx="7920880" cy="1008534"/>
          </a:xfrm>
        </p:spPr>
        <p:txBody>
          <a:bodyPr/>
          <a:lstStyle/>
          <a:p>
            <a:r>
              <a:rPr lang="fi-FI" sz="3600" cap="none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Future</a:t>
            </a:r>
            <a:r>
              <a:rPr lang="fi-FI" sz="3600" cap="none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i-FI" sz="3600" cap="none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timeline</a:t>
            </a:r>
            <a:endParaRPr lang="en-US" sz="3600" cap="none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1828800" y="1905000"/>
            <a:ext cx="5029200" cy="3445014"/>
          </a:xfrm>
          <a:ln>
            <a:solidFill>
              <a:srgbClr val="00AEEF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Sep - </a:t>
            </a:r>
            <a:r>
              <a:rPr lang="en-US" sz="1800" b="0" dirty="0">
                <a:latin typeface="Century Gothic" panose="020B0502020202020204" pitchFamily="34" charset="0"/>
              </a:rPr>
              <a:t>Oct 2018 – Telescope commissioning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Dec – Site acceptance test</a:t>
            </a:r>
            <a:endParaRPr lang="en-US" sz="1800" b="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Feb - Apr</a:t>
            </a:r>
            <a:r>
              <a:rPr lang="en-US" sz="1800" b="0" dirty="0">
                <a:latin typeface="Century Gothic" panose="020B0502020202020204" pitchFamily="34" charset="0"/>
              </a:rPr>
              <a:t> 2019 – Installation of the signal chain components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latin typeface="Century Gothic" panose="020B0502020202020204" pitchFamily="34" charset="0"/>
              </a:rPr>
              <a:t>2019 – Testing of the complete telescope system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latin typeface="Century Gothic" panose="020B0502020202020204" pitchFamily="34" charset="0"/>
              </a:rPr>
              <a:t>2020 – Start regular observations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2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0880" cy="1008534"/>
          </a:xfrm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</a:rPr>
              <a:t>VLBI </a:t>
            </a:r>
            <a:r>
              <a:rPr lang="en-US" sz="3600" dirty="0">
                <a:solidFill>
                  <a:schemeClr val="accent1"/>
                </a:solidFill>
              </a:rPr>
              <a:t>site in Finland</a:t>
            </a:r>
            <a:endParaRPr lang="fi-FI" sz="3600" dirty="0">
              <a:solidFill>
                <a:schemeClr val="accent1"/>
              </a:solidFill>
            </a:endParaRPr>
          </a:p>
        </p:txBody>
      </p:sp>
      <p:pic>
        <p:nvPicPr>
          <p:cNvPr id="4" name="Picture 1" descr="C:\Users\GUMOLERACALVES\AppData\Local\Microsoft\Windows\Temporary Internet Files\Content.Outlook\NMFMROGN\Metsahovi.jpg"/>
          <p:cNvPicPr>
            <a:picLocks noGrp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39810"/>
            <a:ext cx="8229600" cy="223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iruutu 2"/>
          <p:cNvSpPr txBox="1"/>
          <p:nvPr/>
        </p:nvSpPr>
        <p:spPr>
          <a:xfrm>
            <a:off x="304800" y="1216429"/>
            <a:ext cx="33431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entury Gothic" panose="020B0502020202020204" pitchFamily="34" charset="0"/>
              </a:rPr>
              <a:t>Mets</a:t>
            </a:r>
            <a:r>
              <a:rPr lang="fi-FI" sz="2000" b="0" dirty="0">
                <a:latin typeface="Century Gothic" panose="020B0502020202020204" pitchFamily="34" charset="0"/>
              </a:rPr>
              <a:t>ä</a:t>
            </a:r>
            <a:r>
              <a:rPr lang="en-US" sz="2000" b="0" dirty="0" err="1">
                <a:latin typeface="Century Gothic" panose="020B0502020202020204" pitchFamily="34" charset="0"/>
              </a:rPr>
              <a:t>hovi</a:t>
            </a:r>
            <a:r>
              <a:rPr lang="en-US" sz="2000" b="0" dirty="0">
                <a:latin typeface="Century Gothic" panose="020B0502020202020204" pitchFamily="34" charset="0"/>
              </a:rPr>
              <a:t> Geodetic  Research Station: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entury Gothic" panose="020B0502020202020204" pitchFamily="34" charset="0"/>
              </a:rPr>
              <a:t>VLBI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entury Gothic" panose="020B0502020202020204" pitchFamily="34" charset="0"/>
              </a:rPr>
              <a:t>SLR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entury Gothic" panose="020B0502020202020204" pitchFamily="34" charset="0"/>
              </a:rPr>
              <a:t>GNSS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entury Gothic" panose="020B0502020202020204" pitchFamily="34" charset="0"/>
              </a:rPr>
              <a:t>DORIS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entury Gothic" panose="020B0502020202020204" pitchFamily="34" charset="0"/>
              </a:rPr>
              <a:t>Gravimeters</a:t>
            </a:r>
            <a:endParaRPr lang="fi-FI" sz="2000" b="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AE5F0A-3550-7C44-95BF-24575CB80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945" y="1465443"/>
            <a:ext cx="3267993" cy="2063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5C2AB-2FA8-F643-9993-95C3D0831D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384" y="1465443"/>
            <a:ext cx="2110616" cy="206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188" y="381001"/>
            <a:ext cx="7921625" cy="819538"/>
          </a:xfrm>
        </p:spPr>
        <p:txBody>
          <a:bodyPr>
            <a:normAutofit/>
          </a:bodyPr>
          <a:lstStyle/>
          <a:p>
            <a:r>
              <a:rPr lang="fi-FI" altLang="en-US" cap="none" dirty="0">
                <a:solidFill>
                  <a:schemeClr val="accent1"/>
                </a:solidFill>
              </a:rPr>
              <a:t>VLBI Global </a:t>
            </a:r>
            <a:r>
              <a:rPr lang="fi-FI" altLang="en-US" cap="none" dirty="0" err="1">
                <a:solidFill>
                  <a:schemeClr val="accent1"/>
                </a:solidFill>
              </a:rPr>
              <a:t>Observing</a:t>
            </a:r>
            <a:r>
              <a:rPr lang="fi-FI" altLang="en-US" cap="none" dirty="0">
                <a:solidFill>
                  <a:schemeClr val="accent1"/>
                </a:solidFill>
              </a:rPr>
              <a:t> System</a:t>
            </a:r>
            <a:endParaRPr lang="en-US" cap="none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154" y="1250784"/>
            <a:ext cx="1694279" cy="21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/>
        </p:nvSpPr>
        <p:spPr>
          <a:xfrm>
            <a:off x="381000" y="161792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VGOS technical and observational concept was developed by VLBI2010 Committee</a:t>
            </a:r>
            <a:endParaRPr lang="en-US" sz="2000" dirty="0"/>
          </a:p>
        </p:txBody>
      </p:sp>
      <p:sp>
        <p:nvSpPr>
          <p:cNvPr id="11" name="TextBox 8"/>
          <p:cNvSpPr txBox="1"/>
          <p:nvPr/>
        </p:nvSpPr>
        <p:spPr>
          <a:xfrm>
            <a:off x="228600" y="3854877"/>
            <a:ext cx="132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VGOS</a:t>
            </a:r>
          </a:p>
          <a:p>
            <a:pPr algn="ctr"/>
            <a:r>
              <a:rPr lang="fi-FI" sz="2400" dirty="0"/>
              <a:t>goals</a:t>
            </a:r>
            <a:endParaRPr lang="en-US" sz="2400" dirty="0"/>
          </a:p>
        </p:txBody>
      </p:sp>
      <p:sp>
        <p:nvSpPr>
          <p:cNvPr id="12" name="Rounded Rectangle 9"/>
          <p:cNvSpPr/>
          <p:nvPr/>
        </p:nvSpPr>
        <p:spPr bwMode="auto">
          <a:xfrm>
            <a:off x="2859121" y="2743200"/>
            <a:ext cx="3268980" cy="8733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800" dirty="0"/>
              <a:t>1‐mm  position  accuracy (on 24‐hour observation) </a:t>
            </a:r>
          </a:p>
        </p:txBody>
      </p:sp>
      <p:sp>
        <p:nvSpPr>
          <p:cNvPr id="13" name="Rounded Rectangle 10"/>
          <p:cNvSpPr/>
          <p:nvPr/>
        </p:nvSpPr>
        <p:spPr bwMode="auto">
          <a:xfrm>
            <a:off x="2859121" y="3962401"/>
            <a:ext cx="3268980" cy="8381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Continuous  measures  of  station position  and  EOP </a:t>
            </a:r>
          </a:p>
          <a:p>
            <a:pPr>
              <a:lnSpc>
                <a:spcPct val="200000"/>
              </a:lnSpc>
            </a:pPr>
            <a:endParaRPr lang="en-US" sz="1800" dirty="0"/>
          </a:p>
        </p:txBody>
      </p:sp>
      <p:sp>
        <p:nvSpPr>
          <p:cNvPr id="14" name="Rounded Rectangle 11"/>
          <p:cNvSpPr/>
          <p:nvPr/>
        </p:nvSpPr>
        <p:spPr bwMode="auto">
          <a:xfrm>
            <a:off x="2859121" y="5146465"/>
            <a:ext cx="3268980" cy="8367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Turnaround  time  to  initial  products &lt;  24‐hours</a:t>
            </a:r>
          </a:p>
        </p:txBody>
      </p:sp>
      <p:cxnSp>
        <p:nvCxnSpPr>
          <p:cNvPr id="15" name="Straight Arrow Connector 12"/>
          <p:cNvCxnSpPr>
            <a:cxnSpLocks/>
          </p:cNvCxnSpPr>
          <p:nvPr/>
        </p:nvCxnSpPr>
        <p:spPr bwMode="auto">
          <a:xfrm flipV="1">
            <a:off x="1327774" y="3313755"/>
            <a:ext cx="1253135" cy="1120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3"/>
          <p:cNvCxnSpPr>
            <a:cxnSpLocks/>
          </p:cNvCxnSpPr>
          <p:nvPr/>
        </p:nvCxnSpPr>
        <p:spPr bwMode="auto">
          <a:xfrm>
            <a:off x="1327774" y="4434067"/>
            <a:ext cx="1253135" cy="1033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4"/>
          <p:cNvCxnSpPr>
            <a:cxnSpLocks/>
          </p:cNvCxnSpPr>
          <p:nvPr/>
        </p:nvCxnSpPr>
        <p:spPr bwMode="auto">
          <a:xfrm>
            <a:off x="1327774" y="4434067"/>
            <a:ext cx="1186826" cy="144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319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 bwMode="auto">
          <a:xfrm>
            <a:off x="929747" y="4630341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809625" indent="-17145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3pPr>
            <a:lvl4pPr marL="1162050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4pPr>
            <a:lvl5pPr marL="1524000" indent="-180975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16002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fld id="{A40F07D8-2497-4F2B-970B-C4FCB3C323D4}" type="datetime1">
              <a:rPr lang="fi-FI" b="0" kern="0" smtClean="0"/>
              <a:pPr/>
              <a:t>8.10.2018</a:t>
            </a:fld>
            <a:endParaRPr lang="fi-FI" b="0" kern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5816783" y="4630544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721C0A5-67F8-1747-AC18-E6E051725274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9220" y="198778"/>
            <a:ext cx="7920880" cy="100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all" baseline="0">
                <a:solidFill>
                  <a:srgbClr val="85CE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cap="none" dirty="0">
                <a:solidFill>
                  <a:schemeClr val="accent1"/>
                </a:solidFill>
              </a:rPr>
              <a:t>VGOS design </a:t>
            </a:r>
            <a:r>
              <a:rPr lang="fi-FI" cap="none" dirty="0" err="1">
                <a:solidFill>
                  <a:schemeClr val="accent1"/>
                </a:solidFill>
              </a:rPr>
              <a:t>aspects</a:t>
            </a:r>
            <a:endParaRPr lang="en-US" cap="none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57835"/>
              </p:ext>
            </p:extLst>
          </p:nvPr>
        </p:nvGraphicFramePr>
        <p:xfrm>
          <a:off x="533267" y="1371600"/>
          <a:ext cx="7696200" cy="398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VGOS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58">
                <a:tc>
                  <a:txBody>
                    <a:bodyPr/>
                    <a:lstStyle/>
                    <a:p>
                      <a:r>
                        <a:rPr lang="fi-FI" dirty="0"/>
                        <a:t>Antenna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5-100 m dish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~13 m dish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558">
                <a:tc>
                  <a:txBody>
                    <a:bodyPr/>
                    <a:lstStyle/>
                    <a:p>
                      <a:r>
                        <a:rPr lang="fi-FI" dirty="0"/>
                        <a:t>Slew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+mn-cs"/>
                        </a:rPr>
                        <a:t>~20-200 deg/min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&gt;=720 deg/min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58">
                <a:tc>
                  <a:txBody>
                    <a:bodyPr/>
                    <a:lstStyle/>
                    <a:p>
                      <a:r>
                        <a:rPr lang="fi-FI" dirty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200-15000 SEFD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&lt;=2500 SEFD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558">
                <a:tc>
                  <a:txBody>
                    <a:bodyPr/>
                    <a:lstStyle/>
                    <a:p>
                      <a:r>
                        <a:rPr lang="fi-FI" dirty="0"/>
                        <a:t>Frequency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S/X 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2-14 GHz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558">
                <a:tc>
                  <a:txBody>
                    <a:bodyPr/>
                    <a:lstStyle/>
                    <a:p>
                      <a:r>
                        <a:rPr lang="fi-FI" dirty="0"/>
                        <a:t>Recording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128, 256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8-16 Gbps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545">
                <a:tc>
                  <a:txBody>
                    <a:bodyPr/>
                    <a:lstStyle/>
                    <a:p>
                      <a:r>
                        <a:rPr lang="fi-FI" dirty="0"/>
                        <a:t>Data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Usually ships disks,</a:t>
                      </a:r>
                    </a:p>
                    <a:p>
                      <a:r>
                        <a:rPr lang="fi-FI" dirty="0"/>
                        <a:t>some e-transfer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e-transfer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48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68892" y="-108564"/>
            <a:ext cx="7579768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itchFamily="18" charset="0"/>
                <a:cs typeface="Arial" charset="0"/>
              </a:defRPr>
            </a:lvl2pPr>
            <a:lvl3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itchFamily="18" charset="0"/>
                <a:cs typeface="Arial" charset="0"/>
              </a:defRPr>
            </a:lvl3pPr>
            <a:lvl4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itchFamily="18" charset="0"/>
                <a:cs typeface="Arial" charset="0"/>
              </a:defRPr>
            </a:lvl4pPr>
            <a:lvl5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00"/>
                </a:solidFill>
                <a:latin typeface="Georgia" pitchFamily="18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ED1C24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ED1C24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ED1C24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ED1C24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fi-FI" kern="0"/>
              <a:t>VGOS network</a:t>
            </a:r>
            <a:endParaRPr lang="en-US" kern="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5766133" y="499628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721C0A5-67F8-1747-AC18-E6E051725274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110" y="2687545"/>
            <a:ext cx="66263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 descr="Image result for Onsala twin telescope"/>
          <p:cNvSpPr>
            <a:spLocks noChangeAspect="1" noChangeArrowheads="1"/>
          </p:cNvSpPr>
          <p:nvPr/>
        </p:nvSpPr>
        <p:spPr bwMode="auto">
          <a:xfrm>
            <a:off x="154056" y="15408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462" y="1268658"/>
            <a:ext cx="2515287" cy="1414849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09732" y="1264937"/>
            <a:ext cx="1883018" cy="1412264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06" y="1233506"/>
            <a:ext cx="2129931" cy="1419954"/>
          </a:xfrm>
          <a:prstGeom prst="rect">
            <a:avLst/>
          </a:prstGeom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469" y="1271243"/>
            <a:ext cx="1886465" cy="1414849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28" y="2758972"/>
            <a:ext cx="2129931" cy="1597449"/>
          </a:xfrm>
          <a:prstGeom prst="rect">
            <a:avLst/>
          </a:prstGeom>
        </p:spPr>
      </p:pic>
      <p:sp>
        <p:nvSpPr>
          <p:cNvPr id="15" name="TextBox 16"/>
          <p:cNvSpPr txBox="1"/>
          <p:nvPr/>
        </p:nvSpPr>
        <p:spPr>
          <a:xfrm>
            <a:off x="7995601" y="1275447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/>
              <a:t>Onsala</a:t>
            </a:r>
            <a:endParaRPr lang="en-US" sz="1600" dirty="0"/>
          </a:p>
        </p:txBody>
      </p:sp>
      <p:sp>
        <p:nvSpPr>
          <p:cNvPr id="16" name="TextBox 17"/>
          <p:cNvSpPr txBox="1"/>
          <p:nvPr/>
        </p:nvSpPr>
        <p:spPr>
          <a:xfrm>
            <a:off x="5480888" y="1255676"/>
            <a:ext cx="77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/>
              <a:t>Yebes</a:t>
            </a:r>
            <a:endParaRPr lang="en-US" sz="1600" dirty="0"/>
          </a:p>
        </p:txBody>
      </p:sp>
      <p:sp>
        <p:nvSpPr>
          <p:cNvPr id="17" name="TextBox 18"/>
          <p:cNvSpPr txBox="1"/>
          <p:nvPr/>
        </p:nvSpPr>
        <p:spPr>
          <a:xfrm>
            <a:off x="3351241" y="1247046"/>
            <a:ext cx="958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/>
              <a:t>Wettzell</a:t>
            </a:r>
            <a:endParaRPr lang="en-US" sz="1600" dirty="0"/>
          </a:p>
        </p:txBody>
      </p:sp>
      <p:sp>
        <p:nvSpPr>
          <p:cNvPr id="18" name="TextBox 19"/>
          <p:cNvSpPr txBox="1"/>
          <p:nvPr/>
        </p:nvSpPr>
        <p:spPr>
          <a:xfrm>
            <a:off x="844879" y="1208529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/>
              <a:t>Zelenchukskaya</a:t>
            </a:r>
            <a:endParaRPr lang="en-US" sz="1400" dirty="0"/>
          </a:p>
        </p:txBody>
      </p:sp>
      <p:sp>
        <p:nvSpPr>
          <p:cNvPr id="19" name="TextBox 20"/>
          <p:cNvSpPr txBox="1"/>
          <p:nvPr/>
        </p:nvSpPr>
        <p:spPr>
          <a:xfrm>
            <a:off x="169583" y="2788823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Kokee</a:t>
            </a:r>
            <a:endParaRPr lang="en-US" sz="1600" dirty="0"/>
          </a:p>
        </p:txBody>
      </p:sp>
      <p:sp>
        <p:nvSpPr>
          <p:cNvPr id="20" name="TextBox 21"/>
          <p:cNvSpPr txBox="1"/>
          <p:nvPr/>
        </p:nvSpPr>
        <p:spPr>
          <a:xfrm>
            <a:off x="7823533" y="2729121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/>
              <a:t>Ishioka</a:t>
            </a:r>
            <a:endParaRPr lang="en-US" sz="1600" dirty="0"/>
          </a:p>
        </p:txBody>
      </p:sp>
      <p:pic>
        <p:nvPicPr>
          <p:cNvPr id="21" name="Picture 3" descr="C:\Users\nz\AppData\Local\Microsoft\Windows\Temporary Internet Files\Content.IE5\MZKVGCG8\large-Smiley-face-66.6-3300[1]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550416"/>
            <a:ext cx="189765" cy="189765"/>
          </a:xfrm>
          <a:prstGeom prst="rect">
            <a:avLst/>
          </a:prstGeom>
          <a:noFill/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19" y="4448393"/>
            <a:ext cx="2104808" cy="2104808"/>
          </a:xfrm>
          <a:prstGeom prst="rect">
            <a:avLst/>
          </a:prstGeom>
        </p:spPr>
      </p:pic>
      <p:sp>
        <p:nvSpPr>
          <p:cNvPr id="23" name="TextBox 20"/>
          <p:cNvSpPr txBox="1"/>
          <p:nvPr/>
        </p:nvSpPr>
        <p:spPr>
          <a:xfrm>
            <a:off x="1042211" y="4448392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/>
              <a:t>Ny-Alesund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113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82" y="304800"/>
            <a:ext cx="8227640" cy="1008534"/>
          </a:xfrm>
        </p:spPr>
        <p:txBody>
          <a:bodyPr/>
          <a:lstStyle/>
          <a:p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Project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102" y="1524000"/>
            <a:ext cx="8534400" cy="4248472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2009-2015- Search of funding</a:t>
            </a:r>
          </a:p>
          <a:p>
            <a:r>
              <a:rPr lang="en-US" dirty="0">
                <a:latin typeface="Century Gothic" panose="020B0502020202020204" pitchFamily="34" charset="0"/>
              </a:rPr>
              <a:t>November 2015 – Proof of funding for the VGOS project by Finnish Ministry of Forestry and Agriculture</a:t>
            </a:r>
          </a:p>
          <a:p>
            <a:r>
              <a:rPr lang="en-US" dirty="0">
                <a:latin typeface="Century Gothic" panose="020B0502020202020204" pitchFamily="34" charset="0"/>
              </a:rPr>
              <a:t>January 2016 - Start of the project</a:t>
            </a:r>
          </a:p>
          <a:p>
            <a:r>
              <a:rPr lang="en-US" dirty="0">
                <a:latin typeface="Century Gothic" panose="020B0502020202020204" pitchFamily="34" charset="0"/>
              </a:rPr>
              <a:t>March-November 2016 –tendering of radio telescope</a:t>
            </a:r>
          </a:p>
          <a:p>
            <a:r>
              <a:rPr lang="en-US" dirty="0">
                <a:latin typeface="Century Gothic" panose="020B0502020202020204" pitchFamily="34" charset="0"/>
              </a:rPr>
              <a:t>April 2017-February 2018- manufacturing of the radio telescope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962400"/>
            <a:ext cx="3434251" cy="257568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836" y="3962400"/>
            <a:ext cx="3434251" cy="2575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82" y="304800"/>
            <a:ext cx="8227640" cy="1008534"/>
          </a:xfrm>
        </p:spPr>
        <p:txBody>
          <a:bodyPr/>
          <a:lstStyle/>
          <a:p>
            <a:r>
              <a:rPr lang="fi-FI" sz="3600" dirty="0">
                <a:solidFill>
                  <a:schemeClr val="accent1">
                    <a:lumMod val="75000"/>
                  </a:schemeClr>
                </a:solidFill>
              </a:rPr>
              <a:t>Project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overview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82102" y="1433235"/>
            <a:ext cx="8534400" cy="626694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May 2017- December 2017 -  Site preparation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957660" y="4395288"/>
            <a:ext cx="3132000" cy="2349857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" r="-4810"/>
          <a:stretch/>
        </p:blipFill>
        <p:spPr>
          <a:xfrm>
            <a:off x="4060642" y="4395287"/>
            <a:ext cx="3166401" cy="2374801"/>
          </a:xfrm>
          <a:prstGeom prst="rect">
            <a:avLst/>
          </a:prstGeom>
        </p:spPr>
      </p:pic>
      <p:pic>
        <p:nvPicPr>
          <p:cNvPr id="2050" name="Picture 2" descr="https://lh3.googleusercontent.com/TteCIeR66hqm2hQJPcoEKWqcNGXZml9fzqZbPh9CGctXM_5EkxQjDsUZf54tNIlixIasqlUOVIsh2a7cZFSYqgJEebSeTnRYXppXpYCfQt6_DX_k_gMpUkAaTGGgIp18BcAfAju50mv4AbDCu-fB1c6m_dqmKT3kL5ndK3tgu4BDrwo61-42DUh0SH-qWF1XWo46zq9wlnBylRtPwO1GpdVItbp2Wk1V0opryL-YWZAPAJ9w0aLtxH6X_i4ey3z5zekpM5CX4Nijn6myv6qiuQcn_l5Om6_HMZRQ8_BVimRAEpc-XZyFHatIv00gX8ZxTKiaCzh261HEiEXcG39Qubdb9brurgbcxrdjFMWA-JvntKwLCTe7t2j1X_ItDFxpCUWRCd2hQjq2PKKEV1UIXBrvMlzP4TgJlImAZ6GC255gWSPCez_aF0x2ZbvU1M9lLX89w1xo2fCtKm05oMNr4fa2khGPd6AWsPwTwN9aRFljqoG8wV4Yanb1621E9f0s5Zc53fKqpVpZT_fOOallj_5BbwsJ82-h1lvydgjR96i1F_QaoU2Dh4oWlpifzAay5EiyACN4EIL64lnsj2RkIqp8-9rFkbp8BuXijlR1r8fkQxCibhd_gDTKNk8PIl0j=w2542-h1906-no">
            <a:extLst>
              <a:ext uri="{FF2B5EF4-FFF2-40B4-BE49-F238E27FC236}">
                <a16:creationId xmlns:a16="http://schemas.microsoft.com/office/drawing/2014/main" id="{30A42245-1582-2644-A15C-4A10E9F3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660" y="2085117"/>
            <a:ext cx="3080940" cy="231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MsaEZj1g7pz8df0ZQyjTC0XGzNOE1kTt8z1pRKD2eiFhRdq6Fl1ju79p0abmwuM1SmQQoLLKt-lejcz6KWy8sWjZiaUdtAAei5j7iSvxiWIpLUs55yYbnZ1pbyqmkENJKdsowHvWJ2gPe_aBHeXJoZ7Rdj9J036x-pxxq-QUBVpeP_Ttof7V4Iyfd2wC5mi6TFcZeXKspJDfwXbYIC078SEABx_Vv-req5jgo2QHuBEcm40df63xgq1MZ6tJHZDWR3q0yc9jczG30jPsX06jV2LyR8XeTBVonYShvcwbx_rDuv89bBqdAJwCmUTgME6YqpkZ17c2vkS8TRNdfIcpho7Sb0Uv3gPosMXFSNlqZC06YHwHjXXqG-VgzxdO8nfKRM5rDD_DXg5X4evofBr7uNw-_vV0rYZs5j7_3FK8Z95BKDxgysfj5QLcR589s6Zca8j7LVOgX9XGNezsg13_3979fALGgdYHmezi6dbVc8-25vvDmbSoxx44MQgyRlnAfQBaM3psHSncl8AFiE6q-vcW7p5ghaBTEOTNfMnMiYLtLnjaaTqddebwB7-wgcfOJI9nc3CY50a2cYKRIWgi6Rw7NZyb6lMD62b2g0EsZTFufnYjBvvLTRxTU9kYojyx=w2542-h1906-no">
            <a:extLst>
              <a:ext uri="{FF2B5EF4-FFF2-40B4-BE49-F238E27FC236}">
                <a16:creationId xmlns:a16="http://schemas.microsoft.com/office/drawing/2014/main" id="{4DBDB2AF-8B97-644C-A50A-3908B6036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084873"/>
            <a:ext cx="3048000" cy="22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016" y="2235121"/>
            <a:ext cx="5883167" cy="43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48857" y="-228600"/>
            <a:ext cx="7579768" cy="994172"/>
          </a:xfrm>
        </p:spPr>
        <p:txBody>
          <a:bodyPr/>
          <a:lstStyle/>
          <a:p>
            <a:r>
              <a:rPr lang="en-US" sz="3600" cap="none" dirty="0">
                <a:solidFill>
                  <a:schemeClr val="accent1">
                    <a:lumMod val="75000"/>
                  </a:schemeClr>
                </a:solidFill>
              </a:rPr>
              <a:t>Telescope shipment</a:t>
            </a:r>
            <a:endParaRPr lang="fi-FI" sz="36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isällön paikkamerkki 2"/>
          <p:cNvSpPr>
            <a:spLocks noGrp="1"/>
          </p:cNvSpPr>
          <p:nvPr>
            <p:ph idx="4294967295"/>
          </p:nvPr>
        </p:nvSpPr>
        <p:spPr>
          <a:xfrm>
            <a:off x="130246" y="3809310"/>
            <a:ext cx="2472524" cy="3025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Telescope shipped from China on 25</a:t>
            </a:r>
            <a:r>
              <a:rPr lang="en-US" baseline="30000" dirty="0"/>
              <a:t>th</a:t>
            </a:r>
            <a:r>
              <a:rPr lang="en-US" dirty="0"/>
              <a:t> of April</a:t>
            </a:r>
          </a:p>
          <a:p>
            <a:r>
              <a:rPr lang="en-US" dirty="0"/>
              <a:t>Arrives to Mets</a:t>
            </a:r>
            <a:r>
              <a:rPr lang="fi-FI" dirty="0"/>
              <a:t>ä</a:t>
            </a:r>
            <a:r>
              <a:rPr lang="en-US" dirty="0" err="1"/>
              <a:t>hovi</a:t>
            </a:r>
            <a:r>
              <a:rPr lang="en-US" dirty="0"/>
              <a:t> on 25</a:t>
            </a:r>
            <a:r>
              <a:rPr lang="en-US" baseline="30000" dirty="0"/>
              <a:t>th</a:t>
            </a:r>
            <a:r>
              <a:rPr lang="en-US" dirty="0"/>
              <a:t> of June 2018</a:t>
            </a:r>
            <a:endParaRPr lang="fi-FI" dirty="0"/>
          </a:p>
        </p:txBody>
      </p:sp>
      <p:pic>
        <p:nvPicPr>
          <p:cNvPr id="8" name="Picture 2" descr="363a4183$1$162f324ee5f$Coremail$gxfeng08$1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57" y="762000"/>
            <a:ext cx="225391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9cbc341$2$162f324ee5f$Coremail$gxfeng08$16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064" y="762000"/>
            <a:ext cx="384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4301877a$3$162f324ee5f$Coremail$gxfeng08$16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358" y="762000"/>
            <a:ext cx="216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064" y="3570396"/>
            <a:ext cx="6312630" cy="31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95400"/>
            <a:ext cx="6502400" cy="4876800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381000" y="0"/>
            <a:ext cx="7579768" cy="994172"/>
          </a:xfrm>
        </p:spPr>
        <p:txBody>
          <a:bodyPr/>
          <a:lstStyle/>
          <a:p>
            <a:r>
              <a:rPr lang="en-US" sz="3600" cap="none" dirty="0">
                <a:solidFill>
                  <a:schemeClr val="accent1">
                    <a:lumMod val="75000"/>
                  </a:schemeClr>
                </a:solidFill>
              </a:rPr>
              <a:t>Telescope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assembly</a:t>
            </a:r>
            <a:endParaRPr lang="fi-FI" sz="36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4B7D25E-9A8C-0648-9CD1-12691BD8D8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62" y="1307123"/>
            <a:ext cx="6486769" cy="4865077"/>
          </a:xfrm>
          <a:prstGeom prst="rect">
            <a:avLst/>
          </a:prstGeom>
        </p:spPr>
      </p:pic>
      <p:pic>
        <p:nvPicPr>
          <p:cNvPr id="5" name="Kuva 3">
            <a:extLst>
              <a:ext uri="{FF2B5EF4-FFF2-40B4-BE49-F238E27FC236}">
                <a16:creationId xmlns:a16="http://schemas.microsoft.com/office/drawing/2014/main" id="{C7625542-D5D4-054C-8B4E-0402A5612D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93" y="1295400"/>
            <a:ext cx="6502400" cy="4876800"/>
          </a:xfrm>
          <a:prstGeom prst="rect">
            <a:avLst/>
          </a:prstGeom>
        </p:spPr>
      </p:pic>
      <p:pic>
        <p:nvPicPr>
          <p:cNvPr id="6" name="Kuva 4">
            <a:extLst>
              <a:ext uri="{FF2B5EF4-FFF2-40B4-BE49-F238E27FC236}">
                <a16:creationId xmlns:a16="http://schemas.microsoft.com/office/drawing/2014/main" id="{E188F0CA-578C-F541-8385-6B72FB4969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85" y="1307123"/>
            <a:ext cx="6500445" cy="4875334"/>
          </a:xfrm>
          <a:prstGeom prst="rect">
            <a:avLst/>
          </a:prstGeom>
        </p:spPr>
      </p:pic>
      <p:pic>
        <p:nvPicPr>
          <p:cNvPr id="9" name="Kuva 4">
            <a:extLst>
              <a:ext uri="{FF2B5EF4-FFF2-40B4-BE49-F238E27FC236}">
                <a16:creationId xmlns:a16="http://schemas.microsoft.com/office/drawing/2014/main" id="{F0F954D2-BC50-A842-B04D-A511F39DC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15" y="1307123"/>
            <a:ext cx="6492631" cy="4865078"/>
          </a:xfrm>
          <a:prstGeom prst="rect">
            <a:avLst/>
          </a:prstGeom>
        </p:spPr>
      </p:pic>
      <p:pic>
        <p:nvPicPr>
          <p:cNvPr id="3074" name="Picture 2" descr="https://lh3.googleusercontent.com/v7bbwd0y7h2x0PLXZDM1n466_7LVlQNEGr6ZzAPrNyF42jRm7XRPB0IGfjwv-DG7G7Eu6JMXnSa4WWVUZzfmje0fb_C77950ZaQOEhG6ikWjtgf6EWagR3JRW0WUwfsDQy01-SOLTvRzc2zP-JAgp4B61eZDE-ARGsxUiO7OU1AmN9DVGpQhNkhrXa46SH7laDel4iLoBHTDMpD2VcGSSMr5uiY-NWA3DW5yusv4G_fRV351Z1XwmY4_pc7XBdOsr1GOzXLCdEjGBCoUiWb_Xu2Zyhrd_uMk-Hidi6sPORp3bg1sBAH0c36bs8v-sxfe-uU6MABE83LlS_J4RDYp8YLnFlrrnDoAkbzPyzOKNuellC_FRNnAIHs8TJN-BBxfBWviv0dZ2S7Yw-C-CKFJ9mFBU3P7bkAjOYfKwwQcNDNsnyv1d8cNBNt3MBYc6aEf3LTyIrBCZmOe787CO7w_u6o4Wk2B1JekOAz9NjwSqeu_HE7u9tg8olMHjScB99w7lTb86BfyXcXIFUeQ80cJzt6NbH0hc6DuQlpXB8GHw76EQOofT4SjiU0vQfr7W5JAsGwu9q8BExvYaj7dECHQ9UzcwFJJYZhnTnBB8kw0s0FAGWxr8I8NrtZ0Lyfs2Qmc=w3362-h1892-no">
            <a:extLst>
              <a:ext uri="{FF2B5EF4-FFF2-40B4-BE49-F238E27FC236}">
                <a16:creationId xmlns:a16="http://schemas.microsoft.com/office/drawing/2014/main" id="{86A1647E-104A-CA40-870F-553A8CF9A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307123"/>
            <a:ext cx="6492630" cy="48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PYsQKVRQDXWmyd4PLNuApWErD0j9Yxn2-4nKDHv6j9M_VNe-R64tu5gzOlhDY6F08RNmzk8hyPUxc_zjyWtpGJ5AFMtmxYo3vKXju5nhC3eTa8d4Oz1r2-voeCTPBEGJQmOpiN7lDKWsYhSEClZZBawrD1WoWUs4mbVWXwGpt1X7WdU0dgdAeejzqdvdcc5-HrRkjsUZcvfVjw333BMmhW_b1edcTfdXd_EbLZSFmdDW_kcnPac-zINqRTFCGhRQsR2pfbYUhJXvgt48pQWeQ81N5EGZlM8H8jsWdFJImalwOqQFQ4dd5IitOILUyYv9EtOievkC2cg-0Wn6waUqKo_YbKinOPZamRJrjZcIBTB_rLYPr1YNRO2ZYJ7LFB8dK10rJk1pqbdsCKfW9LMuISqSmsytV9DGekQdqZjxXM4VEbRP4vf7Tk8aQ_fCep6KHzGJtCN122yV9RdJRnjDWGS3y1amyjQQC8NUd_cH2IH5CKeJAljSq_QjMqLh3DnPwmW1Rd-htN0d1StcvtXpPpI8Jg8nqb8qACMIT-i5w9f5eM9xG50AvbaCmaMM1K84Hu7fQSrWxEQ4l1icXpxQ24HVD8BGs8MLyL6xkL-CnWBMM_-qAKO8gIZbsk6L6mBi=w3362-h1892-no">
            <a:extLst>
              <a:ext uri="{FF2B5EF4-FFF2-40B4-BE49-F238E27FC236}">
                <a16:creationId xmlns:a16="http://schemas.microsoft.com/office/drawing/2014/main" id="{877D5333-03F1-1D41-BFA8-20C515C4E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97"/>
          <a:stretch/>
        </p:blipFill>
        <p:spPr bwMode="auto">
          <a:xfrm>
            <a:off x="380998" y="1270800"/>
            <a:ext cx="6475047" cy="50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D0P7tOxTLngnOu0v29S88vC_gXFkUVX4PE5QsigJ2lWPqM-tK8CX4Jqd9v01e0aUCJtpDW54nnWzHRqZmH3NND7klwMpGkfwOjE4QviXianAbwV893N1W7tIMWkOvkjee11UPA9gc9O0WHTjFFzhtr3VX7cgA7oMuhrv0ljHhE_lM3Y_1oSos8R_cXM-CiHFcQ_RttlwfXhLPib2XTWO9YKcCN9uIeIfelAdEGSdgNmNyjJqXQZq6PqawdSGnguLpdwnx8g4vNiY3yQ1n42UexLfDgWOhLwzU_NZ_QhWFICkgQN8qeRxRi0XF7QBmfc48LcduaaITkkqTqNKW4_PQPL-8QUWsBcyyI0Ur4v0IHNRBrT6LhC72ik-P-DFHLREiQ0Lh8LH1Q4qQCdYw4Ut193_kzr5R930bf4mPwuO-xS1klaILCKbbGqkgyDvH5WwrEOymPDXrVPAeJAop4C6EcHsg4oF8fVkF4sM8kapdrqzyHGEGbIwb4q0IBOCwBsOLH-lIhGdXwjoXBNHk0ZS39ka3pjTKBnsVrW39Fdtg4vVjFLqQk5lJdQKFc-gjGPEdaureC20cpGrq_oO98BCqYihwiC0ZgRV81Sb4Z6S4lBM0tXgZMnCrcMpN0SdGPPX=w3362-h1892-no">
            <a:extLst>
              <a:ext uri="{FF2B5EF4-FFF2-40B4-BE49-F238E27FC236}">
                <a16:creationId xmlns:a16="http://schemas.microsoft.com/office/drawing/2014/main" id="{CA1F024B-DA55-1746-B802-061B701B2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85"/>
          <a:stretch/>
        </p:blipFill>
        <p:spPr bwMode="auto">
          <a:xfrm>
            <a:off x="-533400" y="1295400"/>
            <a:ext cx="7407030" cy="49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3.googleusercontent.com/6orITk2rhz2qjWP18YiZ3F2rYMFlsPp-EQYikGQ0snTHpH1Q5MUysa9Y7PKc-Jjyesn0aRgfBktLmRNERxtE2hb_lMYDS3Qj8HNc_B7SbDTvKya4c6PqPB1zPSKUPjK9YaCGh3E9V6RN7ARoBG162O0P4oLtoMWil54FFDG8B0LFxqEMNJPyLfkNLFRO57v_8XkjWh2yjY9gKmZ8tJIlIWa-UwEpUF-VTFdh-Muv6q3MF58MjGybzcJWzcQXsU4HaM-IPACLxpwC36rXeC7t31Jne6oJMIIOEea8K5FCRcSk-gzyq0yquqyLBmhmXLPq9pS_VQTRaC3JBlxExX-h6Yaeuqf3FiLIyYtOAc9q1rY9u4kjNHSnRFVG8WMR2bEHgGANtDVUEgHrLD8DBXuLT8mXbt1_5xVilz8gYN430Ew0IUy9medlHP6jUnlgBmN7G6w6_B6rtL35cmG4OJ5HP8IbwtZBG1WHd7-KtaWivPG6zBpAo2s_PM4RAgEdqO-S7yHh-MDvHlRysyqpeI1reF7597DJ7ToqD2LAGARtswxAiAJlLUcwVmSt39nZ5g8399FVmVX2PYGVPExju76EolgszJz7p7UG3y4y5cOcBz1YL7c_poWSMqd8T3KKecqZ=w3362-h1892-no">
            <a:extLst>
              <a:ext uri="{FF2B5EF4-FFF2-40B4-BE49-F238E27FC236}">
                <a16:creationId xmlns:a16="http://schemas.microsoft.com/office/drawing/2014/main" id="{6D57AAF2-08CE-D844-B874-37604EEC6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998" y="1279228"/>
            <a:ext cx="6502402" cy="49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uva 5">
            <a:extLst>
              <a:ext uri="{FF2B5EF4-FFF2-40B4-BE49-F238E27FC236}">
                <a16:creationId xmlns:a16="http://schemas.microsoft.com/office/drawing/2014/main" id="{18A681CB-0EEF-4247-B74E-663F3659751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3"/>
          <a:stretch/>
        </p:blipFill>
        <p:spPr>
          <a:xfrm>
            <a:off x="351691" y="1285557"/>
            <a:ext cx="6565999" cy="49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GI_NLS_GG_EN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FGI_NLS_GG_EN</Template>
  <TotalTime>15454</TotalTime>
  <Words>393</Words>
  <Application>Microsoft Macintosh PowerPoint</Application>
  <PresentationFormat>On-screen Show (4:3)</PresentationFormat>
  <Paragraphs>93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Georgia</vt:lpstr>
      <vt:lpstr>Verdana</vt:lpstr>
      <vt:lpstr>FGI_NLS_GG_EN</vt:lpstr>
      <vt:lpstr>Acrobat Document</vt:lpstr>
      <vt:lpstr>Progress update of the VGOS radio telescope at the Metsähovi Geodetic Research Station</vt:lpstr>
      <vt:lpstr>VLBI site in Finland</vt:lpstr>
      <vt:lpstr>VLBI Global Observing System</vt:lpstr>
      <vt:lpstr>PowerPoint Presentation</vt:lpstr>
      <vt:lpstr>PowerPoint Presentation</vt:lpstr>
      <vt:lpstr>Project overview</vt:lpstr>
      <vt:lpstr>Project overview</vt:lpstr>
      <vt:lpstr>Telescope shipment</vt:lpstr>
      <vt:lpstr>Telescope assembly</vt:lpstr>
      <vt:lpstr>PowerPoint Presentation</vt:lpstr>
      <vt:lpstr>Signal chain</vt:lpstr>
      <vt:lpstr>Distribution of Time &amp; Frequency</vt:lpstr>
      <vt:lpstr>Distribution of Time &amp; Frequency</vt:lpstr>
      <vt:lpstr>Future timeline</vt:lpstr>
    </vt:vector>
  </TitlesOfParts>
  <Company>Finnish Geodetic Institute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nz</dc:creator>
  <cp:lastModifiedBy>Guifré</cp:lastModifiedBy>
  <cp:revision>313</cp:revision>
  <cp:lastPrinted>2018-10-10T04:57:41Z</cp:lastPrinted>
  <dcterms:created xsi:type="dcterms:W3CDTF">2015-05-07T08:40:38Z</dcterms:created>
  <dcterms:modified xsi:type="dcterms:W3CDTF">2018-10-10T05:26:31Z</dcterms:modified>
</cp:coreProperties>
</file>