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tiff" ContentType="image/tiff"/>
  <Default Extension="rels" ContentType="application/vnd.openxmlformats-package.relationships+xml"/>
  <Default Extension="wdp" ContentType="image/vnd.ms-photo"/>
  <Default Extension="mov" ContentType="video/quicktime"/>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handoutMasterIdLst>
    <p:handoutMasterId r:id="rId19"/>
  </p:handoutMasterIdLst>
  <p:sldIdLst>
    <p:sldId id="256" r:id="rId2"/>
    <p:sldId id="268" r:id="rId3"/>
    <p:sldId id="257" r:id="rId4"/>
    <p:sldId id="282" r:id="rId5"/>
    <p:sldId id="259" r:id="rId6"/>
    <p:sldId id="271" r:id="rId7"/>
    <p:sldId id="265" r:id="rId8"/>
    <p:sldId id="273" r:id="rId9"/>
    <p:sldId id="275" r:id="rId10"/>
    <p:sldId id="276" r:id="rId11"/>
    <p:sldId id="269" r:id="rId12"/>
    <p:sldId id="270" r:id="rId13"/>
    <p:sldId id="278" r:id="rId14"/>
    <p:sldId id="284" r:id="rId15"/>
    <p:sldId id="279" r:id="rId16"/>
    <p:sldId id="277"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BB1C"/>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07"/>
    <p:restoredTop sz="92932"/>
  </p:normalViewPr>
  <p:slideViewPr>
    <p:cSldViewPr snapToGrid="0" snapToObjects="1">
      <p:cViewPr varScale="1">
        <p:scale>
          <a:sx n="119" d="100"/>
          <a:sy n="119" d="100"/>
        </p:scale>
        <p:origin x="800"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F40E7CB-B090-6140-958A-EAE3EFECA0AB}" type="datetimeFigureOut">
              <a:rPr lang="en-US" smtClean="0"/>
              <a:t>10/7/18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9684B47-5E3B-754C-B4C6-63CEFEAD931A}" type="slidenum">
              <a:rPr lang="en-US" smtClean="0"/>
              <a:t>‹#›</a:t>
            </a:fld>
            <a:endParaRPr lang="en-US"/>
          </a:p>
        </p:txBody>
      </p:sp>
    </p:spTree>
    <p:extLst>
      <p:ext uri="{BB962C8B-B14F-4D97-AF65-F5344CB8AC3E}">
        <p14:creationId xmlns:p14="http://schemas.microsoft.com/office/powerpoint/2010/main" val="13798934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FA2BA-21CB-AC41-BDFF-8AF1F2C23B5F}" type="datetimeFigureOut">
              <a:rPr lang="en-US" smtClean="0"/>
              <a:t>10/7/18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A75954-64D3-3547-9E41-BA5D253C709A}" type="slidenum">
              <a:rPr lang="en-US" smtClean="0"/>
              <a:t>‹#›</a:t>
            </a:fld>
            <a:endParaRPr lang="en-US"/>
          </a:p>
        </p:txBody>
      </p:sp>
    </p:spTree>
    <p:extLst>
      <p:ext uri="{BB962C8B-B14F-4D97-AF65-F5344CB8AC3E}">
        <p14:creationId xmlns:p14="http://schemas.microsoft.com/office/powerpoint/2010/main" val="38890947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FA75954-64D3-3547-9E41-BA5D253C709A}" type="slidenum">
              <a:rPr lang="en-US" smtClean="0"/>
              <a:t>1</a:t>
            </a:fld>
            <a:endParaRPr lang="en-US"/>
          </a:p>
        </p:txBody>
      </p:sp>
    </p:spTree>
    <p:extLst>
      <p:ext uri="{BB962C8B-B14F-4D97-AF65-F5344CB8AC3E}">
        <p14:creationId xmlns:p14="http://schemas.microsoft.com/office/powerpoint/2010/main" val="1036689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Gaia</a:t>
            </a:r>
            <a:r>
              <a:rPr lang="en-US" baseline="0" dirty="0" smtClean="0"/>
              <a:t> measured the parallax for this system in its second data release. Distance is the inverse of parallax, but that can work when there are no errors involved with the measurement, which is not the case here. </a:t>
            </a:r>
          </a:p>
          <a:p>
            <a:r>
              <a:rPr lang="en-US" baseline="0" dirty="0" smtClean="0"/>
              <a:t>So instead of just using the inverse, we used Bayesian inference statistics. In that we infer what the distribution of the parameter we are interested in is (in this case the distance), by assuming that the observed quantity </a:t>
            </a:r>
            <a:r>
              <a:rPr lang="en-US" baseline="0" dirty="0" err="1" smtClean="0"/>
              <a:t>i.e</a:t>
            </a:r>
            <a:r>
              <a:rPr lang="en-US" baseline="0" dirty="0" smtClean="0"/>
              <a:t> parallax is a </a:t>
            </a:r>
            <a:r>
              <a:rPr lang="en-US" baseline="0" dirty="0" err="1" smtClean="0"/>
              <a:t>gaussian</a:t>
            </a:r>
            <a:r>
              <a:rPr lang="en-US" baseline="0" dirty="0" smtClean="0"/>
              <a:t> distribution and </a:t>
            </a:r>
            <a:endParaRPr lang="en-US" dirty="0"/>
          </a:p>
        </p:txBody>
      </p:sp>
      <p:sp>
        <p:nvSpPr>
          <p:cNvPr id="4" name="Slide Number Placeholder 3"/>
          <p:cNvSpPr>
            <a:spLocks noGrp="1"/>
          </p:cNvSpPr>
          <p:nvPr>
            <p:ph type="sldNum" sz="quarter" idx="10"/>
          </p:nvPr>
        </p:nvSpPr>
        <p:spPr/>
        <p:txBody>
          <a:bodyPr/>
          <a:lstStyle/>
          <a:p>
            <a:fld id="{3FA75954-64D3-3547-9E41-BA5D253C709A}" type="slidenum">
              <a:rPr lang="en-US" smtClean="0"/>
              <a:t>10</a:t>
            </a:fld>
            <a:endParaRPr lang="en-US"/>
          </a:p>
        </p:txBody>
      </p:sp>
    </p:spTree>
    <p:extLst>
      <p:ext uri="{BB962C8B-B14F-4D97-AF65-F5344CB8AC3E}">
        <p14:creationId xmlns:p14="http://schemas.microsoft.com/office/powerpoint/2010/main" val="589181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in 5000 instances, not even a single kick below 50 km/s</a:t>
            </a:r>
            <a:endParaRPr lang="en-US" dirty="0"/>
          </a:p>
        </p:txBody>
      </p:sp>
      <p:sp>
        <p:nvSpPr>
          <p:cNvPr id="4" name="Slide Number Placeholder 3"/>
          <p:cNvSpPr>
            <a:spLocks noGrp="1"/>
          </p:cNvSpPr>
          <p:nvPr>
            <p:ph type="sldNum" sz="quarter" idx="10"/>
          </p:nvPr>
        </p:nvSpPr>
        <p:spPr/>
        <p:txBody>
          <a:bodyPr/>
          <a:lstStyle/>
          <a:p>
            <a:fld id="{3FA75954-64D3-3547-9E41-BA5D253C709A}" type="slidenum">
              <a:rPr lang="en-US" smtClean="0"/>
              <a:t>12</a:t>
            </a:fld>
            <a:endParaRPr lang="en-US"/>
          </a:p>
        </p:txBody>
      </p:sp>
    </p:spTree>
    <p:extLst>
      <p:ext uri="{BB962C8B-B14F-4D97-AF65-F5344CB8AC3E}">
        <p14:creationId xmlns:p14="http://schemas.microsoft.com/office/powerpoint/2010/main" val="101783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all VLBI plot points red</a:t>
            </a:r>
          </a:p>
          <a:p>
            <a:r>
              <a:rPr lang="en-US" dirty="0" smtClean="0"/>
              <a:t>Mention</a:t>
            </a:r>
            <a:r>
              <a:rPr lang="en-US" baseline="0" dirty="0" smtClean="0"/>
              <a:t> LBA for the two observations you did</a:t>
            </a:r>
          </a:p>
          <a:p>
            <a:endParaRPr lang="en-US" dirty="0"/>
          </a:p>
        </p:txBody>
      </p:sp>
      <p:sp>
        <p:nvSpPr>
          <p:cNvPr id="4" name="Slide Number Placeholder 3"/>
          <p:cNvSpPr>
            <a:spLocks noGrp="1"/>
          </p:cNvSpPr>
          <p:nvPr>
            <p:ph type="sldNum" sz="quarter" idx="10"/>
          </p:nvPr>
        </p:nvSpPr>
        <p:spPr/>
        <p:txBody>
          <a:bodyPr/>
          <a:lstStyle/>
          <a:p>
            <a:fld id="{3FA75954-64D3-3547-9E41-BA5D253C709A}" type="slidenum">
              <a:rPr lang="en-US" smtClean="0"/>
              <a:t>14</a:t>
            </a:fld>
            <a:endParaRPr lang="en-US"/>
          </a:p>
        </p:txBody>
      </p:sp>
    </p:spTree>
    <p:extLst>
      <p:ext uri="{BB962C8B-B14F-4D97-AF65-F5344CB8AC3E}">
        <p14:creationId xmlns:p14="http://schemas.microsoft.com/office/powerpoint/2010/main" val="2030523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other theory is that the massive star just implodes and vanished without any SN explosion into a BH.</a:t>
            </a:r>
          </a:p>
          <a:p>
            <a:r>
              <a:rPr lang="en-US" baseline="0" dirty="0" smtClean="0"/>
              <a:t>Earlier belief was that the more massive stars because they are gravitationally strong, won’t let the outer layers of the star to escape. But recent simulation work has suggested that </a:t>
            </a:r>
          </a:p>
          <a:p>
            <a:r>
              <a:rPr lang="en-US" baseline="0" dirty="0" smtClean="0"/>
              <a:t>The situation is more complicated than there just being a direct mass relation.</a:t>
            </a:r>
            <a:endParaRPr lang="en-US" dirty="0"/>
          </a:p>
        </p:txBody>
      </p:sp>
      <p:sp>
        <p:nvSpPr>
          <p:cNvPr id="4" name="Slide Number Placeholder 3"/>
          <p:cNvSpPr>
            <a:spLocks noGrp="1"/>
          </p:cNvSpPr>
          <p:nvPr>
            <p:ph type="sldNum" sz="quarter" idx="10"/>
          </p:nvPr>
        </p:nvSpPr>
        <p:spPr/>
        <p:txBody>
          <a:bodyPr/>
          <a:lstStyle/>
          <a:p>
            <a:fld id="{3FA75954-64D3-3547-9E41-BA5D253C709A}" type="slidenum">
              <a:rPr lang="en-US" smtClean="0"/>
              <a:t>2</a:t>
            </a:fld>
            <a:endParaRPr lang="en-US"/>
          </a:p>
        </p:txBody>
      </p:sp>
    </p:spTree>
    <p:extLst>
      <p:ext uri="{BB962C8B-B14F-4D97-AF65-F5344CB8AC3E}">
        <p14:creationId xmlns:p14="http://schemas.microsoft.com/office/powerpoint/2010/main" val="2058188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Accretion</a:t>
            </a:r>
          </a:p>
          <a:p>
            <a:r>
              <a:rPr lang="en-US" dirty="0" smtClean="0"/>
              <a:t>Companion</a:t>
            </a:r>
            <a:r>
              <a:rPr lang="en-US" baseline="0" dirty="0" smtClean="0"/>
              <a:t> star</a:t>
            </a:r>
            <a:endParaRPr lang="en-US" dirty="0"/>
          </a:p>
        </p:txBody>
      </p:sp>
      <p:sp>
        <p:nvSpPr>
          <p:cNvPr id="4" name="Slide Number Placeholder 3"/>
          <p:cNvSpPr>
            <a:spLocks noGrp="1"/>
          </p:cNvSpPr>
          <p:nvPr>
            <p:ph type="sldNum" sz="quarter" idx="10"/>
          </p:nvPr>
        </p:nvSpPr>
        <p:spPr/>
        <p:txBody>
          <a:bodyPr/>
          <a:lstStyle/>
          <a:p>
            <a:fld id="{3FA75954-64D3-3547-9E41-BA5D253C709A}" type="slidenum">
              <a:rPr lang="en-US" smtClean="0"/>
              <a:t>3</a:t>
            </a:fld>
            <a:endParaRPr lang="en-US"/>
          </a:p>
        </p:txBody>
      </p:sp>
    </p:spTree>
    <p:extLst>
      <p:ext uri="{BB962C8B-B14F-4D97-AF65-F5344CB8AC3E}">
        <p14:creationId xmlns:p14="http://schemas.microsoft.com/office/powerpoint/2010/main" val="1377905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Explain hard states</a:t>
            </a:r>
          </a:p>
          <a:p>
            <a:pPr marL="228600" indent="-228600">
              <a:buAutoNum type="arabicPeriod"/>
            </a:pPr>
            <a:r>
              <a:rPr lang="en-US" baseline="0" dirty="0" smtClean="0"/>
              <a:t>Add the figure about </a:t>
            </a:r>
            <a:r>
              <a:rPr lang="en-US" baseline="0" dirty="0" err="1" smtClean="0"/>
              <a:t>Cyg</a:t>
            </a:r>
            <a:r>
              <a:rPr lang="en-US" baseline="0" dirty="0" smtClean="0"/>
              <a:t> X-1 with resolved jets in hard state</a:t>
            </a:r>
          </a:p>
          <a:p>
            <a:pPr marL="228600" indent="-228600">
              <a:buAutoNum type="arabicPeriod"/>
            </a:pPr>
            <a:r>
              <a:rPr lang="en-US" baseline="0" dirty="0" smtClean="0"/>
              <a:t>Add an image of an unresolved source to talk about it being point source</a:t>
            </a:r>
          </a:p>
          <a:p>
            <a:pPr marL="228600" indent="-228600">
              <a:buAutoNum type="arabicPeriod"/>
            </a:pPr>
            <a:r>
              <a:rPr lang="en-US" baseline="0" dirty="0" smtClean="0"/>
              <a:t>Ideal for astrometry</a:t>
            </a:r>
            <a:endParaRPr lang="en-US" dirty="0"/>
          </a:p>
        </p:txBody>
      </p:sp>
      <p:sp>
        <p:nvSpPr>
          <p:cNvPr id="4" name="Slide Number Placeholder 3"/>
          <p:cNvSpPr>
            <a:spLocks noGrp="1"/>
          </p:cNvSpPr>
          <p:nvPr>
            <p:ph type="sldNum" sz="quarter" idx="10"/>
          </p:nvPr>
        </p:nvSpPr>
        <p:spPr/>
        <p:txBody>
          <a:bodyPr/>
          <a:lstStyle/>
          <a:p>
            <a:fld id="{3FA75954-64D3-3547-9E41-BA5D253C709A}" type="slidenum">
              <a:rPr lang="en-US" smtClean="0"/>
              <a:t>4</a:t>
            </a:fld>
            <a:endParaRPr lang="en-US"/>
          </a:p>
        </p:txBody>
      </p:sp>
    </p:spTree>
    <p:extLst>
      <p:ext uri="{BB962C8B-B14F-4D97-AF65-F5344CB8AC3E}">
        <p14:creationId xmlns:p14="http://schemas.microsoft.com/office/powerpoint/2010/main" val="1795541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Few tens of km/s due to symmetric sudden</a:t>
            </a:r>
            <a:r>
              <a:rPr lang="en-US" baseline="0" dirty="0" smtClean="0"/>
              <a:t> mass loss</a:t>
            </a:r>
            <a:endParaRPr lang="en-US" dirty="0"/>
          </a:p>
        </p:txBody>
      </p:sp>
      <p:sp>
        <p:nvSpPr>
          <p:cNvPr id="4" name="Slide Number Placeholder 3"/>
          <p:cNvSpPr>
            <a:spLocks noGrp="1"/>
          </p:cNvSpPr>
          <p:nvPr>
            <p:ph type="sldNum" sz="quarter" idx="10"/>
          </p:nvPr>
        </p:nvSpPr>
        <p:spPr/>
        <p:txBody>
          <a:bodyPr/>
          <a:lstStyle/>
          <a:p>
            <a:fld id="{3FA75954-64D3-3547-9E41-BA5D253C709A}" type="slidenum">
              <a:rPr lang="en-US" smtClean="0"/>
              <a:t>5</a:t>
            </a:fld>
            <a:endParaRPr lang="en-US"/>
          </a:p>
        </p:txBody>
      </p:sp>
    </p:spTree>
    <p:extLst>
      <p:ext uri="{BB962C8B-B14F-4D97-AF65-F5344CB8AC3E}">
        <p14:creationId xmlns:p14="http://schemas.microsoft.com/office/powerpoint/2010/main" val="446836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plot of natal kick controlling</a:t>
            </a:r>
            <a:r>
              <a:rPr lang="en-US" baseline="0" dirty="0" smtClean="0"/>
              <a:t> BH merger rates</a:t>
            </a:r>
          </a:p>
          <a:p>
            <a:r>
              <a:rPr lang="en-US" baseline="0" dirty="0" smtClean="0"/>
              <a:t>BH-BH can form if two primordial BHs find each other</a:t>
            </a:r>
          </a:p>
          <a:p>
            <a:r>
              <a:rPr lang="en-US" baseline="0" dirty="0" smtClean="0"/>
              <a:t>Natal kick mean BHs gets kicked out of GCs before they can form binary</a:t>
            </a:r>
          </a:p>
          <a:p>
            <a:r>
              <a:rPr lang="en-US" baseline="0" dirty="0" smtClean="0"/>
              <a:t>Natal kick can lead to unbinding of BH binary.</a:t>
            </a:r>
          </a:p>
          <a:p>
            <a:r>
              <a:rPr lang="en-US" baseline="0" dirty="0" smtClean="0"/>
              <a:t>Also controls stellar evolution</a:t>
            </a:r>
            <a:endParaRPr lang="en-US" dirty="0"/>
          </a:p>
        </p:txBody>
      </p:sp>
      <p:sp>
        <p:nvSpPr>
          <p:cNvPr id="4" name="Slide Number Placeholder 3"/>
          <p:cNvSpPr>
            <a:spLocks noGrp="1"/>
          </p:cNvSpPr>
          <p:nvPr>
            <p:ph type="sldNum" sz="quarter" idx="10"/>
          </p:nvPr>
        </p:nvSpPr>
        <p:spPr/>
        <p:txBody>
          <a:bodyPr/>
          <a:lstStyle/>
          <a:p>
            <a:fld id="{3FA75954-64D3-3547-9E41-BA5D253C709A}" type="slidenum">
              <a:rPr lang="en-US" smtClean="0"/>
              <a:t>6</a:t>
            </a:fld>
            <a:endParaRPr lang="en-US"/>
          </a:p>
        </p:txBody>
      </p:sp>
    </p:spTree>
    <p:extLst>
      <p:ext uri="{BB962C8B-B14F-4D97-AF65-F5344CB8AC3E}">
        <p14:creationId xmlns:p14="http://schemas.microsoft.com/office/powerpoint/2010/main" val="1653980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Gaia</a:t>
            </a:r>
            <a:r>
              <a:rPr lang="en-US" baseline="0" dirty="0" smtClean="0"/>
              <a:t> cannot measure proper motion because of </a:t>
            </a:r>
            <a:r>
              <a:rPr lang="en-US" baseline="0" dirty="0" err="1" smtClean="0"/>
              <a:t>outbursting</a:t>
            </a:r>
            <a:r>
              <a:rPr lang="en-US" baseline="0" dirty="0" smtClean="0"/>
              <a:t> timing</a:t>
            </a:r>
          </a:p>
          <a:p>
            <a:r>
              <a:rPr lang="en-US" baseline="0" dirty="0" smtClean="0"/>
              <a:t>And because the systems are in Bulge or towards galactic plane so the extinction does not allow the measurement at all</a:t>
            </a:r>
            <a:endParaRPr lang="en-US" dirty="0"/>
          </a:p>
        </p:txBody>
      </p:sp>
      <p:sp>
        <p:nvSpPr>
          <p:cNvPr id="4" name="Slide Number Placeholder 3"/>
          <p:cNvSpPr>
            <a:spLocks noGrp="1"/>
          </p:cNvSpPr>
          <p:nvPr>
            <p:ph type="sldNum" sz="quarter" idx="10"/>
          </p:nvPr>
        </p:nvSpPr>
        <p:spPr/>
        <p:txBody>
          <a:bodyPr/>
          <a:lstStyle/>
          <a:p>
            <a:fld id="{3FA75954-64D3-3547-9E41-BA5D253C709A}" type="slidenum">
              <a:rPr lang="en-US" smtClean="0"/>
              <a:t>7</a:t>
            </a:fld>
            <a:endParaRPr lang="en-US"/>
          </a:p>
        </p:txBody>
      </p:sp>
    </p:spTree>
    <p:extLst>
      <p:ext uri="{BB962C8B-B14F-4D97-AF65-F5344CB8AC3E}">
        <p14:creationId xmlns:p14="http://schemas.microsoft.com/office/powerpoint/2010/main" val="1997204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we assume that stars</a:t>
            </a:r>
            <a:r>
              <a:rPr lang="en-US" baseline="0" dirty="0" smtClean="0"/>
              <a:t> form in Galactic plane because high stellar density</a:t>
            </a:r>
          </a:p>
          <a:p>
            <a:r>
              <a:rPr lang="en-US" baseline="0" dirty="0" smtClean="0"/>
              <a:t>Add a plot</a:t>
            </a:r>
            <a:endParaRPr lang="en-US" dirty="0"/>
          </a:p>
        </p:txBody>
      </p:sp>
      <p:sp>
        <p:nvSpPr>
          <p:cNvPr id="4" name="Slide Number Placeholder 3"/>
          <p:cNvSpPr>
            <a:spLocks noGrp="1"/>
          </p:cNvSpPr>
          <p:nvPr>
            <p:ph type="sldNum" sz="quarter" idx="10"/>
          </p:nvPr>
        </p:nvSpPr>
        <p:spPr/>
        <p:txBody>
          <a:bodyPr/>
          <a:lstStyle/>
          <a:p>
            <a:fld id="{3FA75954-64D3-3547-9E41-BA5D253C709A}" type="slidenum">
              <a:rPr lang="en-US" smtClean="0"/>
              <a:t>8</a:t>
            </a:fld>
            <a:endParaRPr lang="en-US"/>
          </a:p>
        </p:txBody>
      </p:sp>
    </p:spTree>
    <p:extLst>
      <p:ext uri="{BB962C8B-B14F-4D97-AF65-F5344CB8AC3E}">
        <p14:creationId xmlns:p14="http://schemas.microsoft.com/office/powerpoint/2010/main" val="1582977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A75954-64D3-3547-9E41-BA5D253C709A}" type="slidenum">
              <a:rPr lang="en-US" smtClean="0"/>
              <a:t>9</a:t>
            </a:fld>
            <a:endParaRPr lang="en-US"/>
          </a:p>
        </p:txBody>
      </p:sp>
    </p:spTree>
    <p:extLst>
      <p:ext uri="{BB962C8B-B14F-4D97-AF65-F5344CB8AC3E}">
        <p14:creationId xmlns:p14="http://schemas.microsoft.com/office/powerpoint/2010/main" val="993290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6800" y="670561"/>
            <a:ext cx="5262880" cy="2929890"/>
          </a:xfrm>
        </p:spPr>
        <p:txBody>
          <a:bodyPr anchor="b" anchorCtr="0"/>
          <a:lstStyle>
            <a:lvl1pPr algn="l">
              <a:defRPr b="0" i="0" baseline="0">
                <a:solidFill>
                  <a:schemeClr val="bg1"/>
                </a:solidFill>
                <a:latin typeface="Helvetica Neue"/>
                <a:cs typeface="Helvetica Neue"/>
              </a:defRPr>
            </a:lvl1pPr>
          </a:lstStyle>
          <a:p>
            <a:r>
              <a:rPr lang="en-AU" dirty="0" smtClean="0"/>
              <a:t>Click to edit title</a:t>
            </a:r>
            <a:endParaRPr lang="en-US" dirty="0"/>
          </a:p>
        </p:txBody>
      </p:sp>
      <p:sp>
        <p:nvSpPr>
          <p:cNvPr id="3" name="Subtitle 2"/>
          <p:cNvSpPr>
            <a:spLocks noGrp="1"/>
          </p:cNvSpPr>
          <p:nvPr>
            <p:ph type="subTitle" idx="1" hasCustomPrompt="1"/>
          </p:nvPr>
        </p:nvSpPr>
        <p:spPr>
          <a:xfrm>
            <a:off x="3606800" y="4145280"/>
            <a:ext cx="5262880" cy="1097280"/>
          </a:xfrm>
        </p:spPr>
        <p:txBody>
          <a:bodyPr anchor="t" anchorCtr="0">
            <a:normAutofit/>
          </a:bodyPr>
          <a:lstStyle>
            <a:lvl1pPr marL="0" indent="0" algn="l">
              <a:buNone/>
              <a:defRPr sz="2400" b="0" i="0" baseline="0">
                <a:solidFill>
                  <a:schemeClr val="bg1"/>
                </a:solidFill>
                <a:latin typeface="Arial"/>
                <a:cs typeface="Arial"/>
              </a:defRPr>
            </a:lvl1pPr>
            <a:lvl2pPr marL="0" indent="0" algn="l">
              <a:buNone/>
              <a:defRPr sz="2200" b="0" i="0">
                <a:solidFill>
                  <a:srgbClr val="FFFFFF"/>
                </a:solidFill>
                <a:latin typeface="Arial"/>
                <a:cs typeface="Aria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subtitle</a:t>
            </a:r>
          </a:p>
          <a:p>
            <a:pPr lvl="1"/>
            <a:r>
              <a:rPr lang="en-AU" dirty="0" err="1" smtClean="0"/>
              <a:t>Subsubtitle</a:t>
            </a:r>
            <a:endParaRPr lang="en-US" dirty="0"/>
          </a:p>
        </p:txBody>
      </p:sp>
    </p:spTree>
    <p:extLst>
      <p:ext uri="{BB962C8B-B14F-4D97-AF65-F5344CB8AC3E}">
        <p14:creationId xmlns:p14="http://schemas.microsoft.com/office/powerpoint/2010/main" val="4070560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9680" y="132080"/>
            <a:ext cx="7670800" cy="650240"/>
          </a:xfrm>
        </p:spPr>
        <p:txBody>
          <a:bodyPr/>
          <a:lstStyle/>
          <a:p>
            <a:r>
              <a:rPr lang="en-AU" dirty="0" smtClean="0"/>
              <a:t>Click to edit</a:t>
            </a:r>
            <a:endParaRPr lang="en-US" dirty="0"/>
          </a:p>
        </p:txBody>
      </p:sp>
      <p:sp>
        <p:nvSpPr>
          <p:cNvPr id="3" name="Footer Placeholder 2"/>
          <p:cNvSpPr>
            <a:spLocks noGrp="1"/>
          </p:cNvSpPr>
          <p:nvPr>
            <p:ph type="ftr" sz="quarter" idx="10"/>
          </p:nvPr>
        </p:nvSpPr>
        <p:spPr/>
        <p:txBody>
          <a:bodyPr/>
          <a:lstStyle>
            <a:lvl1pPr>
              <a:defRPr>
                <a:solidFill>
                  <a:srgbClr val="000000"/>
                </a:solidFill>
              </a:defRPr>
            </a:lvl1pPr>
          </a:lstStyle>
          <a:p>
            <a:r>
              <a:rPr lang="en-US" smtClean="0"/>
              <a:t>EVN Symposium</a:t>
            </a:r>
            <a:endParaRPr lang="en-US" dirty="0"/>
          </a:p>
        </p:txBody>
      </p:sp>
      <p:sp>
        <p:nvSpPr>
          <p:cNvPr id="7" name="Slide Number Placeholder 5"/>
          <p:cNvSpPr txBox="1">
            <a:spLocks/>
          </p:cNvSpPr>
          <p:nvPr userDrawn="1"/>
        </p:nvSpPr>
        <p:spPr>
          <a:xfrm>
            <a:off x="8707120" y="6583680"/>
            <a:ext cx="447040" cy="26987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D1588C-AB24-5646-A060-72B6CDFB3A51}" type="slidenum">
              <a:rPr lang="en-US" smtClean="0"/>
              <a:pPr/>
              <a:t>‹#›</a:t>
            </a:fld>
            <a:endParaRPr lang="en-US" dirty="0"/>
          </a:p>
        </p:txBody>
      </p:sp>
      <p:sp>
        <p:nvSpPr>
          <p:cNvPr id="11" name="Text Placeholder 10"/>
          <p:cNvSpPr>
            <a:spLocks noGrp="1"/>
          </p:cNvSpPr>
          <p:nvPr>
            <p:ph type="body" sz="quarter" idx="14"/>
          </p:nvPr>
        </p:nvSpPr>
        <p:spPr>
          <a:xfrm>
            <a:off x="246137" y="1158875"/>
            <a:ext cx="8674026" cy="5211763"/>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2322385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9680" y="132080"/>
            <a:ext cx="7518400" cy="650240"/>
          </a:xfrm>
        </p:spPr>
        <p:txBody>
          <a:bodyPr/>
          <a:lstStyle/>
          <a:p>
            <a:r>
              <a:rPr lang="en-AU" dirty="0" smtClean="0"/>
              <a:t>Click to edit</a:t>
            </a:r>
            <a:endParaRPr lang="en-US" dirty="0"/>
          </a:p>
        </p:txBody>
      </p:sp>
      <p:sp>
        <p:nvSpPr>
          <p:cNvPr id="3" name="Footer Placeholder 2"/>
          <p:cNvSpPr>
            <a:spLocks noGrp="1"/>
          </p:cNvSpPr>
          <p:nvPr>
            <p:ph type="ftr" sz="quarter" idx="10"/>
          </p:nvPr>
        </p:nvSpPr>
        <p:spPr/>
        <p:txBody>
          <a:bodyPr/>
          <a:lstStyle>
            <a:lvl1pPr>
              <a:defRPr>
                <a:solidFill>
                  <a:srgbClr val="000000"/>
                </a:solidFill>
              </a:defRPr>
            </a:lvl1pPr>
          </a:lstStyle>
          <a:p>
            <a:r>
              <a:rPr lang="en-US" smtClean="0"/>
              <a:t>EVN Symposium</a:t>
            </a:r>
            <a:endParaRPr lang="en-US" dirty="0"/>
          </a:p>
        </p:txBody>
      </p:sp>
      <p:sp>
        <p:nvSpPr>
          <p:cNvPr id="4" name="Slide Number Placeholder 3"/>
          <p:cNvSpPr>
            <a:spLocks noGrp="1"/>
          </p:cNvSpPr>
          <p:nvPr>
            <p:ph type="sldNum" sz="quarter" idx="11"/>
          </p:nvPr>
        </p:nvSpPr>
        <p:spPr/>
        <p:txBody>
          <a:bodyPr/>
          <a:lstStyle/>
          <a:p>
            <a:fld id="{93D1588C-AB24-5646-A060-72B6CDFB3A51}" type="slidenum">
              <a:rPr lang="en-US" smtClean="0"/>
              <a:pPr/>
              <a:t>‹#›</a:t>
            </a:fld>
            <a:endParaRPr lang="en-US" dirty="0"/>
          </a:p>
        </p:txBody>
      </p:sp>
      <p:sp>
        <p:nvSpPr>
          <p:cNvPr id="5" name="Text Placeholder 2"/>
          <p:cNvSpPr>
            <a:spLocks noGrp="1"/>
          </p:cNvSpPr>
          <p:nvPr>
            <p:ph idx="1"/>
          </p:nvPr>
        </p:nvSpPr>
        <p:spPr>
          <a:xfrm>
            <a:off x="457200" y="1158240"/>
            <a:ext cx="4287520" cy="4967923"/>
          </a:xfrm>
          <a:prstGeom prst="rect">
            <a:avLst/>
          </a:prstGeom>
        </p:spPr>
        <p:txBody>
          <a:bodyPr vert="horz" lIns="91440" tIns="45720" rIns="91440" bIns="45720" rtlCol="0">
            <a:normAutofit/>
          </a:bodyPr>
          <a:lstStyle>
            <a:lvl1pPr>
              <a:defRPr>
                <a:solidFill>
                  <a:srgbClr val="F6BB1C"/>
                </a:solidFill>
              </a:defRPr>
            </a:lvl1pPr>
          </a:lstStyle>
          <a:p>
            <a:pPr lvl="0"/>
            <a:r>
              <a:rPr lang="en-AU" dirty="0" smtClean="0"/>
              <a:t>Click to edit</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7" name="Picture Placeholder 6"/>
          <p:cNvSpPr>
            <a:spLocks noGrp="1"/>
          </p:cNvSpPr>
          <p:nvPr>
            <p:ph type="pic" sz="quarter" idx="12"/>
          </p:nvPr>
        </p:nvSpPr>
        <p:spPr>
          <a:xfrm>
            <a:off x="4886325" y="1158875"/>
            <a:ext cx="3881438" cy="4967288"/>
          </a:xfrm>
        </p:spPr>
        <p:txBody>
          <a:bodyPr/>
          <a:lstStyle/>
          <a:p>
            <a:endParaRPr lang="en-US" dirty="0"/>
          </a:p>
        </p:txBody>
      </p:sp>
    </p:spTree>
    <p:extLst>
      <p:ext uri="{BB962C8B-B14F-4D97-AF65-F5344CB8AC3E}">
        <p14:creationId xmlns:p14="http://schemas.microsoft.com/office/powerpoint/2010/main" val="2052515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ption and Landscape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9680" y="132080"/>
            <a:ext cx="7518400" cy="650240"/>
          </a:xfrm>
        </p:spPr>
        <p:txBody>
          <a:bodyPr/>
          <a:lstStyle/>
          <a:p>
            <a:r>
              <a:rPr lang="en-AU" dirty="0" smtClean="0"/>
              <a:t>Click to edit</a:t>
            </a:r>
            <a:endParaRPr lang="en-US" dirty="0"/>
          </a:p>
        </p:txBody>
      </p:sp>
      <p:sp>
        <p:nvSpPr>
          <p:cNvPr id="3" name="Footer Placeholder 2"/>
          <p:cNvSpPr>
            <a:spLocks noGrp="1"/>
          </p:cNvSpPr>
          <p:nvPr>
            <p:ph type="ftr" sz="quarter" idx="10"/>
          </p:nvPr>
        </p:nvSpPr>
        <p:spPr/>
        <p:txBody>
          <a:bodyPr/>
          <a:lstStyle>
            <a:lvl1pPr>
              <a:defRPr>
                <a:solidFill>
                  <a:srgbClr val="000000"/>
                </a:solidFill>
              </a:defRPr>
            </a:lvl1pPr>
          </a:lstStyle>
          <a:p>
            <a:r>
              <a:rPr lang="en-US" smtClean="0"/>
              <a:t>EVN Symposium</a:t>
            </a:r>
            <a:endParaRPr lang="en-US" dirty="0"/>
          </a:p>
        </p:txBody>
      </p:sp>
      <p:sp>
        <p:nvSpPr>
          <p:cNvPr id="4" name="Slide Number Placeholder 3"/>
          <p:cNvSpPr>
            <a:spLocks noGrp="1"/>
          </p:cNvSpPr>
          <p:nvPr>
            <p:ph type="sldNum" sz="quarter" idx="11"/>
          </p:nvPr>
        </p:nvSpPr>
        <p:spPr/>
        <p:txBody>
          <a:bodyPr/>
          <a:lstStyle/>
          <a:p>
            <a:fld id="{93D1588C-AB24-5646-A060-72B6CDFB3A51}" type="slidenum">
              <a:rPr lang="en-US" smtClean="0"/>
              <a:pPr/>
              <a:t>‹#›</a:t>
            </a:fld>
            <a:endParaRPr lang="en-US" dirty="0"/>
          </a:p>
        </p:txBody>
      </p:sp>
      <p:sp>
        <p:nvSpPr>
          <p:cNvPr id="6" name="Picture Placeholder 6"/>
          <p:cNvSpPr>
            <a:spLocks noGrp="1"/>
          </p:cNvSpPr>
          <p:nvPr>
            <p:ph type="pic" sz="quarter" idx="12"/>
          </p:nvPr>
        </p:nvSpPr>
        <p:spPr>
          <a:xfrm>
            <a:off x="325120" y="1158875"/>
            <a:ext cx="8442643" cy="4104005"/>
          </a:xfrm>
        </p:spPr>
        <p:txBody>
          <a:bodyPr/>
          <a:lstStyle/>
          <a:p>
            <a:endParaRPr lang="en-US" dirty="0"/>
          </a:p>
        </p:txBody>
      </p:sp>
      <p:sp>
        <p:nvSpPr>
          <p:cNvPr id="9" name="Text Placeholder 8"/>
          <p:cNvSpPr>
            <a:spLocks noGrp="1"/>
          </p:cNvSpPr>
          <p:nvPr>
            <p:ph type="body" sz="quarter" idx="13"/>
          </p:nvPr>
        </p:nvSpPr>
        <p:spPr>
          <a:xfrm>
            <a:off x="325438" y="5414963"/>
            <a:ext cx="8442325" cy="1077912"/>
          </a:xfrm>
        </p:spPr>
        <p:txBody>
          <a:bodyPr/>
          <a:lstStyle>
            <a:lvl1pPr algn="ctr">
              <a:defRPr sz="2400"/>
            </a:lvl1pPr>
            <a:lvl2pPr algn="ctr">
              <a:defRPr/>
            </a:lvl2pPr>
            <a:lvl3pPr marL="0" indent="0" algn="ctr">
              <a:buNone/>
              <a:defRPr sz="2400"/>
            </a:lvl3pPr>
            <a:lvl4pPr marL="0" indent="0" algn="ctr">
              <a:buNone/>
              <a:defRPr sz="2400"/>
            </a:lvl4pPr>
            <a:lvl5pPr marL="0" indent="0" algn="ctr">
              <a:buNone/>
              <a:defRPr sz="2400"/>
            </a:lvl5pPr>
          </a:lstStyle>
          <a:p>
            <a:pPr lvl="0"/>
            <a:r>
              <a:rPr lang="en-AU" dirty="0" smtClean="0"/>
              <a:t>Click to edit</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941314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6800" y="3850640"/>
            <a:ext cx="5262880" cy="833120"/>
          </a:xfrm>
        </p:spPr>
        <p:txBody>
          <a:bodyPr anchor="b" anchorCtr="0">
            <a:normAutofit/>
          </a:bodyPr>
          <a:lstStyle>
            <a:lvl1pPr algn="l">
              <a:defRPr sz="2800" b="0" i="0" baseline="0">
                <a:solidFill>
                  <a:schemeClr val="bg1"/>
                </a:solidFill>
                <a:latin typeface="Arial"/>
                <a:cs typeface="Arial"/>
              </a:defRPr>
            </a:lvl1pPr>
          </a:lstStyle>
          <a:p>
            <a:r>
              <a:rPr lang="en-AU" dirty="0" smtClean="0"/>
              <a:t>Click to edit title</a:t>
            </a:r>
            <a:endParaRPr lang="en-US" dirty="0"/>
          </a:p>
        </p:txBody>
      </p:sp>
      <p:sp>
        <p:nvSpPr>
          <p:cNvPr id="3" name="Subtitle 2"/>
          <p:cNvSpPr>
            <a:spLocks noGrp="1"/>
          </p:cNvSpPr>
          <p:nvPr>
            <p:ph type="subTitle" idx="1" hasCustomPrompt="1"/>
          </p:nvPr>
        </p:nvSpPr>
        <p:spPr>
          <a:xfrm>
            <a:off x="3606800" y="4765040"/>
            <a:ext cx="5262880" cy="477520"/>
          </a:xfrm>
        </p:spPr>
        <p:txBody>
          <a:bodyPr anchor="t" anchorCtr="0">
            <a:normAutofit/>
          </a:bodyPr>
          <a:lstStyle>
            <a:lvl1pPr marL="0" indent="0" algn="l">
              <a:buNone/>
              <a:defRPr sz="2000" b="0" i="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subtitle</a:t>
            </a:r>
            <a:endParaRPr lang="en-US" dirty="0"/>
          </a:p>
        </p:txBody>
      </p:sp>
      <p:sp>
        <p:nvSpPr>
          <p:cNvPr id="5" name="Picture Placeholder 4"/>
          <p:cNvSpPr>
            <a:spLocks noGrp="1"/>
          </p:cNvSpPr>
          <p:nvPr>
            <p:ph type="pic" sz="quarter" idx="10"/>
          </p:nvPr>
        </p:nvSpPr>
        <p:spPr>
          <a:xfrm>
            <a:off x="3606799" y="599440"/>
            <a:ext cx="5262563" cy="3159760"/>
          </a:xfrm>
        </p:spPr>
        <p:txBody>
          <a:bodyPr/>
          <a:lstStyle/>
          <a:p>
            <a:endParaRPr lang="en-US"/>
          </a:p>
        </p:txBody>
      </p:sp>
    </p:spTree>
    <p:extLst>
      <p:ext uri="{BB962C8B-B14F-4D97-AF65-F5344CB8AC3E}">
        <p14:creationId xmlns:p14="http://schemas.microsoft.com/office/powerpoint/2010/main" val="29685872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49680" y="140350"/>
            <a:ext cx="7518400" cy="650240"/>
          </a:xfrm>
          <a:prstGeom prst="rect">
            <a:avLst/>
          </a:prstGeom>
        </p:spPr>
        <p:txBody>
          <a:bodyPr vert="horz" lIns="91440" tIns="45720" rIns="91440" bIns="45720" rtlCol="0" anchor="ctr">
            <a:normAutofit/>
          </a:bodyPr>
          <a:lstStyle/>
          <a:p>
            <a:r>
              <a:rPr lang="en-AU" dirty="0" smtClean="0"/>
              <a:t>Click to edit</a:t>
            </a:r>
            <a:endParaRPr lang="en-US" dirty="0"/>
          </a:p>
        </p:txBody>
      </p:sp>
      <p:sp>
        <p:nvSpPr>
          <p:cNvPr id="3" name="Text Placeholder 2"/>
          <p:cNvSpPr>
            <a:spLocks noGrp="1"/>
          </p:cNvSpPr>
          <p:nvPr>
            <p:ph type="body" idx="1"/>
          </p:nvPr>
        </p:nvSpPr>
        <p:spPr>
          <a:xfrm>
            <a:off x="354438" y="1158240"/>
            <a:ext cx="8413642" cy="5211221"/>
          </a:xfrm>
          <a:prstGeom prst="rect">
            <a:avLst/>
          </a:prstGeom>
        </p:spPr>
        <p:txBody>
          <a:bodyPr vert="horz" lIns="91440" tIns="45720" rIns="91440" bIns="45720" rtlCol="0">
            <a:normAutofit/>
          </a:bodyPr>
          <a:lstStyle/>
          <a:p>
            <a:pPr lvl="0"/>
            <a:r>
              <a:rPr lang="en-AU" dirty="0" smtClean="0"/>
              <a:t>Click to edit</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4"/>
          <p:cNvSpPr>
            <a:spLocks noGrp="1"/>
          </p:cNvSpPr>
          <p:nvPr>
            <p:ph type="ftr" sz="quarter" idx="3"/>
          </p:nvPr>
        </p:nvSpPr>
        <p:spPr>
          <a:xfrm>
            <a:off x="3332480" y="6573520"/>
            <a:ext cx="5135880" cy="269875"/>
          </a:xfrm>
          <a:prstGeom prst="rect">
            <a:avLst/>
          </a:prstGeom>
        </p:spPr>
        <p:txBody>
          <a:bodyPr vert="horz" lIns="91440" tIns="45720" rIns="91440" bIns="45720" rtlCol="0" anchor="ctr"/>
          <a:lstStyle>
            <a:lvl1pPr algn="r">
              <a:defRPr sz="1200" b="0" i="0">
                <a:solidFill>
                  <a:srgbClr val="000000"/>
                </a:solidFill>
                <a:latin typeface="Helvetica Neue"/>
                <a:cs typeface="Helvetica Neue"/>
              </a:defRPr>
            </a:lvl1pPr>
          </a:lstStyle>
          <a:p>
            <a:r>
              <a:rPr lang="en-US" smtClean="0"/>
              <a:t>EVN Symposium</a:t>
            </a:r>
            <a:endParaRPr lang="en-US" dirty="0"/>
          </a:p>
        </p:txBody>
      </p:sp>
      <p:sp>
        <p:nvSpPr>
          <p:cNvPr id="6" name="Slide Number Placeholder 5"/>
          <p:cNvSpPr>
            <a:spLocks noGrp="1"/>
          </p:cNvSpPr>
          <p:nvPr>
            <p:ph type="sldNum" sz="quarter" idx="4"/>
          </p:nvPr>
        </p:nvSpPr>
        <p:spPr>
          <a:xfrm>
            <a:off x="8686800" y="6573520"/>
            <a:ext cx="447040" cy="269875"/>
          </a:xfrm>
          <a:prstGeom prst="rect">
            <a:avLst/>
          </a:prstGeom>
        </p:spPr>
        <p:txBody>
          <a:bodyPr vert="horz" lIns="91440" tIns="45720" rIns="91440" bIns="45720" rtlCol="0" anchor="ctr"/>
          <a:lstStyle>
            <a:lvl1pPr algn="ctr">
              <a:defRPr sz="1200" b="0" i="0">
                <a:solidFill>
                  <a:schemeClr val="bg1"/>
                </a:solidFill>
                <a:latin typeface="Helvetica Neue"/>
                <a:cs typeface="Helvetica Neue"/>
              </a:defRPr>
            </a:lvl1pPr>
          </a:lstStyle>
          <a:p>
            <a:fld id="{93D1588C-AB24-5646-A060-72B6CDFB3A51}" type="slidenum">
              <a:rPr lang="en-US" smtClean="0"/>
              <a:pPr/>
              <a:t>‹#›</a:t>
            </a:fld>
            <a:endParaRPr lang="en-US" dirty="0"/>
          </a:p>
        </p:txBody>
      </p:sp>
    </p:spTree>
    <p:extLst>
      <p:ext uri="{BB962C8B-B14F-4D97-AF65-F5344CB8AC3E}">
        <p14:creationId xmlns:p14="http://schemas.microsoft.com/office/powerpoint/2010/main" val="2435486765"/>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2" r:id="rId3"/>
    <p:sldLayoutId id="2147483653" r:id="rId4"/>
    <p:sldLayoutId id="2147483651" r:id="rId5"/>
  </p:sldLayoutIdLst>
  <p:hf sldNum="0" hdr="0" dt="0"/>
  <p:txStyles>
    <p:titleStyle>
      <a:lvl1pPr algn="l" defTabSz="457200" rtl="0" eaLnBrk="1" latinLnBrk="0" hangingPunct="1">
        <a:spcBef>
          <a:spcPct val="0"/>
        </a:spcBef>
        <a:buNone/>
        <a:defRPr sz="4400" b="0" i="0" kern="1200">
          <a:solidFill>
            <a:srgbClr val="FFFFFF"/>
          </a:solidFill>
          <a:latin typeface="Arial"/>
          <a:ea typeface="+mj-ea"/>
          <a:cs typeface="Arial"/>
        </a:defRPr>
      </a:lvl1pPr>
    </p:titleStyle>
    <p:bodyStyle>
      <a:lvl1pPr marL="0" indent="0" algn="l" defTabSz="457200" rtl="0" eaLnBrk="1" latinLnBrk="0" hangingPunct="1">
        <a:spcBef>
          <a:spcPct val="20000"/>
        </a:spcBef>
        <a:buFont typeface="Arial"/>
        <a:buNone/>
        <a:defRPr sz="2800" b="1" i="0" kern="1200">
          <a:solidFill>
            <a:srgbClr val="F6BB1C"/>
          </a:solidFill>
          <a:latin typeface="Arial"/>
          <a:ea typeface="+mn-ea"/>
          <a:cs typeface="Arial"/>
        </a:defRPr>
      </a:lvl1pPr>
      <a:lvl2pPr marL="0" indent="0" algn="l" defTabSz="457200" rtl="0" eaLnBrk="1" latinLnBrk="0" hangingPunct="1">
        <a:spcBef>
          <a:spcPts val="0"/>
        </a:spcBef>
        <a:buFont typeface="Arial"/>
        <a:buNone/>
        <a:defRPr sz="2400" b="0" i="0" kern="1200">
          <a:solidFill>
            <a:srgbClr val="FFFFFF"/>
          </a:solidFill>
          <a:latin typeface="Arial"/>
          <a:ea typeface="+mn-ea"/>
          <a:cs typeface="Arial"/>
        </a:defRPr>
      </a:lvl2pPr>
      <a:lvl3pPr marL="532800" indent="-228600" algn="l" defTabSz="457200" rtl="0" eaLnBrk="1" latinLnBrk="0" hangingPunct="1">
        <a:spcBef>
          <a:spcPts val="0"/>
        </a:spcBef>
        <a:buSzPct val="80000"/>
        <a:buFont typeface="Arial"/>
        <a:buChar char="•"/>
        <a:defRPr sz="2400" b="0" i="0" kern="1200">
          <a:solidFill>
            <a:srgbClr val="FFFFFF"/>
          </a:solidFill>
          <a:latin typeface="Arial"/>
          <a:ea typeface="+mn-ea"/>
          <a:cs typeface="Arial"/>
        </a:defRPr>
      </a:lvl3pPr>
      <a:lvl4pPr marL="846000" indent="-228600" algn="l" defTabSz="457200" rtl="0" eaLnBrk="1" latinLnBrk="0" hangingPunct="1">
        <a:spcBef>
          <a:spcPts val="0"/>
        </a:spcBef>
        <a:buSzPct val="80000"/>
        <a:buFont typeface="Arial"/>
        <a:buChar char="–"/>
        <a:defRPr sz="2200" b="0" i="0" kern="1200">
          <a:solidFill>
            <a:srgbClr val="FFFFFF"/>
          </a:solidFill>
          <a:latin typeface="Arial"/>
          <a:ea typeface="+mn-ea"/>
          <a:cs typeface="Arial"/>
        </a:defRPr>
      </a:lvl4pPr>
      <a:lvl5pPr marL="1339200" indent="-228600" algn="l" defTabSz="457200" rtl="0" eaLnBrk="1" latinLnBrk="0" hangingPunct="1">
        <a:spcBef>
          <a:spcPts val="0"/>
        </a:spcBef>
        <a:buSzPct val="80000"/>
        <a:buFont typeface="Arial"/>
        <a:buChar char="•"/>
        <a:defRPr sz="2000" b="0" i="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microsoft.com/office/2007/relationships/hdphoto" Target="../media/hdphoto1.wdp"/><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0.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microsoft.com/office/2007/relationships/media" Target="../media/media5.mov"/><Relationship Id="rId4" Type="http://schemas.openxmlformats.org/officeDocument/2006/relationships/video" Target="../media/media5.mov"/><Relationship Id="rId5" Type="http://schemas.openxmlformats.org/officeDocument/2006/relationships/slideLayout" Target="../slideLayouts/slideLayout2.xml"/><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 Type="http://schemas.microsoft.com/office/2007/relationships/media" Target="../media/media4.mov"/><Relationship Id="rId2" Type="http://schemas.openxmlformats.org/officeDocument/2006/relationships/video" Target="../media/media4.mo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6.png"/><Relationship Id="rId6" Type="http://schemas.openxmlformats.org/officeDocument/2006/relationships/image" Target="../media/image7.tiff"/><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8.png"/><Relationship Id="rId1" Type="http://schemas.microsoft.com/office/2007/relationships/media" Target="../media/media2.mp4"/><Relationship Id="rId2" Type="http://schemas.openxmlformats.org/officeDocument/2006/relationships/video" Target="../media/media2.mp4"/></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microsoft.com/office/2007/relationships/hdphoto" Target="../media/hdphoto2.wdp"/><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13.png"/><Relationship Id="rId1" Type="http://schemas.microsoft.com/office/2007/relationships/media" Target="../media/media3.mp4"/><Relationship Id="rId2" Type="http://schemas.openxmlformats.org/officeDocument/2006/relationships/video" Target="../media/media3.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0.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r:embed="rId4">
                    <a14:imgEffect>
                      <a14:colorTemperature colorTemp="4702"/>
                    </a14:imgEffect>
                    <a14:imgEffect>
                      <a14:saturation sat="137000"/>
                    </a14:imgEffect>
                  </a14:imgLayer>
                </a14:imgProps>
              </a:ext>
            </a:extLst>
          </a:blip>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a:alphaModFix amt="31000"/>
            <a:extLst>
              <a:ext uri="{28A0092B-C50C-407E-A947-70E740481C1C}">
                <a14:useLocalDpi xmlns:a14="http://schemas.microsoft.com/office/drawing/2010/main" val="0"/>
              </a:ext>
            </a:extLst>
          </a:blip>
          <a:srcRect l="14117" t="15345" r="31059" b="6776"/>
          <a:stretch/>
        </p:blipFill>
        <p:spPr>
          <a:xfrm>
            <a:off x="2926080" y="301214"/>
            <a:ext cx="6336254" cy="5274833"/>
          </a:xfrm>
          <a:prstGeom prst="rect">
            <a:avLst/>
          </a:prstGeom>
          <a:effectLst>
            <a:softEdge rad="266700"/>
          </a:effectLst>
        </p:spPr>
      </p:pic>
      <p:sp>
        <p:nvSpPr>
          <p:cNvPr id="2" name="Title 1"/>
          <p:cNvSpPr>
            <a:spLocks noGrp="1"/>
          </p:cNvSpPr>
          <p:nvPr>
            <p:ph type="ctrTitle"/>
          </p:nvPr>
        </p:nvSpPr>
        <p:spPr>
          <a:xfrm>
            <a:off x="2807746" y="1687045"/>
            <a:ext cx="6180268" cy="1491952"/>
          </a:xfrm>
        </p:spPr>
        <p:txBody>
          <a:bodyPr/>
          <a:lstStyle/>
          <a:p>
            <a:pPr algn="ctr"/>
            <a:r>
              <a:rPr lang="en-US" dirty="0" smtClean="0"/>
              <a:t>Investigating Black hole formation using VLBI</a:t>
            </a:r>
            <a:endParaRPr lang="en-US" dirty="0"/>
          </a:p>
        </p:txBody>
      </p:sp>
      <p:sp>
        <p:nvSpPr>
          <p:cNvPr id="3" name="Subtitle 2"/>
          <p:cNvSpPr>
            <a:spLocks noGrp="1"/>
          </p:cNvSpPr>
          <p:nvPr>
            <p:ph type="subTitle" idx="1"/>
          </p:nvPr>
        </p:nvSpPr>
        <p:spPr>
          <a:xfrm>
            <a:off x="3606800" y="4478767"/>
            <a:ext cx="5262880" cy="1097280"/>
          </a:xfrm>
        </p:spPr>
        <p:txBody>
          <a:bodyPr>
            <a:normAutofit fontScale="70000" lnSpcReduction="20000"/>
          </a:bodyPr>
          <a:lstStyle/>
          <a:p>
            <a:pPr algn="r"/>
            <a:r>
              <a:rPr lang="en-US" dirty="0" smtClean="0"/>
              <a:t>Pikky Atri</a:t>
            </a:r>
          </a:p>
          <a:p>
            <a:pPr algn="r"/>
            <a:r>
              <a:rPr lang="en-US" dirty="0" smtClean="0"/>
              <a:t>James Miller-Jones</a:t>
            </a:r>
          </a:p>
          <a:p>
            <a:pPr algn="r"/>
            <a:r>
              <a:rPr lang="en-US" dirty="0" smtClean="0"/>
              <a:t>Richard </a:t>
            </a:r>
            <a:r>
              <a:rPr lang="en-US" dirty="0" err="1" smtClean="0"/>
              <a:t>Plotkin</a:t>
            </a:r>
            <a:endParaRPr lang="en-US" dirty="0" smtClean="0"/>
          </a:p>
          <a:p>
            <a:pPr algn="r"/>
            <a:r>
              <a:rPr lang="en-US" dirty="0" err="1" smtClean="0"/>
              <a:t>Arash</a:t>
            </a:r>
            <a:r>
              <a:rPr lang="en-US" dirty="0" smtClean="0"/>
              <a:t> </a:t>
            </a:r>
            <a:r>
              <a:rPr lang="en-US" dirty="0" err="1" smtClean="0"/>
              <a:t>Bahramian</a:t>
            </a:r>
            <a:endParaRPr lang="en-US" dirty="0"/>
          </a:p>
        </p:txBody>
      </p:sp>
    </p:spTree>
    <p:extLst>
      <p:ext uri="{BB962C8B-B14F-4D97-AF65-F5344CB8AC3E}">
        <p14:creationId xmlns:p14="http://schemas.microsoft.com/office/powerpoint/2010/main" val="18252345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Distance</a:t>
            </a:r>
            <a:endParaRPr lang="en-US" dirty="0"/>
          </a:p>
        </p:txBody>
      </p:sp>
      <p:sp>
        <p:nvSpPr>
          <p:cNvPr id="3" name="Footer Placeholder 2"/>
          <p:cNvSpPr>
            <a:spLocks noGrp="1"/>
          </p:cNvSpPr>
          <p:nvPr>
            <p:ph type="ftr" sz="quarter" idx="10"/>
          </p:nvPr>
        </p:nvSpPr>
        <p:spPr/>
        <p:txBody>
          <a:bodyPr/>
          <a:lstStyle/>
          <a:p>
            <a:r>
              <a:rPr lang="en-US" smtClean="0"/>
              <a:t>EVN Symposium</a:t>
            </a:r>
            <a:endParaRPr lang="en-US" dirty="0"/>
          </a:p>
        </p:txBody>
      </p:sp>
      <mc:AlternateContent xmlns:mc="http://schemas.openxmlformats.org/markup-compatibility/2006" xmlns:a14="http://schemas.microsoft.com/office/drawing/2010/main">
        <mc:Choice Requires="a14">
          <p:sp>
            <p:nvSpPr>
              <p:cNvPr id="4" name="Text Placeholder 3"/>
              <p:cNvSpPr>
                <a:spLocks noGrp="1"/>
              </p:cNvSpPr>
              <p:nvPr>
                <p:ph type="body" sz="quarter" idx="14"/>
              </p:nvPr>
            </p:nvSpPr>
            <p:spPr>
              <a:xfrm>
                <a:off x="128121" y="1231170"/>
                <a:ext cx="8674026" cy="1347656"/>
              </a:xfrm>
            </p:spPr>
            <p:txBody>
              <a:bodyPr>
                <a:normAutofit/>
              </a:bodyPr>
              <a:lstStyle/>
              <a:p>
                <a:r>
                  <a:rPr lang="en-US" sz="2400" b="0" dirty="0" smtClean="0"/>
                  <a:t>Gaia measured a parallax of </a:t>
                </a:r>
                <a14:m>
                  <m:oMath xmlns:m="http://schemas.openxmlformats.org/officeDocument/2006/math">
                    <m:r>
                      <a:rPr lang="en-US" sz="2400" b="0" i="1" smtClean="0">
                        <a:latin typeface="Cambria Math" charset="0"/>
                      </a:rPr>
                      <m:t>−0.01</m:t>
                    </m:r>
                    <m:r>
                      <a:rPr lang="en-US" sz="2400" b="0" i="1" smtClean="0">
                        <a:latin typeface="Cambria Math" charset="0"/>
                        <a:ea typeface="Cambria Math" charset="0"/>
                        <a:cs typeface="Cambria Math" charset="0"/>
                      </a:rPr>
                      <m:t>±0.13</m:t>
                    </m:r>
                  </m:oMath>
                </a14:m>
                <a:endParaRPr lang="en-US" sz="2400" b="0" dirty="0" smtClean="0"/>
              </a:p>
              <a:p>
                <a:r>
                  <a:rPr lang="en-US" sz="2400" b="0" dirty="0" smtClean="0"/>
                  <a:t>Distance = 1/parallax</a:t>
                </a:r>
              </a:p>
              <a:p>
                <a:r>
                  <a:rPr lang="en-US" sz="2400" b="0" dirty="0" smtClean="0"/>
                  <a:t>Posterior probability = Likelihood </a:t>
                </a:r>
                <a14:m>
                  <m:oMath xmlns:m="http://schemas.openxmlformats.org/officeDocument/2006/math">
                    <m:r>
                      <a:rPr lang="en-US" sz="2400" b="0" i="1" smtClean="0">
                        <a:latin typeface="Cambria Math" charset="0"/>
                        <a:ea typeface="Cambria Math" charset="0"/>
                        <a:cs typeface="Cambria Math" charset="0"/>
                      </a:rPr>
                      <m:t>×</m:t>
                    </m:r>
                  </m:oMath>
                </a14:m>
                <a:r>
                  <a:rPr lang="en-US" sz="2400" b="0" dirty="0" smtClean="0"/>
                  <a:t> Prior</a:t>
                </a:r>
              </a:p>
              <a:p>
                <a:endParaRPr lang="en-US" b="0" dirty="0"/>
              </a:p>
            </p:txBody>
          </p:sp>
        </mc:Choice>
        <mc:Fallback xmlns="">
          <p:sp>
            <p:nvSpPr>
              <p:cNvPr id="4" name="Text Placeholder 3"/>
              <p:cNvSpPr>
                <a:spLocks noGrp="1" noRot="1" noChangeAspect="1" noMove="1" noResize="1" noEditPoints="1" noAdjustHandles="1" noChangeArrowheads="1" noChangeShapeType="1" noTextEdit="1"/>
              </p:cNvSpPr>
              <p:nvPr>
                <p:ph type="body" sz="quarter" idx="14"/>
              </p:nvPr>
            </p:nvSpPr>
            <p:spPr>
              <a:xfrm>
                <a:off x="128121" y="1231170"/>
                <a:ext cx="8674026" cy="1347656"/>
              </a:xfrm>
              <a:blipFill rotWithShape="0">
                <a:blip r:embed="rId3"/>
                <a:stretch>
                  <a:fillRect l="-1054" t="-3167" b="-9955"/>
                </a:stretch>
              </a:blipFill>
            </p:spPr>
            <p:txBody>
              <a:bodyPr/>
              <a:lstStyle/>
              <a:p>
                <a:r>
                  <a:rPr lang="en-US">
                    <a:noFill/>
                  </a:rPr>
                  <a:t> </a:t>
                </a:r>
              </a:p>
            </p:txBody>
          </p:sp>
        </mc:Fallback>
      </mc:AlternateContent>
      <p:sp>
        <p:nvSpPr>
          <p:cNvPr id="7" name="Rectangle 6"/>
          <p:cNvSpPr/>
          <p:nvPr/>
        </p:nvSpPr>
        <p:spPr>
          <a:xfrm>
            <a:off x="4992444" y="2519379"/>
            <a:ext cx="3230581" cy="646331"/>
          </a:xfrm>
          <a:prstGeom prst="rect">
            <a:avLst/>
          </a:prstGeom>
        </p:spPr>
        <p:txBody>
          <a:bodyPr wrap="square">
            <a:spAutoFit/>
          </a:bodyPr>
          <a:lstStyle/>
          <a:p>
            <a:r>
              <a:rPr lang="en-US" dirty="0" smtClean="0">
                <a:solidFill>
                  <a:schemeClr val="accent4">
                    <a:lumMod val="60000"/>
                    <a:lumOff val="40000"/>
                  </a:schemeClr>
                </a:solidFill>
              </a:rPr>
              <a:t>Low </a:t>
            </a:r>
            <a:r>
              <a:rPr lang="en-US" dirty="0">
                <a:solidFill>
                  <a:schemeClr val="accent4">
                    <a:lumMod val="60000"/>
                    <a:lumOff val="40000"/>
                  </a:schemeClr>
                </a:solidFill>
              </a:rPr>
              <a:t>mass X-ray binary </a:t>
            </a:r>
            <a:r>
              <a:rPr lang="en-US" dirty="0" smtClean="0">
                <a:solidFill>
                  <a:schemeClr val="accent4">
                    <a:lumMod val="60000"/>
                    <a:lumOff val="40000"/>
                  </a:schemeClr>
                </a:solidFill>
              </a:rPr>
              <a:t>Galactic density distribution</a:t>
            </a:r>
            <a:endParaRPr lang="en-US" dirty="0">
              <a:solidFill>
                <a:schemeClr val="accent4">
                  <a:lumMod val="60000"/>
                  <a:lumOff val="40000"/>
                </a:schemeClr>
              </a:solidFill>
            </a:endParaRPr>
          </a:p>
        </p:txBody>
      </p:sp>
      <mc:AlternateContent xmlns:mc="http://schemas.openxmlformats.org/markup-compatibility/2006" xmlns:a14="http://schemas.microsoft.com/office/drawing/2010/main">
        <mc:Choice Requires="a14">
          <p:sp>
            <p:nvSpPr>
              <p:cNvPr id="8" name="Rectangle 7"/>
              <p:cNvSpPr/>
              <p:nvPr/>
            </p:nvSpPr>
            <p:spPr>
              <a:xfrm>
                <a:off x="1672515" y="2519379"/>
                <a:ext cx="3319929" cy="369332"/>
              </a:xfrm>
              <a:prstGeom prst="rect">
                <a:avLst/>
              </a:prstGeom>
            </p:spPr>
            <p:txBody>
              <a:bodyPr wrap="square">
                <a:spAutoFit/>
              </a:bodyPr>
              <a:lstStyle/>
              <a:p>
                <a:r>
                  <a:rPr lang="en-US" dirty="0" smtClean="0">
                    <a:solidFill>
                      <a:schemeClr val="accent4">
                        <a:lumMod val="60000"/>
                        <a:lumOff val="40000"/>
                      </a:schemeClr>
                    </a:solidFill>
                  </a:rPr>
                  <a:t>            Gaussian measurement   </a:t>
                </a:r>
                <a14:m>
                  <m:oMath xmlns:m="http://schemas.openxmlformats.org/officeDocument/2006/math">
                    <m:r>
                      <a:rPr lang="en-US" i="1" smtClean="0">
                        <a:solidFill>
                          <a:schemeClr val="accent4">
                            <a:lumMod val="60000"/>
                            <a:lumOff val="40000"/>
                          </a:schemeClr>
                        </a:solidFill>
                        <a:latin typeface="Cambria Math" charset="0"/>
                        <a:ea typeface="Cambria Math" charset="0"/>
                        <a:cs typeface="Cambria Math" charset="0"/>
                      </a:rPr>
                      <m:t>×</m:t>
                    </m:r>
                  </m:oMath>
                </a14:m>
                <a:r>
                  <a:rPr lang="en-US" dirty="0" smtClean="0">
                    <a:solidFill>
                      <a:schemeClr val="accent4">
                        <a:lumMod val="60000"/>
                        <a:lumOff val="40000"/>
                      </a:schemeClr>
                    </a:solidFill>
                  </a:rPr>
                  <a:t>  </a:t>
                </a:r>
                <a:endParaRPr lang="en-US" dirty="0">
                  <a:solidFill>
                    <a:schemeClr val="accent4">
                      <a:lumMod val="60000"/>
                      <a:lumOff val="40000"/>
                    </a:schemeClr>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1672515" y="2519379"/>
                <a:ext cx="3319929" cy="369332"/>
              </a:xfrm>
              <a:prstGeom prst="rect">
                <a:avLst/>
              </a:prstGeom>
              <a:blipFill rotWithShape="0">
                <a:blip r:embed="rId4"/>
                <a:stretch>
                  <a:fillRect t="-8197" b="-24590"/>
                </a:stretch>
              </a:blipFill>
            </p:spPr>
            <p:txBody>
              <a:bodyPr/>
              <a:lstStyle/>
              <a:p>
                <a:r>
                  <a:rPr lang="en-US">
                    <a:noFill/>
                  </a:rPr>
                  <a:t> </a:t>
                </a:r>
              </a:p>
            </p:txBody>
          </p:sp>
        </mc:Fallback>
      </mc:AlternateContent>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455" y="3358338"/>
            <a:ext cx="3660738" cy="274555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4652" y="3358338"/>
            <a:ext cx="4128554" cy="2745554"/>
          </a:xfrm>
          <a:prstGeom prst="rect">
            <a:avLst/>
          </a:prstGeom>
        </p:spPr>
      </p:pic>
      <p:sp>
        <p:nvSpPr>
          <p:cNvPr id="10" name="TextBox 9"/>
          <p:cNvSpPr txBox="1"/>
          <p:nvPr/>
        </p:nvSpPr>
        <p:spPr>
          <a:xfrm>
            <a:off x="7155635" y="6265743"/>
            <a:ext cx="1729769" cy="276999"/>
          </a:xfrm>
          <a:prstGeom prst="rect">
            <a:avLst/>
          </a:prstGeom>
          <a:noFill/>
        </p:spPr>
        <p:txBody>
          <a:bodyPr wrap="none" rtlCol="0">
            <a:spAutoFit/>
          </a:bodyPr>
          <a:lstStyle/>
          <a:p>
            <a:r>
              <a:rPr lang="en-US" sz="1200" dirty="0" smtClean="0">
                <a:solidFill>
                  <a:schemeClr val="bg1"/>
                </a:solidFill>
              </a:rPr>
              <a:t>Atri et al. 2018 </a:t>
            </a:r>
            <a:r>
              <a:rPr lang="mr-IN" sz="1200" dirty="0" smtClean="0">
                <a:solidFill>
                  <a:schemeClr val="bg1"/>
                </a:solidFill>
              </a:rPr>
              <a:t>–</a:t>
            </a:r>
            <a:r>
              <a:rPr lang="en-US" sz="1200" dirty="0" smtClean="0">
                <a:solidFill>
                  <a:schemeClr val="bg1"/>
                </a:solidFill>
              </a:rPr>
              <a:t> in prep.</a:t>
            </a:r>
            <a:endParaRPr lang="en-US" sz="1200" dirty="0">
              <a:solidFill>
                <a:schemeClr val="bg1"/>
              </a:solidFill>
            </a:endParaRPr>
          </a:p>
        </p:txBody>
      </p:sp>
    </p:spTree>
    <p:extLst>
      <p:ext uri="{BB962C8B-B14F-4D97-AF65-F5344CB8AC3E}">
        <p14:creationId xmlns:p14="http://schemas.microsoft.com/office/powerpoint/2010/main" val="77899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1064" r="19419"/>
          <a:stretch/>
        </p:blipFill>
        <p:spPr>
          <a:xfrm>
            <a:off x="4537081" y="1210804"/>
            <a:ext cx="4492340" cy="4846656"/>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16096" r="18317"/>
          <a:stretch/>
        </p:blipFill>
        <p:spPr>
          <a:xfrm>
            <a:off x="311972" y="1210803"/>
            <a:ext cx="4324574" cy="4875739"/>
          </a:xfrm>
          <a:prstGeom prst="rect">
            <a:avLst/>
          </a:prstGeom>
        </p:spPr>
      </p:pic>
      <p:sp>
        <p:nvSpPr>
          <p:cNvPr id="2" name="Title 1"/>
          <p:cNvSpPr>
            <a:spLocks noGrp="1"/>
          </p:cNvSpPr>
          <p:nvPr>
            <p:ph type="title"/>
          </p:nvPr>
        </p:nvSpPr>
        <p:spPr/>
        <p:txBody>
          <a:bodyPr>
            <a:normAutofit fontScale="90000"/>
          </a:bodyPr>
          <a:lstStyle/>
          <a:p>
            <a:r>
              <a:rPr lang="en-US" dirty="0" smtClean="0"/>
              <a:t>Galactocentric Orbits</a:t>
            </a:r>
            <a:endParaRPr lang="en-US" dirty="0"/>
          </a:p>
        </p:txBody>
      </p:sp>
      <p:sp>
        <p:nvSpPr>
          <p:cNvPr id="3" name="Footer Placeholder 2"/>
          <p:cNvSpPr>
            <a:spLocks noGrp="1"/>
          </p:cNvSpPr>
          <p:nvPr>
            <p:ph type="ftr" sz="quarter" idx="10"/>
          </p:nvPr>
        </p:nvSpPr>
        <p:spPr/>
        <p:txBody>
          <a:bodyPr/>
          <a:lstStyle/>
          <a:p>
            <a:r>
              <a:rPr lang="en-US" dirty="0"/>
              <a:t>EVN Symposium</a:t>
            </a:r>
          </a:p>
        </p:txBody>
      </p:sp>
      <p:pic>
        <p:nvPicPr>
          <p:cNvPr id="11" name="Faceon_shor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63230" y="1801078"/>
            <a:ext cx="3773851" cy="3711214"/>
          </a:xfrm>
          <a:prstGeom prst="rect">
            <a:avLst/>
          </a:prstGeom>
        </p:spPr>
      </p:pic>
      <p:pic>
        <p:nvPicPr>
          <p:cNvPr id="12" name="Edgeon_short.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252060" y="1801078"/>
            <a:ext cx="3777361" cy="3714405"/>
          </a:xfrm>
          <a:prstGeom prst="rect">
            <a:avLst/>
          </a:prstGeom>
        </p:spPr>
      </p:pic>
      <p:sp>
        <p:nvSpPr>
          <p:cNvPr id="6" name="TextBox 5"/>
          <p:cNvSpPr txBox="1"/>
          <p:nvPr/>
        </p:nvSpPr>
        <p:spPr>
          <a:xfrm>
            <a:off x="959644" y="5829993"/>
            <a:ext cx="3429476" cy="338554"/>
          </a:xfrm>
          <a:prstGeom prst="rect">
            <a:avLst/>
          </a:prstGeom>
          <a:solidFill>
            <a:schemeClr val="tx1"/>
          </a:solidFill>
        </p:spPr>
        <p:txBody>
          <a:bodyPr wrap="square" rtlCol="0">
            <a:spAutoFit/>
          </a:bodyPr>
          <a:lstStyle/>
          <a:p>
            <a:r>
              <a:rPr lang="en-US" sz="1600" dirty="0" smtClean="0">
                <a:solidFill>
                  <a:schemeClr val="bg1"/>
                </a:solidFill>
              </a:rPr>
              <a:t>Distance from Galactic centre, x (kpc)</a:t>
            </a:r>
            <a:endParaRPr lang="en-US" sz="1600" dirty="0">
              <a:solidFill>
                <a:schemeClr val="bg1"/>
              </a:solidFill>
            </a:endParaRPr>
          </a:p>
        </p:txBody>
      </p:sp>
      <p:sp>
        <p:nvSpPr>
          <p:cNvPr id="9" name="TextBox 8"/>
          <p:cNvSpPr txBox="1"/>
          <p:nvPr/>
        </p:nvSpPr>
        <p:spPr>
          <a:xfrm rot="16200000">
            <a:off x="-1545461" y="3487408"/>
            <a:ext cx="3429476" cy="338554"/>
          </a:xfrm>
          <a:prstGeom prst="rect">
            <a:avLst/>
          </a:prstGeom>
          <a:solidFill>
            <a:schemeClr val="tx1"/>
          </a:solidFill>
        </p:spPr>
        <p:txBody>
          <a:bodyPr wrap="square" rtlCol="0">
            <a:spAutoFit/>
          </a:bodyPr>
          <a:lstStyle/>
          <a:p>
            <a:r>
              <a:rPr lang="en-US" sz="1600" dirty="0" smtClean="0">
                <a:solidFill>
                  <a:schemeClr val="bg1"/>
                </a:solidFill>
              </a:rPr>
              <a:t>Distance from Galactic centre, y (kpc)</a:t>
            </a:r>
            <a:endParaRPr lang="en-US" sz="1600" dirty="0">
              <a:solidFill>
                <a:schemeClr val="bg1"/>
              </a:solidFill>
            </a:endParaRPr>
          </a:p>
        </p:txBody>
      </p:sp>
      <p:sp>
        <p:nvSpPr>
          <p:cNvPr id="10" name="TextBox 9"/>
          <p:cNvSpPr txBox="1"/>
          <p:nvPr/>
        </p:nvSpPr>
        <p:spPr>
          <a:xfrm>
            <a:off x="5491004" y="5807659"/>
            <a:ext cx="3429476" cy="338554"/>
          </a:xfrm>
          <a:prstGeom prst="rect">
            <a:avLst/>
          </a:prstGeom>
          <a:solidFill>
            <a:schemeClr val="tx1"/>
          </a:solidFill>
        </p:spPr>
        <p:txBody>
          <a:bodyPr wrap="square" rtlCol="0">
            <a:spAutoFit/>
          </a:bodyPr>
          <a:lstStyle/>
          <a:p>
            <a:r>
              <a:rPr lang="en-US" sz="1600" dirty="0" smtClean="0">
                <a:solidFill>
                  <a:schemeClr val="bg1"/>
                </a:solidFill>
              </a:rPr>
              <a:t>Distance from Galactic centre x(kpc)</a:t>
            </a:r>
            <a:endParaRPr lang="en-US" sz="1600" dirty="0">
              <a:solidFill>
                <a:schemeClr val="bg1"/>
              </a:solidFill>
            </a:endParaRPr>
          </a:p>
        </p:txBody>
      </p:sp>
      <p:sp>
        <p:nvSpPr>
          <p:cNvPr id="13" name="TextBox 12"/>
          <p:cNvSpPr txBox="1"/>
          <p:nvPr/>
        </p:nvSpPr>
        <p:spPr>
          <a:xfrm rot="16200000">
            <a:off x="3016969" y="3487408"/>
            <a:ext cx="3429476" cy="338554"/>
          </a:xfrm>
          <a:prstGeom prst="rect">
            <a:avLst/>
          </a:prstGeom>
          <a:solidFill>
            <a:schemeClr val="tx1"/>
          </a:solidFill>
        </p:spPr>
        <p:txBody>
          <a:bodyPr wrap="square" rtlCol="0">
            <a:spAutoFit/>
          </a:bodyPr>
          <a:lstStyle/>
          <a:p>
            <a:r>
              <a:rPr lang="en-US" sz="1600" dirty="0" smtClean="0">
                <a:solidFill>
                  <a:schemeClr val="bg1"/>
                </a:solidFill>
              </a:rPr>
              <a:t>Height above Galactic plane, z (kpc)</a:t>
            </a:r>
            <a:endParaRPr lang="en-US" sz="1600" dirty="0">
              <a:solidFill>
                <a:schemeClr val="bg1"/>
              </a:solidFill>
            </a:endParaRPr>
          </a:p>
        </p:txBody>
      </p:sp>
      <p:sp>
        <p:nvSpPr>
          <p:cNvPr id="14" name="TextBox 13"/>
          <p:cNvSpPr txBox="1"/>
          <p:nvPr/>
        </p:nvSpPr>
        <p:spPr>
          <a:xfrm>
            <a:off x="6932115" y="6284500"/>
            <a:ext cx="1729769" cy="276999"/>
          </a:xfrm>
          <a:prstGeom prst="rect">
            <a:avLst/>
          </a:prstGeom>
          <a:noFill/>
        </p:spPr>
        <p:txBody>
          <a:bodyPr wrap="none" rtlCol="0">
            <a:spAutoFit/>
          </a:bodyPr>
          <a:lstStyle/>
          <a:p>
            <a:r>
              <a:rPr lang="en-US" sz="1200" dirty="0" smtClean="0">
                <a:solidFill>
                  <a:schemeClr val="bg1"/>
                </a:solidFill>
              </a:rPr>
              <a:t>Atri et al. 2018 </a:t>
            </a:r>
            <a:r>
              <a:rPr lang="mr-IN" sz="1200" dirty="0" smtClean="0">
                <a:solidFill>
                  <a:schemeClr val="bg1"/>
                </a:solidFill>
              </a:rPr>
              <a:t>–</a:t>
            </a:r>
            <a:r>
              <a:rPr lang="en-US" sz="1200" dirty="0" smtClean="0">
                <a:solidFill>
                  <a:schemeClr val="bg1"/>
                </a:solidFill>
              </a:rPr>
              <a:t> in prep.</a:t>
            </a:r>
            <a:endParaRPr lang="en-US" sz="1200" dirty="0">
              <a:solidFill>
                <a:schemeClr val="bg1"/>
              </a:solidFill>
            </a:endParaRPr>
          </a:p>
        </p:txBody>
      </p:sp>
    </p:spTree>
    <p:extLst>
      <p:ext uri="{BB962C8B-B14F-4D97-AF65-F5344CB8AC3E}">
        <p14:creationId xmlns:p14="http://schemas.microsoft.com/office/powerpoint/2010/main" val="1686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70" fill="hold"/>
                                        <p:tgtEl>
                                          <p:spTgt spid="11"/>
                                        </p:tgtEl>
                                      </p:cBhvr>
                                    </p:cmd>
                                  </p:childTnLst>
                                </p:cTn>
                              </p:par>
                              <p:par>
                                <p:cTn id="7" presetID="1" presetClass="mediacall" presetSubtype="0" fill="hold" nodeType="withEffect">
                                  <p:stCondLst>
                                    <p:cond delay="0"/>
                                  </p:stCondLst>
                                  <p:childTnLst>
                                    <p:cmd type="call" cmd="playFrom(0.0)">
                                      <p:cBhvr>
                                        <p:cTn id="8" dur="1464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repeatCount="indefinite" fill="hold" display="0">
                  <p:stCondLst>
                    <p:cond delay="indefinite"/>
                  </p:stCondLst>
                </p:cTn>
                <p:tgtEl>
                  <p:spTgt spid="12"/>
                </p:tgtEl>
              </p:cMediaNode>
            </p:video>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2"/>
                                        </p:tgtEl>
                                      </p:cBhvr>
                                    </p:cmd>
                                  </p:childTnLst>
                                </p:cTn>
                              </p:par>
                            </p:childTnLst>
                          </p:cTn>
                        </p:par>
                      </p:childTnLst>
                    </p:cTn>
                  </p:par>
                </p:childTnLst>
              </p:cTn>
              <p:nextCondLst>
                <p:cond evt="onClick" delay="0">
                  <p:tgtEl>
                    <p:spTgt spid="12"/>
                  </p:tgtEl>
                </p:cond>
              </p:nextCondLst>
            </p:seq>
            <p:video>
              <p:cMediaNode vol="80000" mute="1">
                <p:cTn id="15" repeatCount="indefinite" fill="hold" display="0">
                  <p:stCondLst>
                    <p:cond delay="indefinite"/>
                  </p:stCondLst>
                </p:cTn>
                <p:tgtEl>
                  <p:spTgt spid="11"/>
                </p:tgtEl>
              </p:cMediaNode>
            </p:video>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873" y="921423"/>
            <a:ext cx="5852160" cy="4389120"/>
          </a:xfrm>
          <a:prstGeom prst="rect">
            <a:avLst/>
          </a:prstGeom>
        </p:spPr>
      </p:pic>
      <p:sp>
        <p:nvSpPr>
          <p:cNvPr id="2" name="Title 1"/>
          <p:cNvSpPr>
            <a:spLocks noGrp="1"/>
          </p:cNvSpPr>
          <p:nvPr>
            <p:ph type="title"/>
          </p:nvPr>
        </p:nvSpPr>
        <p:spPr/>
        <p:txBody>
          <a:bodyPr>
            <a:normAutofit fontScale="90000"/>
          </a:bodyPr>
          <a:lstStyle/>
          <a:p>
            <a:r>
              <a:rPr lang="en-US" dirty="0" smtClean="0"/>
              <a:t>Natal kick distribution</a:t>
            </a:r>
            <a:endParaRPr lang="en-US" dirty="0"/>
          </a:p>
        </p:txBody>
      </p:sp>
      <p:sp>
        <p:nvSpPr>
          <p:cNvPr id="3" name="Footer Placeholder 2"/>
          <p:cNvSpPr>
            <a:spLocks noGrp="1"/>
          </p:cNvSpPr>
          <p:nvPr>
            <p:ph type="ftr" sz="quarter" idx="10"/>
          </p:nvPr>
        </p:nvSpPr>
        <p:spPr/>
        <p:txBody>
          <a:bodyPr/>
          <a:lstStyle/>
          <a:p>
            <a:r>
              <a:rPr lang="en-US" dirty="0"/>
              <a:t>EVN Symposium</a:t>
            </a:r>
          </a:p>
        </p:txBody>
      </p:sp>
      <p:sp>
        <p:nvSpPr>
          <p:cNvPr id="6" name="TextBox 5"/>
          <p:cNvSpPr txBox="1"/>
          <p:nvPr/>
        </p:nvSpPr>
        <p:spPr>
          <a:xfrm>
            <a:off x="2293539" y="5341321"/>
            <a:ext cx="4472828" cy="954107"/>
          </a:xfrm>
          <a:prstGeom prst="rect">
            <a:avLst/>
          </a:prstGeom>
          <a:noFill/>
        </p:spPr>
        <p:txBody>
          <a:bodyPr wrap="none" rtlCol="0">
            <a:spAutoFit/>
          </a:bodyPr>
          <a:lstStyle/>
          <a:p>
            <a:r>
              <a:rPr lang="en-US" sz="2800" dirty="0" smtClean="0">
                <a:solidFill>
                  <a:srgbClr val="F6BB1C"/>
                </a:solidFill>
              </a:rPr>
              <a:t>Natal kick median = 190 km/s</a:t>
            </a:r>
          </a:p>
          <a:p>
            <a:r>
              <a:rPr lang="en-US" sz="2800" dirty="0" smtClean="0">
                <a:solidFill>
                  <a:srgbClr val="F6BB1C"/>
                </a:solidFill>
              </a:rPr>
              <a:t>Stellar dispersion ~50 km/s</a:t>
            </a:r>
            <a:endParaRPr lang="en-US" sz="2800" dirty="0">
              <a:solidFill>
                <a:srgbClr val="F6BB1C"/>
              </a:solidFill>
            </a:endParaRPr>
          </a:p>
        </p:txBody>
      </p:sp>
      <p:sp>
        <p:nvSpPr>
          <p:cNvPr id="8" name="TextBox 7"/>
          <p:cNvSpPr txBox="1"/>
          <p:nvPr/>
        </p:nvSpPr>
        <p:spPr>
          <a:xfrm>
            <a:off x="7155635" y="6265743"/>
            <a:ext cx="1729769" cy="276999"/>
          </a:xfrm>
          <a:prstGeom prst="rect">
            <a:avLst/>
          </a:prstGeom>
          <a:noFill/>
        </p:spPr>
        <p:txBody>
          <a:bodyPr wrap="none" rtlCol="0">
            <a:spAutoFit/>
          </a:bodyPr>
          <a:lstStyle/>
          <a:p>
            <a:r>
              <a:rPr lang="en-US" sz="1200" dirty="0" smtClean="0">
                <a:solidFill>
                  <a:schemeClr val="bg1"/>
                </a:solidFill>
              </a:rPr>
              <a:t>Atri et al. 2018 </a:t>
            </a:r>
            <a:r>
              <a:rPr lang="mr-IN" sz="1200" dirty="0" smtClean="0">
                <a:solidFill>
                  <a:schemeClr val="bg1"/>
                </a:solidFill>
              </a:rPr>
              <a:t>–</a:t>
            </a:r>
            <a:r>
              <a:rPr lang="en-US" sz="1200" dirty="0" smtClean="0">
                <a:solidFill>
                  <a:schemeClr val="bg1"/>
                </a:solidFill>
              </a:rPr>
              <a:t> in prep.</a:t>
            </a:r>
            <a:endParaRPr lang="en-US" sz="1200" dirty="0">
              <a:solidFill>
                <a:schemeClr val="bg1"/>
              </a:solidFill>
            </a:endParaRPr>
          </a:p>
        </p:txBody>
      </p:sp>
    </p:spTree>
    <p:extLst>
      <p:ext uri="{BB962C8B-B14F-4D97-AF65-F5344CB8AC3E}">
        <p14:creationId xmlns:p14="http://schemas.microsoft.com/office/powerpoint/2010/main" val="7682865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Peculiar velocity constraints</a:t>
            </a:r>
            <a:endParaRPr lang="en-US" dirty="0"/>
          </a:p>
        </p:txBody>
      </p:sp>
      <p:sp>
        <p:nvSpPr>
          <p:cNvPr id="3" name="Footer Placeholder 2"/>
          <p:cNvSpPr>
            <a:spLocks noGrp="1"/>
          </p:cNvSpPr>
          <p:nvPr>
            <p:ph type="ftr" sz="quarter" idx="10"/>
          </p:nvPr>
        </p:nvSpPr>
        <p:spPr/>
        <p:txBody>
          <a:bodyPr/>
          <a:lstStyle/>
          <a:p>
            <a:r>
              <a:rPr lang="en-US" smtClean="0"/>
              <a:t>EVN Symposium</a:t>
            </a:r>
            <a:endParaRPr lang="en-US" dirty="0"/>
          </a:p>
        </p:txBody>
      </p:sp>
      <p:sp>
        <p:nvSpPr>
          <p:cNvPr id="8" name="TextBox 7"/>
          <p:cNvSpPr txBox="1"/>
          <p:nvPr/>
        </p:nvSpPr>
        <p:spPr>
          <a:xfrm>
            <a:off x="2269865" y="4951188"/>
            <a:ext cx="5340693" cy="1477328"/>
          </a:xfrm>
          <a:prstGeom prst="rect">
            <a:avLst/>
          </a:prstGeom>
          <a:noFill/>
        </p:spPr>
        <p:txBody>
          <a:bodyPr wrap="none" rtlCol="0">
            <a:spAutoFit/>
          </a:bodyPr>
          <a:lstStyle/>
          <a:p>
            <a:pPr algn="r"/>
            <a:r>
              <a:rPr lang="en-US" dirty="0" smtClean="0">
                <a:solidFill>
                  <a:srgbClr val="FFC000"/>
                </a:solidFill>
              </a:rPr>
              <a:t>SN birth </a:t>
            </a:r>
            <a:r>
              <a:rPr lang="mr-IN" dirty="0" smtClean="0">
                <a:solidFill>
                  <a:srgbClr val="FFC000"/>
                </a:solidFill>
              </a:rPr>
              <a:t>–</a:t>
            </a:r>
            <a:r>
              <a:rPr lang="en-US" dirty="0" smtClean="0">
                <a:solidFill>
                  <a:srgbClr val="FFC000"/>
                </a:solidFill>
              </a:rPr>
              <a:t> </a:t>
            </a:r>
            <a:r>
              <a:rPr lang="en-US" dirty="0" smtClean="0">
                <a:solidFill>
                  <a:srgbClr val="0070C0"/>
                </a:solidFill>
              </a:rPr>
              <a:t>XTE J1118+480 (</a:t>
            </a:r>
            <a:r>
              <a:rPr lang="en-US" dirty="0" err="1" smtClean="0">
                <a:solidFill>
                  <a:srgbClr val="0070C0"/>
                </a:solidFill>
              </a:rPr>
              <a:t>Fragos</a:t>
            </a:r>
            <a:r>
              <a:rPr lang="en-US" dirty="0" smtClean="0">
                <a:solidFill>
                  <a:srgbClr val="0070C0"/>
                </a:solidFill>
              </a:rPr>
              <a:t> et al. 2009)</a:t>
            </a:r>
          </a:p>
          <a:p>
            <a:pPr algn="r"/>
            <a:r>
              <a:rPr lang="en-US" dirty="0">
                <a:solidFill>
                  <a:srgbClr val="0070C0"/>
                </a:solidFill>
              </a:rPr>
              <a:t>	</a:t>
            </a:r>
            <a:r>
              <a:rPr lang="en-US" dirty="0" smtClean="0">
                <a:solidFill>
                  <a:srgbClr val="0070C0"/>
                </a:solidFill>
              </a:rPr>
              <a:t>	 GRO J1655-40 (Willems et al. 2005)</a:t>
            </a:r>
          </a:p>
          <a:p>
            <a:pPr algn="r"/>
            <a:r>
              <a:rPr lang="en-US" dirty="0">
                <a:solidFill>
                  <a:srgbClr val="0070C0"/>
                </a:solidFill>
              </a:rPr>
              <a:t>	</a:t>
            </a:r>
            <a:r>
              <a:rPr lang="en-US" dirty="0" smtClean="0">
                <a:solidFill>
                  <a:srgbClr val="0070C0"/>
                </a:solidFill>
              </a:rPr>
              <a:t>	 V404 </a:t>
            </a:r>
            <a:r>
              <a:rPr lang="en-US" dirty="0" err="1" smtClean="0">
                <a:solidFill>
                  <a:srgbClr val="0070C0"/>
                </a:solidFill>
              </a:rPr>
              <a:t>Cyg</a:t>
            </a:r>
            <a:r>
              <a:rPr lang="en-US" dirty="0" smtClean="0">
                <a:solidFill>
                  <a:srgbClr val="0070C0"/>
                </a:solidFill>
              </a:rPr>
              <a:t> (Miller-Jones et al. 2009)</a:t>
            </a:r>
          </a:p>
          <a:p>
            <a:pPr algn="r"/>
            <a:r>
              <a:rPr lang="en-US" dirty="0" smtClean="0">
                <a:solidFill>
                  <a:srgbClr val="FFC000"/>
                </a:solidFill>
              </a:rPr>
              <a:t>Direct Collapse </a:t>
            </a:r>
            <a:r>
              <a:rPr lang="mr-IN" dirty="0" smtClean="0">
                <a:solidFill>
                  <a:srgbClr val="FFC000"/>
                </a:solidFill>
              </a:rPr>
              <a:t>–</a:t>
            </a:r>
            <a:r>
              <a:rPr lang="en-US" dirty="0" smtClean="0">
                <a:solidFill>
                  <a:srgbClr val="FFC000"/>
                </a:solidFill>
              </a:rPr>
              <a:t> </a:t>
            </a:r>
            <a:r>
              <a:rPr lang="en-US" dirty="0" smtClean="0">
                <a:solidFill>
                  <a:srgbClr val="FF0000"/>
                </a:solidFill>
              </a:rPr>
              <a:t>GRS 1915+105 (</a:t>
            </a:r>
            <a:r>
              <a:rPr lang="en-US" dirty="0" err="1" smtClean="0">
                <a:solidFill>
                  <a:srgbClr val="FF0000"/>
                </a:solidFill>
              </a:rPr>
              <a:t>Dhawan</a:t>
            </a:r>
            <a:r>
              <a:rPr lang="en-US" dirty="0" smtClean="0">
                <a:solidFill>
                  <a:srgbClr val="FF0000"/>
                </a:solidFill>
              </a:rPr>
              <a:t> et al. 2007)</a:t>
            </a:r>
          </a:p>
          <a:p>
            <a:pPr algn="r"/>
            <a:r>
              <a:rPr lang="en-US" dirty="0">
                <a:solidFill>
                  <a:srgbClr val="FF0000"/>
                </a:solidFill>
              </a:rPr>
              <a:t>	</a:t>
            </a:r>
            <a:r>
              <a:rPr lang="en-US" dirty="0" smtClean="0">
                <a:solidFill>
                  <a:srgbClr val="FF0000"/>
                </a:solidFill>
              </a:rPr>
              <a:t>		   Cygnus X-1 (Mirabel &amp; Rodrigues 2003)</a:t>
            </a:r>
            <a:endParaRPr lang="en-US"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964" y="457200"/>
            <a:ext cx="6090593" cy="4567944"/>
          </a:xfrm>
          <a:prstGeom prst="rect">
            <a:avLst/>
          </a:prstGeom>
        </p:spPr>
      </p:pic>
    </p:spTree>
    <p:extLst>
      <p:ext uri="{BB962C8B-B14F-4D97-AF65-F5344CB8AC3E}">
        <p14:creationId xmlns:p14="http://schemas.microsoft.com/office/powerpoint/2010/main" val="18554137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10 new systems</a:t>
            </a:r>
            <a:endParaRPr lang="en-US" dirty="0"/>
          </a:p>
        </p:txBody>
      </p:sp>
      <p:sp>
        <p:nvSpPr>
          <p:cNvPr id="3" name="Footer Placeholder 2"/>
          <p:cNvSpPr>
            <a:spLocks noGrp="1"/>
          </p:cNvSpPr>
          <p:nvPr>
            <p:ph type="ftr" sz="quarter" idx="10"/>
          </p:nvPr>
        </p:nvSpPr>
        <p:spPr/>
        <p:txBody>
          <a:bodyPr/>
          <a:lstStyle/>
          <a:p>
            <a:r>
              <a:rPr lang="en-US" smtClean="0"/>
              <a:t>EVN Symposium</a:t>
            </a:r>
            <a:endParaRPr lang="en-US" dirty="0"/>
          </a:p>
        </p:txBody>
      </p:sp>
      <p:sp>
        <p:nvSpPr>
          <p:cNvPr id="7" name="TextBox 6"/>
          <p:cNvSpPr txBox="1"/>
          <p:nvPr/>
        </p:nvSpPr>
        <p:spPr>
          <a:xfrm>
            <a:off x="5085080" y="5747733"/>
            <a:ext cx="2806666" cy="646331"/>
          </a:xfrm>
          <a:prstGeom prst="rect">
            <a:avLst/>
          </a:prstGeom>
          <a:noFill/>
        </p:spPr>
        <p:txBody>
          <a:bodyPr wrap="none" rtlCol="0">
            <a:spAutoFit/>
          </a:bodyPr>
          <a:lstStyle/>
          <a:p>
            <a:pPr marL="285750" indent="-285750">
              <a:buClr>
                <a:srgbClr val="FF0000"/>
              </a:buClr>
              <a:buFont typeface="Wingdings" charset="2"/>
              <a:buChar char="§"/>
            </a:pPr>
            <a:r>
              <a:rPr lang="en-US" dirty="0" smtClean="0">
                <a:solidFill>
                  <a:schemeClr val="bg1"/>
                </a:solidFill>
              </a:rPr>
              <a:t>VLBI proper motion </a:t>
            </a:r>
          </a:p>
          <a:p>
            <a:pPr marL="285750" indent="-285750">
              <a:buClr>
                <a:srgbClr val="0070C0"/>
              </a:buClr>
              <a:buFont typeface="Wingdings" charset="2"/>
              <a:buChar char="§"/>
            </a:pPr>
            <a:r>
              <a:rPr lang="en-US" dirty="0" smtClean="0">
                <a:solidFill>
                  <a:schemeClr val="bg1"/>
                </a:solidFill>
              </a:rPr>
              <a:t>Gaia DR2 proper motion</a:t>
            </a:r>
            <a:endParaRPr lang="en-US" dirty="0">
              <a:solidFill>
                <a:schemeClr val="bg1"/>
              </a:solidFill>
            </a:endParaRPr>
          </a:p>
        </p:txBody>
      </p:sp>
      <p:sp>
        <p:nvSpPr>
          <p:cNvPr id="8" name="TextBox 7"/>
          <p:cNvSpPr txBox="1"/>
          <p:nvPr/>
        </p:nvSpPr>
        <p:spPr>
          <a:xfrm>
            <a:off x="7084048" y="6336836"/>
            <a:ext cx="1729769" cy="276999"/>
          </a:xfrm>
          <a:prstGeom prst="rect">
            <a:avLst/>
          </a:prstGeom>
          <a:noFill/>
        </p:spPr>
        <p:txBody>
          <a:bodyPr wrap="none" rtlCol="0">
            <a:spAutoFit/>
          </a:bodyPr>
          <a:lstStyle/>
          <a:p>
            <a:r>
              <a:rPr lang="en-US" sz="1200" dirty="0" smtClean="0">
                <a:solidFill>
                  <a:schemeClr val="bg1"/>
                </a:solidFill>
              </a:rPr>
              <a:t>Atri et al. 2018 </a:t>
            </a:r>
            <a:r>
              <a:rPr lang="mr-IN" sz="1200" dirty="0" smtClean="0">
                <a:solidFill>
                  <a:schemeClr val="bg1"/>
                </a:solidFill>
              </a:rPr>
              <a:t>–</a:t>
            </a:r>
            <a:r>
              <a:rPr lang="en-US" sz="1200" dirty="0" smtClean="0">
                <a:solidFill>
                  <a:schemeClr val="bg1"/>
                </a:solidFill>
              </a:rPr>
              <a:t> in prep.</a:t>
            </a:r>
            <a:endParaRPr lang="en-US" sz="1200" dirty="0">
              <a:solidFill>
                <a:schemeClr val="bg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83" y="483738"/>
            <a:ext cx="7018660" cy="5263995"/>
          </a:xfrm>
          <a:prstGeom prst="rect">
            <a:avLst/>
          </a:prstGeom>
        </p:spPr>
      </p:pic>
    </p:spTree>
    <p:extLst>
      <p:ext uri="{BB962C8B-B14F-4D97-AF65-F5344CB8AC3E}">
        <p14:creationId xmlns:p14="http://schemas.microsoft.com/office/powerpoint/2010/main" val="18960052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Footer Placeholder 2"/>
          <p:cNvSpPr>
            <a:spLocks noGrp="1"/>
          </p:cNvSpPr>
          <p:nvPr>
            <p:ph type="ftr" sz="quarter" idx="10"/>
          </p:nvPr>
        </p:nvSpPr>
        <p:spPr/>
        <p:txBody>
          <a:bodyPr/>
          <a:lstStyle/>
          <a:p>
            <a:r>
              <a:rPr lang="en-US" smtClean="0"/>
              <a:t>EVN Symposium</a:t>
            </a:r>
            <a:endParaRPr lang="en-US" dirty="0"/>
          </a:p>
        </p:txBody>
      </p:sp>
      <p:sp>
        <p:nvSpPr>
          <p:cNvPr id="4" name="Text Placeholder 3"/>
          <p:cNvSpPr>
            <a:spLocks noGrp="1"/>
          </p:cNvSpPr>
          <p:nvPr>
            <p:ph type="body" sz="quarter" idx="14"/>
          </p:nvPr>
        </p:nvSpPr>
        <p:spPr>
          <a:xfrm>
            <a:off x="676760" y="1481884"/>
            <a:ext cx="8026177" cy="4004515"/>
          </a:xfrm>
        </p:spPr>
        <p:txBody>
          <a:bodyPr>
            <a:noAutofit/>
          </a:bodyPr>
          <a:lstStyle/>
          <a:p>
            <a:r>
              <a:rPr lang="en-US" sz="2000" b="0" dirty="0" smtClean="0"/>
              <a:t>VLBI playing a key role in proper motion measurements.</a:t>
            </a:r>
          </a:p>
          <a:p>
            <a:endParaRPr lang="en-US" sz="2000" b="0" dirty="0" smtClean="0"/>
          </a:p>
          <a:p>
            <a:r>
              <a:rPr lang="en-US" sz="2000" b="0" dirty="0" smtClean="0"/>
              <a:t>Natal kick distribution of 15 systems.</a:t>
            </a:r>
          </a:p>
          <a:p>
            <a:endParaRPr lang="en-US" sz="2000" b="0" dirty="0"/>
          </a:p>
          <a:p>
            <a:r>
              <a:rPr lang="en-US" sz="2000" b="0" dirty="0" smtClean="0"/>
              <a:t>Looking to increase the number further to sample a range of BH masses</a:t>
            </a:r>
          </a:p>
          <a:p>
            <a:endParaRPr lang="en-US" sz="2000" b="0" dirty="0" smtClean="0"/>
          </a:p>
          <a:p>
            <a:r>
              <a:rPr lang="en-US" sz="2000" b="0" dirty="0" smtClean="0"/>
              <a:t>Error propagation from measured quantities to estimated natal kick.</a:t>
            </a:r>
          </a:p>
          <a:p>
            <a:endParaRPr lang="en-US" sz="2000" b="0" dirty="0" smtClean="0"/>
          </a:p>
          <a:p>
            <a:r>
              <a:rPr lang="en-US" sz="2000" b="0" dirty="0" smtClean="0"/>
              <a:t>Code to determine natal kick distributions will be available on </a:t>
            </a:r>
            <a:r>
              <a:rPr lang="en-US" sz="2000" b="0" dirty="0" err="1" smtClean="0"/>
              <a:t>github</a:t>
            </a:r>
            <a:r>
              <a:rPr lang="en-US" sz="2000" b="0" dirty="0" smtClean="0"/>
              <a:t> soon.</a:t>
            </a:r>
          </a:p>
          <a:p>
            <a:endParaRPr lang="en-US" sz="2000" b="0" dirty="0"/>
          </a:p>
        </p:txBody>
      </p:sp>
    </p:spTree>
    <p:extLst>
      <p:ext uri="{BB962C8B-B14F-4D97-AF65-F5344CB8AC3E}">
        <p14:creationId xmlns:p14="http://schemas.microsoft.com/office/powerpoint/2010/main" val="18644352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Distributions for galpy</a:t>
            </a:r>
            <a:endParaRPr lang="en-US" dirty="0"/>
          </a:p>
        </p:txBody>
      </p:sp>
      <p:sp>
        <p:nvSpPr>
          <p:cNvPr id="3" name="Footer Placeholder 2"/>
          <p:cNvSpPr>
            <a:spLocks noGrp="1"/>
          </p:cNvSpPr>
          <p:nvPr>
            <p:ph type="ftr" sz="quarter" idx="10"/>
          </p:nvPr>
        </p:nvSpPr>
        <p:spPr/>
        <p:txBody>
          <a:bodyPr/>
          <a:lstStyle/>
          <a:p>
            <a:r>
              <a:rPr lang="en-US" smtClean="0"/>
              <a:t>EVN Symposium</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6543" y="1134017"/>
            <a:ext cx="3866028" cy="2577351"/>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3" y="3817172"/>
            <a:ext cx="3866025" cy="257735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543" y="3817172"/>
            <a:ext cx="3866028" cy="2577352"/>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3" y="1137209"/>
            <a:ext cx="3866025" cy="2570968"/>
          </a:xfrm>
          <a:prstGeom prst="rect">
            <a:avLst/>
          </a:prstGeom>
        </p:spPr>
      </p:pic>
    </p:spTree>
    <p:extLst>
      <p:ext uri="{BB962C8B-B14F-4D97-AF65-F5344CB8AC3E}">
        <p14:creationId xmlns:p14="http://schemas.microsoft.com/office/powerpoint/2010/main" val="11811794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Black hole birth</a:t>
            </a:r>
            <a:endParaRPr lang="en-US" dirty="0"/>
          </a:p>
        </p:txBody>
      </p:sp>
      <p:sp>
        <p:nvSpPr>
          <p:cNvPr id="3" name="Footer Placeholder 2"/>
          <p:cNvSpPr>
            <a:spLocks noGrp="1"/>
          </p:cNvSpPr>
          <p:nvPr>
            <p:ph type="ftr" sz="quarter" idx="10"/>
          </p:nvPr>
        </p:nvSpPr>
        <p:spPr/>
        <p:txBody>
          <a:bodyPr/>
          <a:lstStyle/>
          <a:p>
            <a:r>
              <a:rPr lang="en-US" dirty="0" smtClean="0"/>
              <a:t>EVN Symposium</a:t>
            </a:r>
            <a:endParaRPr lang="en-US" dirty="0"/>
          </a:p>
        </p:txBody>
      </p:sp>
      <p:sp>
        <p:nvSpPr>
          <p:cNvPr id="4" name="Text Placeholder 3"/>
          <p:cNvSpPr>
            <a:spLocks noGrp="1"/>
          </p:cNvSpPr>
          <p:nvPr>
            <p:ph type="body" sz="quarter" idx="14"/>
          </p:nvPr>
        </p:nvSpPr>
        <p:spPr>
          <a:xfrm>
            <a:off x="537096" y="1435064"/>
            <a:ext cx="3906315" cy="659167"/>
          </a:xfrm>
        </p:spPr>
        <p:txBody>
          <a:bodyPr/>
          <a:lstStyle/>
          <a:p>
            <a:r>
              <a:rPr lang="en-US" b="0" dirty="0" smtClean="0"/>
              <a:t>Supernova explosion</a:t>
            </a:r>
            <a:endParaRPr lang="en-US" b="0" dirty="0"/>
          </a:p>
        </p:txBody>
      </p:sp>
      <p:sp>
        <p:nvSpPr>
          <p:cNvPr id="7" name="Text Placeholder 3"/>
          <p:cNvSpPr txBox="1">
            <a:spLocks/>
          </p:cNvSpPr>
          <p:nvPr/>
        </p:nvSpPr>
        <p:spPr>
          <a:xfrm>
            <a:off x="5585815" y="1438573"/>
            <a:ext cx="2882545" cy="659167"/>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800" b="1" i="0" kern="1200">
                <a:solidFill>
                  <a:srgbClr val="F6BB1C"/>
                </a:solidFill>
                <a:latin typeface="Arial"/>
                <a:ea typeface="+mn-ea"/>
                <a:cs typeface="Arial"/>
              </a:defRPr>
            </a:lvl1pPr>
            <a:lvl2pPr marL="0" indent="0" algn="l" defTabSz="457200" rtl="0" eaLnBrk="1" latinLnBrk="0" hangingPunct="1">
              <a:spcBef>
                <a:spcPts val="0"/>
              </a:spcBef>
              <a:buFont typeface="Arial"/>
              <a:buNone/>
              <a:defRPr sz="2400" b="0" i="0" kern="1200">
                <a:solidFill>
                  <a:srgbClr val="FFFFFF"/>
                </a:solidFill>
                <a:latin typeface="Arial"/>
                <a:ea typeface="+mn-ea"/>
                <a:cs typeface="Arial"/>
              </a:defRPr>
            </a:lvl2pPr>
            <a:lvl3pPr marL="532800" indent="-228600" algn="l" defTabSz="457200" rtl="0" eaLnBrk="1" latinLnBrk="0" hangingPunct="1">
              <a:spcBef>
                <a:spcPts val="0"/>
              </a:spcBef>
              <a:buSzPct val="80000"/>
              <a:buFont typeface="Arial"/>
              <a:buChar char="•"/>
              <a:defRPr sz="2400" b="0" i="0" kern="1200">
                <a:solidFill>
                  <a:srgbClr val="FFFFFF"/>
                </a:solidFill>
                <a:latin typeface="Arial"/>
                <a:ea typeface="+mn-ea"/>
                <a:cs typeface="Arial"/>
              </a:defRPr>
            </a:lvl3pPr>
            <a:lvl4pPr marL="846000" indent="-228600" algn="l" defTabSz="457200" rtl="0" eaLnBrk="1" latinLnBrk="0" hangingPunct="1">
              <a:spcBef>
                <a:spcPts val="0"/>
              </a:spcBef>
              <a:buSzPct val="80000"/>
              <a:buFont typeface="Arial"/>
              <a:buChar char="–"/>
              <a:defRPr sz="2200" b="0" i="0" kern="1200">
                <a:solidFill>
                  <a:srgbClr val="FFFFFF"/>
                </a:solidFill>
                <a:latin typeface="Arial"/>
                <a:ea typeface="+mn-ea"/>
                <a:cs typeface="Arial"/>
              </a:defRPr>
            </a:lvl4pPr>
            <a:lvl5pPr marL="1339200" indent="-228600" algn="l" defTabSz="457200" rtl="0" eaLnBrk="1" latinLnBrk="0" hangingPunct="1">
              <a:spcBef>
                <a:spcPts val="0"/>
              </a:spcBef>
              <a:buSzPct val="80000"/>
              <a:buFont typeface="Arial"/>
              <a:buChar char="•"/>
              <a:defRPr sz="2000" b="0" i="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0" dirty="0" smtClean="0"/>
              <a:t>Direct</a:t>
            </a:r>
            <a:r>
              <a:rPr lang="en-US" dirty="0" smtClean="0"/>
              <a:t> </a:t>
            </a:r>
            <a:r>
              <a:rPr lang="en-US" b="0" dirty="0" smtClean="0"/>
              <a:t>Collapse</a:t>
            </a:r>
            <a:endParaRPr lang="en-US" b="0" dirty="0"/>
          </a:p>
        </p:txBody>
      </p:sp>
      <p:sp>
        <p:nvSpPr>
          <p:cNvPr id="6" name="TextBox 5"/>
          <p:cNvSpPr txBox="1"/>
          <p:nvPr/>
        </p:nvSpPr>
        <p:spPr>
          <a:xfrm>
            <a:off x="7874870" y="5813987"/>
            <a:ext cx="1307602" cy="276999"/>
          </a:xfrm>
          <a:prstGeom prst="rect">
            <a:avLst/>
          </a:prstGeom>
          <a:noFill/>
        </p:spPr>
        <p:txBody>
          <a:bodyPr wrap="none" rtlCol="0">
            <a:spAutoFit/>
          </a:bodyPr>
          <a:lstStyle/>
          <a:p>
            <a:r>
              <a:rPr lang="en-US" sz="1200" dirty="0" smtClean="0">
                <a:solidFill>
                  <a:schemeClr val="bg1"/>
                </a:solidFill>
              </a:rPr>
              <a:t>Adams et al. 2017</a:t>
            </a:r>
            <a:endParaRPr lang="en-US" sz="1200" dirty="0">
              <a:solidFill>
                <a:schemeClr val="bg1"/>
              </a:solidFill>
            </a:endParaRPr>
          </a:p>
        </p:txBody>
      </p:sp>
      <p:pic>
        <p:nvPicPr>
          <p:cNvPr id="9" name="Animation of Supernova Producing a Black Ho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577" y="2381649"/>
            <a:ext cx="5662258" cy="3141411"/>
          </a:xfrm>
          <a:prstGeom prst="rect">
            <a:avLst/>
          </a:prstGeom>
        </p:spPr>
      </p:pic>
      <p:pic>
        <p:nvPicPr>
          <p:cNvPr id="10" name="Picture 9"/>
          <p:cNvPicPr>
            <a:picLocks noChangeAspect="1"/>
          </p:cNvPicPr>
          <p:nvPr/>
        </p:nvPicPr>
        <p:blipFill rotWithShape="1">
          <a:blip r:embed="rId6"/>
          <a:srcRect l="49885"/>
          <a:stretch/>
        </p:blipFill>
        <p:spPr>
          <a:xfrm>
            <a:off x="6824290" y="2034619"/>
            <a:ext cx="2291237" cy="3779368"/>
          </a:xfrm>
          <a:prstGeom prst="rect">
            <a:avLst/>
          </a:prstGeom>
        </p:spPr>
      </p:pic>
      <p:sp>
        <p:nvSpPr>
          <p:cNvPr id="11" name="TextBox 10"/>
          <p:cNvSpPr txBox="1"/>
          <p:nvPr/>
        </p:nvSpPr>
        <p:spPr>
          <a:xfrm>
            <a:off x="4202394" y="5258100"/>
            <a:ext cx="1212438" cy="338554"/>
          </a:xfrm>
          <a:prstGeom prst="rect">
            <a:avLst/>
          </a:prstGeom>
          <a:noFill/>
        </p:spPr>
        <p:txBody>
          <a:bodyPr wrap="square" rtlCol="0">
            <a:spAutoFit/>
          </a:bodyPr>
          <a:lstStyle/>
          <a:p>
            <a:r>
              <a:rPr lang="en-US" sz="1600" i="1" dirty="0" smtClean="0">
                <a:solidFill>
                  <a:schemeClr val="bg1"/>
                </a:solidFill>
              </a:rPr>
              <a:t>Credit NASA</a:t>
            </a:r>
            <a:endParaRPr lang="en-US" sz="1600" i="1" dirty="0">
              <a:solidFill>
                <a:schemeClr val="bg1"/>
              </a:solidFill>
            </a:endParaRPr>
          </a:p>
        </p:txBody>
      </p:sp>
      <p:pic>
        <p:nvPicPr>
          <p:cNvPr id="8" name="Picture 7"/>
          <p:cNvPicPr>
            <a:picLocks noChangeAspect="1"/>
          </p:cNvPicPr>
          <p:nvPr/>
        </p:nvPicPr>
        <p:blipFill rotWithShape="1">
          <a:blip r:embed="rId6"/>
          <a:srcRect r="50824"/>
          <a:stretch/>
        </p:blipFill>
        <p:spPr>
          <a:xfrm>
            <a:off x="4572000" y="2034619"/>
            <a:ext cx="2248348" cy="3779368"/>
          </a:xfrm>
          <a:prstGeom prst="rect">
            <a:avLst/>
          </a:prstGeom>
        </p:spPr>
      </p:pic>
    </p:spTree>
    <p:extLst>
      <p:ext uri="{BB962C8B-B14F-4D97-AF65-F5344CB8AC3E}">
        <p14:creationId xmlns:p14="http://schemas.microsoft.com/office/powerpoint/2010/main" val="8184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2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9"/>
                                        </p:tgtEl>
                                      </p:cBhvr>
                                    </p:cmd>
                                  </p:childTnLst>
                                </p:cTn>
                              </p:par>
                            </p:childTnLst>
                          </p:cTn>
                        </p:par>
                      </p:childTnLst>
                    </p:cTn>
                  </p:par>
                </p:childTnLst>
              </p:cTn>
              <p:nextCondLst>
                <p:cond evt="onClick" delay="0">
                  <p:tgtEl>
                    <p:spTgt spid="9"/>
                  </p:tgtEl>
                </p:cond>
              </p:nextCondLst>
            </p:seq>
            <p:video>
              <p:cMediaNode vol="80000">
                <p:cTn id="24" fill="hold" display="0">
                  <p:stCondLst>
                    <p:cond delay="indefinite"/>
                  </p:stCondLst>
                </p:cTn>
                <p:tgtEl>
                  <p:spTgt spid="9"/>
                </p:tgtEl>
              </p:cMediaNode>
            </p:video>
          </p:childTnLst>
        </p:cTn>
      </p:par>
    </p:tnLst>
    <p:bldLst>
      <p:bldP spid="7"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Black hole X-ray binary</a:t>
            </a:r>
            <a:endParaRPr lang="en-US" dirty="0"/>
          </a:p>
        </p:txBody>
      </p:sp>
      <p:sp>
        <p:nvSpPr>
          <p:cNvPr id="3" name="Footer Placeholder 2"/>
          <p:cNvSpPr>
            <a:spLocks noGrp="1"/>
          </p:cNvSpPr>
          <p:nvPr>
            <p:ph type="ftr" sz="quarter" idx="10"/>
          </p:nvPr>
        </p:nvSpPr>
        <p:spPr/>
        <p:txBody>
          <a:bodyPr/>
          <a:lstStyle/>
          <a:p>
            <a:r>
              <a:rPr lang="en-US" dirty="0"/>
              <a:t>EVN Symposium</a:t>
            </a:r>
          </a:p>
        </p:txBody>
      </p:sp>
      <p:sp>
        <p:nvSpPr>
          <p:cNvPr id="4" name="Text Placeholder 3"/>
          <p:cNvSpPr>
            <a:spLocks noGrp="1"/>
          </p:cNvSpPr>
          <p:nvPr>
            <p:ph type="body" sz="quarter" idx="14"/>
          </p:nvPr>
        </p:nvSpPr>
        <p:spPr/>
        <p:txBody>
          <a:bodyPr/>
          <a:lstStyle/>
          <a:p>
            <a:r>
              <a:rPr lang="en-US" b="0" dirty="0" smtClean="0"/>
              <a:t>Binary system of a stellar mass black hole and a star</a:t>
            </a:r>
          </a:p>
          <a:p>
            <a:r>
              <a:rPr lang="en-US" b="0" dirty="0" smtClean="0"/>
              <a:t>Galactic systems</a:t>
            </a:r>
          </a:p>
        </p:txBody>
      </p:sp>
      <p:pic>
        <p:nvPicPr>
          <p:cNvPr id="5" name="bina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8354" y="2288688"/>
            <a:ext cx="6809591" cy="3830395"/>
          </a:xfrm>
          <a:prstGeom prst="rect">
            <a:avLst/>
          </a:prstGeom>
        </p:spPr>
      </p:pic>
    </p:spTree>
    <p:extLst>
      <p:ext uri="{BB962C8B-B14F-4D97-AF65-F5344CB8AC3E}">
        <p14:creationId xmlns:p14="http://schemas.microsoft.com/office/powerpoint/2010/main" val="322424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Compact Radio Jets</a:t>
            </a:r>
            <a:endParaRPr lang="en-US" dirty="0"/>
          </a:p>
        </p:txBody>
      </p:sp>
      <p:sp>
        <p:nvSpPr>
          <p:cNvPr id="3" name="Footer Placeholder 2"/>
          <p:cNvSpPr>
            <a:spLocks noGrp="1"/>
          </p:cNvSpPr>
          <p:nvPr>
            <p:ph type="ftr" sz="quarter" idx="10"/>
          </p:nvPr>
        </p:nvSpPr>
        <p:spPr/>
        <p:txBody>
          <a:bodyPr/>
          <a:lstStyle/>
          <a:p>
            <a:r>
              <a:rPr lang="en-AU" dirty="0" smtClean="0"/>
              <a:t>EVN Symposium</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3449" y="949429"/>
            <a:ext cx="6268951" cy="4056380"/>
          </a:xfrm>
          <a:prstGeom prst="rect">
            <a:avLst/>
          </a:prstGeom>
        </p:spPr>
      </p:pic>
      <p:cxnSp>
        <p:nvCxnSpPr>
          <p:cNvPr id="7" name="Straight Arrow Connector 6"/>
          <p:cNvCxnSpPr/>
          <p:nvPr/>
        </p:nvCxnSpPr>
        <p:spPr>
          <a:xfrm flipH="1" flipV="1">
            <a:off x="2547225" y="1458872"/>
            <a:ext cx="3532903" cy="208162"/>
          </a:xfrm>
          <a:prstGeom prst="straightConnector1">
            <a:avLst/>
          </a:prstGeom>
          <a:ln w="5715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6629400" y="3086100"/>
            <a:ext cx="1092200" cy="1322880"/>
          </a:xfrm>
          <a:prstGeom prst="straightConnector1">
            <a:avLst/>
          </a:prstGeom>
          <a:ln w="5715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4765" y="1175740"/>
            <a:ext cx="2768600" cy="461665"/>
          </a:xfrm>
          <a:prstGeom prst="rect">
            <a:avLst/>
          </a:prstGeom>
          <a:noFill/>
        </p:spPr>
        <p:txBody>
          <a:bodyPr wrap="square" rtlCol="0">
            <a:spAutoFit/>
          </a:bodyPr>
          <a:lstStyle/>
          <a:p>
            <a:r>
              <a:rPr lang="en-US" sz="2400" dirty="0" smtClean="0">
                <a:solidFill>
                  <a:schemeClr val="accent4"/>
                </a:solidFill>
              </a:rPr>
              <a:t>Compact radio jets</a:t>
            </a:r>
          </a:p>
        </p:txBody>
      </p:sp>
      <p:sp>
        <p:nvSpPr>
          <p:cNvPr id="11" name="TextBox 10"/>
          <p:cNvSpPr txBox="1"/>
          <p:nvPr/>
        </p:nvSpPr>
        <p:spPr>
          <a:xfrm>
            <a:off x="7048501" y="4408980"/>
            <a:ext cx="1993899" cy="830997"/>
          </a:xfrm>
          <a:prstGeom prst="rect">
            <a:avLst/>
          </a:prstGeom>
          <a:noFill/>
        </p:spPr>
        <p:txBody>
          <a:bodyPr wrap="square" rtlCol="0">
            <a:spAutoFit/>
          </a:bodyPr>
          <a:lstStyle/>
          <a:p>
            <a:r>
              <a:rPr lang="en-US" sz="2400" dirty="0" smtClean="0">
                <a:solidFill>
                  <a:schemeClr val="accent6"/>
                </a:solidFill>
              </a:rPr>
              <a:t>Accretion flow</a:t>
            </a:r>
          </a:p>
          <a:p>
            <a:r>
              <a:rPr lang="en-US" sz="2400" dirty="0" smtClean="0">
                <a:solidFill>
                  <a:schemeClr val="accent6"/>
                </a:solidFill>
              </a:rPr>
              <a:t>X-rays</a:t>
            </a:r>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sharpenSoften amount="72000"/>
                    </a14:imgEffect>
                  </a14:imgLayer>
                </a14:imgProps>
              </a:ext>
            </a:extLst>
          </a:blip>
          <a:stretch>
            <a:fillRect/>
          </a:stretch>
        </p:blipFill>
        <p:spPr>
          <a:xfrm>
            <a:off x="30319" y="3220882"/>
            <a:ext cx="5151211" cy="3326437"/>
          </a:xfrm>
          <a:prstGeom prst="rect">
            <a:avLst/>
          </a:prstGeom>
        </p:spPr>
      </p:pic>
      <p:cxnSp>
        <p:nvCxnSpPr>
          <p:cNvPr id="23" name="Curved Connector 22"/>
          <p:cNvCxnSpPr/>
          <p:nvPr/>
        </p:nvCxnSpPr>
        <p:spPr>
          <a:xfrm rot="16200000" flipV="1">
            <a:off x="1439776" y="2291585"/>
            <a:ext cx="3171305" cy="1894481"/>
          </a:xfrm>
          <a:prstGeom prst="curvedConnector3">
            <a:avLst>
              <a:gd name="adj1" fmla="val 50000"/>
            </a:avLst>
          </a:prstGeom>
          <a:ln w="5715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rot="5400000" flipH="1" flipV="1">
            <a:off x="215868" y="2948607"/>
            <a:ext cx="2931529" cy="340661"/>
          </a:xfrm>
          <a:prstGeom prst="curvedConnector3">
            <a:avLst>
              <a:gd name="adj1" fmla="val 68195"/>
            </a:avLst>
          </a:prstGeom>
          <a:ln w="5715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271808" y="6334831"/>
            <a:ext cx="2547851" cy="261610"/>
          </a:xfrm>
          <a:prstGeom prst="rect">
            <a:avLst/>
          </a:prstGeom>
          <a:noFill/>
        </p:spPr>
        <p:txBody>
          <a:bodyPr wrap="square" rtlCol="0">
            <a:spAutoFit/>
          </a:bodyPr>
          <a:lstStyle/>
          <a:p>
            <a:r>
              <a:rPr lang="en-US" sz="1100" i="1" dirty="0" smtClean="0"/>
              <a:t>Fender and Munoz-</a:t>
            </a:r>
            <a:r>
              <a:rPr lang="en-US" sz="1100" i="1" dirty="0" err="1" smtClean="0"/>
              <a:t>Darias</a:t>
            </a:r>
            <a:r>
              <a:rPr lang="en-US" sz="1100" i="1" dirty="0" smtClean="0"/>
              <a:t>, 2016</a:t>
            </a:r>
            <a:endParaRPr lang="en-US" sz="1100" i="1" dirty="0"/>
          </a:p>
        </p:txBody>
      </p:sp>
      <p:sp>
        <p:nvSpPr>
          <p:cNvPr id="6" name="Rectangle 5"/>
          <p:cNvSpPr/>
          <p:nvPr/>
        </p:nvSpPr>
        <p:spPr>
          <a:xfrm>
            <a:off x="63432" y="3898900"/>
            <a:ext cx="239009" cy="1950762"/>
          </a:xfrm>
          <a:prstGeom prst="rect">
            <a:avLst/>
          </a:prstGeom>
          <a:solidFill>
            <a:schemeClr val="bg1"/>
          </a:solidFill>
          <a:ln w="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rot="16200000">
            <a:off x="-910078" y="4681060"/>
            <a:ext cx="2104077" cy="307777"/>
          </a:xfrm>
          <a:prstGeom prst="rect">
            <a:avLst/>
          </a:prstGeom>
          <a:noFill/>
          <a:effectLst/>
        </p:spPr>
        <p:txBody>
          <a:bodyPr wrap="square" rtlCol="0">
            <a:spAutoFit/>
          </a:bodyPr>
          <a:lstStyle/>
          <a:p>
            <a:r>
              <a:rPr lang="en-US" sz="1400" dirty="0" smtClean="0"/>
              <a:t>X</a:t>
            </a:r>
            <a:r>
              <a:rPr lang="mr-IN" sz="1400" dirty="0" smtClean="0"/>
              <a:t>–</a:t>
            </a:r>
            <a:r>
              <a:rPr lang="en-US" sz="1400" dirty="0" smtClean="0"/>
              <a:t> ray luminosity (erg s</a:t>
            </a:r>
            <a:r>
              <a:rPr lang="en-US" sz="1400" baseline="30000" dirty="0" smtClean="0"/>
              <a:t>-1</a:t>
            </a:r>
            <a:r>
              <a:rPr lang="en-US" sz="1400" dirty="0" smtClean="0"/>
              <a:t>)</a:t>
            </a:r>
            <a:endParaRPr lang="en-US" sz="140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2547" y="4082011"/>
            <a:ext cx="523145" cy="75293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185" y="5176711"/>
            <a:ext cx="383496" cy="672951"/>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4725" y="5160122"/>
            <a:ext cx="436312" cy="616441"/>
          </a:xfrm>
          <a:prstGeom prst="rect">
            <a:avLst/>
          </a:prstGeom>
        </p:spPr>
      </p:pic>
    </p:spTree>
    <p:extLst>
      <p:ext uri="{BB962C8B-B14F-4D97-AF65-F5344CB8AC3E}">
        <p14:creationId xmlns:p14="http://schemas.microsoft.com/office/powerpoint/2010/main" val="343177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6"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Natal kicks</a:t>
            </a:r>
            <a:endParaRPr lang="en-US" dirty="0"/>
          </a:p>
        </p:txBody>
      </p:sp>
      <p:sp>
        <p:nvSpPr>
          <p:cNvPr id="3" name="Footer Placeholder 2"/>
          <p:cNvSpPr>
            <a:spLocks noGrp="1"/>
          </p:cNvSpPr>
          <p:nvPr>
            <p:ph type="ftr" sz="quarter" idx="10"/>
          </p:nvPr>
        </p:nvSpPr>
        <p:spPr/>
        <p:txBody>
          <a:bodyPr/>
          <a:lstStyle/>
          <a:p>
            <a:r>
              <a:rPr lang="en-US" dirty="0"/>
              <a:t>EVN Symposium</a:t>
            </a:r>
          </a:p>
        </p:txBody>
      </p:sp>
      <p:pic>
        <p:nvPicPr>
          <p:cNvPr id="6" name="SN_BH_natal_kic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32480" y="1330502"/>
            <a:ext cx="5732443" cy="4510900"/>
          </a:xfrm>
          <a:prstGeom prst="rect">
            <a:avLst/>
          </a:prstGeom>
        </p:spPr>
      </p:pic>
      <p:sp>
        <p:nvSpPr>
          <p:cNvPr id="7" name="TextBox 6"/>
          <p:cNvSpPr txBox="1"/>
          <p:nvPr/>
        </p:nvSpPr>
        <p:spPr>
          <a:xfrm>
            <a:off x="279697" y="1610200"/>
            <a:ext cx="2848387" cy="3416320"/>
          </a:xfrm>
          <a:prstGeom prst="rect">
            <a:avLst/>
          </a:prstGeom>
          <a:noFill/>
        </p:spPr>
        <p:txBody>
          <a:bodyPr wrap="square" rtlCol="0">
            <a:spAutoFit/>
          </a:bodyPr>
          <a:lstStyle/>
          <a:p>
            <a:r>
              <a:rPr lang="en-US" sz="2400" dirty="0" smtClean="0">
                <a:solidFill>
                  <a:srgbClr val="F6BB1C"/>
                </a:solidFill>
              </a:rPr>
              <a:t>Compact objects receive a kick when born with a SN.</a:t>
            </a:r>
          </a:p>
          <a:p>
            <a:endParaRPr lang="en-US" sz="2400" dirty="0" smtClean="0">
              <a:solidFill>
                <a:srgbClr val="F6BB1C"/>
              </a:solidFill>
            </a:endParaRPr>
          </a:p>
          <a:p>
            <a:r>
              <a:rPr lang="en-US" sz="2400" dirty="0" smtClean="0">
                <a:solidFill>
                  <a:srgbClr val="F6BB1C"/>
                </a:solidFill>
              </a:rPr>
              <a:t>Reasons </a:t>
            </a:r>
            <a:r>
              <a:rPr lang="mr-IN" sz="2400" dirty="0" smtClean="0">
                <a:solidFill>
                  <a:srgbClr val="F6BB1C"/>
                </a:solidFill>
              </a:rPr>
              <a:t>–</a:t>
            </a:r>
            <a:r>
              <a:rPr lang="en-US" sz="2400" dirty="0" smtClean="0">
                <a:solidFill>
                  <a:srgbClr val="F6BB1C"/>
                </a:solidFill>
              </a:rPr>
              <a:t> </a:t>
            </a:r>
          </a:p>
          <a:p>
            <a:pPr marL="342900" indent="-342900">
              <a:buFont typeface="Arial" charset="0"/>
              <a:buChar char="•"/>
            </a:pPr>
            <a:r>
              <a:rPr lang="en-US" sz="2400" dirty="0" smtClean="0">
                <a:solidFill>
                  <a:srgbClr val="F6BB1C"/>
                </a:solidFill>
              </a:rPr>
              <a:t>Sudden mass loss (recoil kick)</a:t>
            </a:r>
          </a:p>
          <a:p>
            <a:pPr marL="342900" indent="-342900">
              <a:buFont typeface="Arial" charset="0"/>
              <a:buChar char="•"/>
            </a:pPr>
            <a:r>
              <a:rPr lang="en-US" sz="2400" dirty="0" smtClean="0">
                <a:solidFill>
                  <a:srgbClr val="F6BB1C"/>
                </a:solidFill>
              </a:rPr>
              <a:t>Asymmetries in the SN explosion </a:t>
            </a:r>
          </a:p>
        </p:txBody>
      </p:sp>
      <p:sp>
        <p:nvSpPr>
          <p:cNvPr id="4" name="Rectangle 3"/>
          <p:cNvSpPr/>
          <p:nvPr/>
        </p:nvSpPr>
        <p:spPr>
          <a:xfrm>
            <a:off x="6380102" y="5472070"/>
            <a:ext cx="2454518" cy="338554"/>
          </a:xfrm>
          <a:prstGeom prst="rect">
            <a:avLst/>
          </a:prstGeom>
        </p:spPr>
        <p:txBody>
          <a:bodyPr wrap="none">
            <a:spAutoFit/>
          </a:bodyPr>
          <a:lstStyle/>
          <a:p>
            <a:r>
              <a:rPr lang="en-US" sz="1600" i="1" smtClean="0">
                <a:solidFill>
                  <a:schemeClr val="bg1"/>
                </a:solidFill>
              </a:rPr>
              <a:t>Animation credits </a:t>
            </a:r>
            <a:r>
              <a:rPr lang="en-US" sz="1600" i="1" dirty="0" smtClean="0">
                <a:solidFill>
                  <a:schemeClr val="bg1"/>
                </a:solidFill>
              </a:rPr>
              <a:t>- Mirabel</a:t>
            </a:r>
            <a:endParaRPr lang="en-US" sz="1600" i="1" dirty="0">
              <a:solidFill>
                <a:schemeClr val="bg1"/>
              </a:solidFill>
            </a:endParaRPr>
          </a:p>
        </p:txBody>
      </p:sp>
    </p:spTree>
    <p:extLst>
      <p:ext uri="{BB962C8B-B14F-4D97-AF65-F5344CB8AC3E}">
        <p14:creationId xmlns:p14="http://schemas.microsoft.com/office/powerpoint/2010/main" val="187658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Natal kick importance</a:t>
            </a:r>
            <a:endParaRPr lang="en-US" dirty="0"/>
          </a:p>
        </p:txBody>
      </p:sp>
      <p:sp>
        <p:nvSpPr>
          <p:cNvPr id="3" name="Footer Placeholder 2"/>
          <p:cNvSpPr>
            <a:spLocks noGrp="1"/>
          </p:cNvSpPr>
          <p:nvPr>
            <p:ph type="ftr" sz="quarter" idx="10"/>
          </p:nvPr>
        </p:nvSpPr>
        <p:spPr/>
        <p:txBody>
          <a:bodyPr/>
          <a:lstStyle/>
          <a:p>
            <a:r>
              <a:rPr lang="en-US" dirty="0" smtClean="0"/>
              <a:t>EVN Symposium</a:t>
            </a:r>
            <a:endParaRPr lang="en-US" dirty="0"/>
          </a:p>
        </p:txBody>
      </p:sp>
      <p:sp>
        <p:nvSpPr>
          <p:cNvPr id="4" name="Text Placeholder 3"/>
          <p:cNvSpPr>
            <a:spLocks noGrp="1"/>
          </p:cNvSpPr>
          <p:nvPr>
            <p:ph type="body" sz="quarter" idx="14"/>
          </p:nvPr>
        </p:nvSpPr>
        <p:spPr>
          <a:xfrm>
            <a:off x="224939" y="1237129"/>
            <a:ext cx="5842374" cy="3765177"/>
          </a:xfrm>
        </p:spPr>
        <p:txBody>
          <a:bodyPr/>
          <a:lstStyle/>
          <a:p>
            <a:r>
              <a:rPr lang="en-US" sz="2400" b="0" dirty="0" smtClean="0"/>
              <a:t>Differentiate between two birth pathways</a:t>
            </a:r>
          </a:p>
          <a:p>
            <a:endParaRPr lang="en-US" sz="2400" b="0" dirty="0" smtClean="0"/>
          </a:p>
          <a:p>
            <a:r>
              <a:rPr lang="en-US" sz="2400" b="0" dirty="0" smtClean="0"/>
              <a:t>Birth pathway related to mass of BH?</a:t>
            </a:r>
          </a:p>
          <a:p>
            <a:endParaRPr lang="en-US" sz="2400" b="0" dirty="0" smtClean="0"/>
          </a:p>
          <a:p>
            <a:r>
              <a:rPr lang="en-US" sz="2400" b="0" dirty="0" smtClean="0"/>
              <a:t>Influence on binary stellar evolution</a:t>
            </a:r>
          </a:p>
          <a:p>
            <a:endParaRPr lang="en-US" sz="2400" b="0" dirty="0" smtClean="0"/>
          </a:p>
          <a:p>
            <a:r>
              <a:rPr lang="en-US" sz="2400" b="0" dirty="0" smtClean="0"/>
              <a:t>Impact on BH-BH merger rates</a:t>
            </a:r>
          </a:p>
          <a:p>
            <a:endParaRPr lang="en-US" sz="2400" b="0" dirty="0" smtClean="0"/>
          </a:p>
          <a:p>
            <a:endParaRPr lang="en-US" b="0" dirty="0" smtClean="0"/>
          </a:p>
          <a:p>
            <a:pPr lvl="2" indent="0">
              <a:buNone/>
            </a:pPr>
            <a:endParaRPr lang="en-US" dirty="0" smtClean="0"/>
          </a:p>
          <a:p>
            <a:pPr marL="990000" lvl="2" indent="-457200">
              <a:buFont typeface="Arial" charset="0"/>
              <a:buChar char="•"/>
            </a:pPr>
            <a:endParaRPr lang="en-US" dirty="0" smtClean="0"/>
          </a:p>
          <a:p>
            <a:endParaRPr lang="en-US" dirty="0" smtClean="0"/>
          </a:p>
          <a:p>
            <a:endParaRPr lang="en-US" dirty="0" smtClean="0"/>
          </a:p>
          <a:p>
            <a:endParaRPr lang="en-US" dirty="0" smtClean="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242" y="2621650"/>
            <a:ext cx="3724238" cy="3507817"/>
          </a:xfrm>
          <a:prstGeom prst="rect">
            <a:avLst/>
          </a:prstGeom>
        </p:spPr>
      </p:pic>
      <p:sp>
        <p:nvSpPr>
          <p:cNvPr id="8" name="Rectangle 7"/>
          <p:cNvSpPr/>
          <p:nvPr/>
        </p:nvSpPr>
        <p:spPr>
          <a:xfrm>
            <a:off x="7625803" y="6074494"/>
            <a:ext cx="1390317" cy="276999"/>
          </a:xfrm>
          <a:prstGeom prst="rect">
            <a:avLst/>
          </a:prstGeom>
        </p:spPr>
        <p:txBody>
          <a:bodyPr wrap="none">
            <a:spAutoFit/>
          </a:bodyPr>
          <a:lstStyle/>
          <a:p>
            <a:r>
              <a:rPr lang="en-US" sz="1200" i="1" dirty="0" smtClean="0">
                <a:solidFill>
                  <a:schemeClr val="bg1"/>
                </a:solidFill>
              </a:rPr>
              <a:t>Wysocki et al. 2017</a:t>
            </a:r>
            <a:endParaRPr lang="en-US" sz="1200" i="1" dirty="0">
              <a:solidFill>
                <a:schemeClr val="bg1"/>
              </a:solidFill>
            </a:endParaRPr>
          </a:p>
        </p:txBody>
      </p:sp>
    </p:spTree>
    <p:extLst>
      <p:ext uri="{BB962C8B-B14F-4D97-AF65-F5344CB8AC3E}">
        <p14:creationId xmlns:p14="http://schemas.microsoft.com/office/powerpoint/2010/main" val="16588470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r="15449" b="11185"/>
          <a:stretch/>
        </p:blipFill>
        <p:spPr>
          <a:xfrm>
            <a:off x="82226" y="3409745"/>
            <a:ext cx="4505843" cy="2906674"/>
          </a:xfrm>
          <a:prstGeom prst="rect">
            <a:avLst/>
          </a:prstGeom>
        </p:spPr>
      </p:pic>
      <p:sp>
        <p:nvSpPr>
          <p:cNvPr id="2" name="Title 1"/>
          <p:cNvSpPr>
            <a:spLocks noGrp="1"/>
          </p:cNvSpPr>
          <p:nvPr>
            <p:ph type="title"/>
          </p:nvPr>
        </p:nvSpPr>
        <p:spPr>
          <a:xfrm>
            <a:off x="1249679" y="132080"/>
            <a:ext cx="5656730" cy="650240"/>
          </a:xfrm>
        </p:spPr>
        <p:txBody>
          <a:bodyPr>
            <a:normAutofit fontScale="90000"/>
          </a:bodyPr>
          <a:lstStyle/>
          <a:p>
            <a:r>
              <a:rPr lang="en-US" smtClean="0"/>
              <a:t>Measuring natal kicks</a:t>
            </a:r>
            <a:endParaRPr lang="en-US" dirty="0"/>
          </a:p>
        </p:txBody>
      </p:sp>
      <p:sp>
        <p:nvSpPr>
          <p:cNvPr id="3" name="Footer Placeholder 2"/>
          <p:cNvSpPr>
            <a:spLocks noGrp="1"/>
          </p:cNvSpPr>
          <p:nvPr>
            <p:ph type="ftr" sz="quarter" idx="10"/>
          </p:nvPr>
        </p:nvSpPr>
        <p:spPr/>
        <p:txBody>
          <a:bodyPr/>
          <a:lstStyle/>
          <a:p>
            <a:r>
              <a:rPr lang="en-US" dirty="0"/>
              <a:t>EVN Symposium</a:t>
            </a:r>
          </a:p>
        </p:txBody>
      </p:sp>
      <p:sp>
        <p:nvSpPr>
          <p:cNvPr id="5" name="7-Point Star 4"/>
          <p:cNvSpPr/>
          <p:nvPr/>
        </p:nvSpPr>
        <p:spPr>
          <a:xfrm>
            <a:off x="3821430" y="2818283"/>
            <a:ext cx="889000" cy="927100"/>
          </a:xfrm>
          <a:prstGeom prst="star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7" name="Straight Arrow Connector 6"/>
          <p:cNvCxnSpPr/>
          <p:nvPr/>
        </p:nvCxnSpPr>
        <p:spPr>
          <a:xfrm flipV="1">
            <a:off x="4292376" y="2433269"/>
            <a:ext cx="1043417" cy="90578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329505" y="3353565"/>
            <a:ext cx="1739824" cy="129482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069329" y="4048431"/>
            <a:ext cx="3074671" cy="461665"/>
          </a:xfrm>
          <a:prstGeom prst="rect">
            <a:avLst/>
          </a:prstGeom>
          <a:noFill/>
        </p:spPr>
        <p:txBody>
          <a:bodyPr wrap="square" rtlCol="0">
            <a:spAutoFit/>
          </a:bodyPr>
          <a:lstStyle/>
          <a:p>
            <a:r>
              <a:rPr lang="en-US" sz="2400" dirty="0" smtClean="0">
                <a:solidFill>
                  <a:schemeClr val="bg1"/>
                </a:solidFill>
              </a:rPr>
              <a:t>Radial velocity </a:t>
            </a:r>
            <a:r>
              <a:rPr lang="en-US" sz="2400" smtClean="0">
                <a:solidFill>
                  <a:schemeClr val="bg1"/>
                </a:solidFill>
              </a:rPr>
              <a:t>(optical)</a:t>
            </a:r>
            <a:endParaRPr lang="en-US" sz="2400" dirty="0">
              <a:solidFill>
                <a:schemeClr val="bg1"/>
              </a:solidFill>
            </a:endParaRPr>
          </a:p>
        </p:txBody>
      </p:sp>
      <p:sp>
        <p:nvSpPr>
          <p:cNvPr id="16" name="TextBox 15"/>
          <p:cNvSpPr txBox="1"/>
          <p:nvPr/>
        </p:nvSpPr>
        <p:spPr>
          <a:xfrm>
            <a:off x="5335793" y="2112907"/>
            <a:ext cx="3636856" cy="461665"/>
          </a:xfrm>
          <a:prstGeom prst="rect">
            <a:avLst/>
          </a:prstGeom>
          <a:noFill/>
        </p:spPr>
        <p:txBody>
          <a:bodyPr wrap="square" rtlCol="0">
            <a:spAutoFit/>
          </a:bodyPr>
          <a:lstStyle/>
          <a:p>
            <a:r>
              <a:rPr lang="en-US" sz="2400" dirty="0" smtClean="0">
                <a:solidFill>
                  <a:schemeClr val="bg1"/>
                </a:solidFill>
              </a:rPr>
              <a:t>Proper motion (Radio VLBI)</a:t>
            </a:r>
            <a:endParaRPr lang="en-US" sz="2400" dirty="0">
              <a:solidFill>
                <a:schemeClr val="bg1"/>
              </a:solidFill>
            </a:endParaRPr>
          </a:p>
        </p:txBody>
      </p:sp>
      <p:cxnSp>
        <p:nvCxnSpPr>
          <p:cNvPr id="30" name="Straight Arrow Connector 29"/>
          <p:cNvCxnSpPr/>
          <p:nvPr/>
        </p:nvCxnSpPr>
        <p:spPr>
          <a:xfrm flipV="1">
            <a:off x="4329505" y="3178912"/>
            <a:ext cx="1432560" cy="154097"/>
          </a:xfrm>
          <a:prstGeom prst="straightConnector1">
            <a:avLst/>
          </a:prstGeom>
          <a:ln w="5715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700993" y="2948079"/>
            <a:ext cx="2649220" cy="461665"/>
          </a:xfrm>
          <a:prstGeom prst="rect">
            <a:avLst/>
          </a:prstGeom>
          <a:noFill/>
          <a:ln>
            <a:noFill/>
          </a:ln>
        </p:spPr>
        <p:txBody>
          <a:bodyPr wrap="square" rtlCol="0">
            <a:spAutoFit/>
          </a:bodyPr>
          <a:lstStyle/>
          <a:p>
            <a:r>
              <a:rPr lang="en-US" sz="2400" dirty="0">
                <a:solidFill>
                  <a:schemeClr val="accent3"/>
                </a:solidFill>
              </a:rPr>
              <a:t>S</a:t>
            </a:r>
            <a:r>
              <a:rPr lang="en-US" sz="2400" dirty="0" smtClean="0">
                <a:solidFill>
                  <a:schemeClr val="accent3"/>
                </a:solidFill>
              </a:rPr>
              <a:t>pace velocity</a:t>
            </a:r>
            <a:endParaRPr lang="en-US" sz="2400" dirty="0">
              <a:solidFill>
                <a:schemeClr val="accent3"/>
              </a:solidFill>
            </a:endParaRPr>
          </a:p>
        </p:txBody>
      </p:sp>
      <p:pic>
        <p:nvPicPr>
          <p:cNvPr id="36" name="Picture 35"/>
          <p:cNvPicPr>
            <a:picLocks noChangeAspect="1"/>
          </p:cNvPicPr>
          <p:nvPr/>
        </p:nvPicPr>
        <p:blipFill>
          <a:blip r:embed="rId4"/>
          <a:stretch>
            <a:fillRect/>
          </a:stretch>
        </p:blipFill>
        <p:spPr>
          <a:xfrm rot="1701101">
            <a:off x="5902401" y="4958145"/>
            <a:ext cx="1705311" cy="1278984"/>
          </a:xfrm>
          <a:prstGeom prst="rect">
            <a:avLst/>
          </a:prstGeom>
        </p:spPr>
      </p:pic>
      <p:sp>
        <p:nvSpPr>
          <p:cNvPr id="6" name="Rectangle 5"/>
          <p:cNvSpPr/>
          <p:nvPr/>
        </p:nvSpPr>
        <p:spPr>
          <a:xfrm>
            <a:off x="2377916" y="1074877"/>
            <a:ext cx="3613618" cy="523220"/>
          </a:xfrm>
          <a:prstGeom prst="rect">
            <a:avLst/>
          </a:prstGeom>
        </p:spPr>
        <p:txBody>
          <a:bodyPr wrap="none">
            <a:spAutoFit/>
          </a:bodyPr>
          <a:lstStyle/>
          <a:p>
            <a:pPr algn="ctr"/>
            <a:r>
              <a:rPr lang="en-US" sz="2800" dirty="0">
                <a:solidFill>
                  <a:srgbClr val="FFC000"/>
                </a:solidFill>
              </a:rPr>
              <a:t>Measure Space velocity</a:t>
            </a:r>
          </a:p>
        </p:txBody>
      </p:sp>
    </p:spTree>
    <p:extLst>
      <p:ext uri="{BB962C8B-B14F-4D97-AF65-F5344CB8AC3E}">
        <p14:creationId xmlns:p14="http://schemas.microsoft.com/office/powerpoint/2010/main" val="1089899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Measuring natal kick</a:t>
            </a:r>
            <a:endParaRPr lang="en-US" dirty="0"/>
          </a:p>
        </p:txBody>
      </p:sp>
      <p:sp>
        <p:nvSpPr>
          <p:cNvPr id="3" name="Footer Placeholder 2"/>
          <p:cNvSpPr>
            <a:spLocks noGrp="1"/>
          </p:cNvSpPr>
          <p:nvPr>
            <p:ph type="ftr" sz="quarter" idx="10"/>
          </p:nvPr>
        </p:nvSpPr>
        <p:spPr/>
        <p:txBody>
          <a:bodyPr/>
          <a:lstStyle/>
          <a:p>
            <a:r>
              <a:rPr lang="en-US" dirty="0" smtClean="0"/>
              <a:t>EVN Symposium</a:t>
            </a:r>
            <a:endParaRPr lang="en-US" dirty="0"/>
          </a:p>
        </p:txBody>
      </p:sp>
      <mc:AlternateContent xmlns:mc="http://schemas.openxmlformats.org/markup-compatibility/2006" xmlns:a14="http://schemas.microsoft.com/office/drawing/2010/main">
        <mc:Choice Requires="a14">
          <p:sp>
            <p:nvSpPr>
              <p:cNvPr id="4" name="Text Placeholder 3"/>
              <p:cNvSpPr>
                <a:spLocks noGrp="1"/>
              </p:cNvSpPr>
              <p:nvPr>
                <p:ph type="body" sz="quarter" idx="14"/>
              </p:nvPr>
            </p:nvSpPr>
            <p:spPr>
              <a:xfrm>
                <a:off x="246454" y="1933426"/>
                <a:ext cx="8674026" cy="3994037"/>
              </a:xfrm>
            </p:spPr>
            <p:txBody>
              <a:bodyPr>
                <a:normAutofit/>
              </a:bodyPr>
              <a:lstStyle/>
              <a:p>
                <a:pPr algn="ctr"/>
                <a:r>
                  <a:rPr lang="en-US" b="0" dirty="0" smtClean="0"/>
                  <a:t> </a:t>
                </a:r>
                <a:r>
                  <a:rPr lang="en-US" sz="2400" b="0" dirty="0" smtClean="0"/>
                  <a:t>Measure Space velocity</a:t>
                </a:r>
              </a:p>
              <a:p>
                <a:pPr algn="ctr"/>
                <a:endParaRPr lang="en-US" sz="2400" dirty="0" smtClean="0"/>
              </a:p>
              <a:p>
                <a:pPr algn="ctr"/>
                <a:r>
                  <a:rPr lang="en-US" sz="2400" b="0" dirty="0" smtClean="0">
                    <a:solidFill>
                      <a:schemeClr val="accent6">
                        <a:lumMod val="75000"/>
                      </a:schemeClr>
                    </a:solidFill>
                  </a:rPr>
                  <a:t>+Distance </a:t>
                </a:r>
                <a:r>
                  <a:rPr lang="en-US" sz="2400" b="0" dirty="0">
                    <a:solidFill>
                      <a:schemeClr val="accent6">
                        <a:lumMod val="75000"/>
                      </a:schemeClr>
                    </a:solidFill>
                  </a:rPr>
                  <a:t>(parallax</a:t>
                </a:r>
                <a:r>
                  <a:rPr lang="en-US" sz="2400" b="0" dirty="0" smtClean="0">
                    <a:solidFill>
                      <a:schemeClr val="accent6">
                        <a:lumMod val="75000"/>
                      </a:schemeClr>
                    </a:solidFill>
                  </a:rPr>
                  <a:t>)</a:t>
                </a:r>
              </a:p>
              <a:p>
                <a:pPr algn="ctr"/>
                <a:endParaRPr lang="en-US" sz="2400" b="0" dirty="0"/>
              </a:p>
              <a:p>
                <a:pPr algn="ctr"/>
                <a:r>
                  <a:rPr lang="en-US" sz="2400" b="0" dirty="0" smtClean="0"/>
                  <a:t>Trace the Galactocentric orbit</a:t>
                </a:r>
              </a:p>
              <a:p>
                <a:pPr algn="ctr"/>
                <a:endParaRPr lang="en-US" sz="2400" dirty="0"/>
              </a:p>
              <a:p>
                <a:pPr algn="ctr"/>
                <a:r>
                  <a:rPr lang="en-US" sz="2400" b="0" dirty="0" smtClean="0"/>
                  <a:t>Velocity at plane crossing is potential natal kick</a:t>
                </a:r>
              </a:p>
              <a:p>
                <a:pPr algn="ctr"/>
                <a:r>
                  <a:rPr lang="en-US" sz="2400" b="0" dirty="0" smtClean="0"/>
                  <a:t>P(</a:t>
                </a:r>
                <a14:m>
                  <m:oMath xmlns:m="http://schemas.openxmlformats.org/officeDocument/2006/math">
                    <m:r>
                      <a:rPr lang="en-US" sz="2400" b="0" i="1" smtClean="0">
                        <a:latin typeface="Cambria Math" charset="0"/>
                      </a:rPr>
                      <m:t>𝑣</m:t>
                    </m:r>
                  </m:oMath>
                </a14:m>
                <a:r>
                  <a:rPr lang="en-US" sz="2400" b="0" dirty="0" smtClean="0"/>
                  <a:t>|</a:t>
                </a:r>
                <a14:m>
                  <m:oMath xmlns:m="http://schemas.openxmlformats.org/officeDocument/2006/math">
                    <m:r>
                      <a:rPr lang="en-US" sz="2400" b="0" i="1" smtClean="0">
                        <a:latin typeface="Cambria Math" charset="0"/>
                        <a:ea typeface="Cambria Math" charset="0"/>
                        <a:cs typeface="Cambria Math" charset="0"/>
                      </a:rPr>
                      <m:t>𝜇</m:t>
                    </m:r>
                    <m:r>
                      <a:rPr lang="en-US" sz="2400" b="0" i="1" baseline="-25000" smtClean="0">
                        <a:latin typeface="Cambria Math" charset="0"/>
                        <a:ea typeface="Cambria Math" charset="0"/>
                        <a:cs typeface="Cambria Math" charset="0"/>
                      </a:rPr>
                      <m:t>𝛼</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𝜇𝛿</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𝛼</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𝛿</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𝜋</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𝑣𝑟</m:t>
                    </m:r>
                  </m:oMath>
                </a14:m>
                <a:r>
                  <a:rPr lang="en-US" sz="2400" b="0" dirty="0" smtClean="0"/>
                  <a:t>)</a:t>
                </a:r>
              </a:p>
              <a:p>
                <a:pPr algn="ctr"/>
                <a:endParaRPr lang="en-US" sz="2400" b="0" dirty="0" smtClean="0"/>
              </a:p>
              <a:p>
                <a:endParaRPr lang="en-US" sz="2400" dirty="0"/>
              </a:p>
              <a:p>
                <a:endParaRPr lang="en-US" dirty="0"/>
              </a:p>
            </p:txBody>
          </p:sp>
        </mc:Choice>
        <mc:Fallback xmlns="">
          <p:sp>
            <p:nvSpPr>
              <p:cNvPr id="4" name="Text Placeholder 3"/>
              <p:cNvSpPr>
                <a:spLocks noGrp="1" noRot="1" noChangeAspect="1" noMove="1" noResize="1" noEditPoints="1" noAdjustHandles="1" noChangeArrowheads="1" noChangeShapeType="1" noTextEdit="1"/>
              </p:cNvSpPr>
              <p:nvPr>
                <p:ph type="body" sz="quarter" idx="14"/>
              </p:nvPr>
            </p:nvSpPr>
            <p:spPr>
              <a:xfrm>
                <a:off x="246454" y="1933426"/>
                <a:ext cx="8674026" cy="3994037"/>
              </a:xfrm>
              <a:blipFill rotWithShape="0">
                <a:blip r:embed="rId3"/>
                <a:stretch>
                  <a:fillRect/>
                </a:stretch>
              </a:blipFill>
            </p:spPr>
            <p:txBody>
              <a:bodyPr/>
              <a:lstStyle/>
              <a:p>
                <a:r>
                  <a:rPr lang="en-US">
                    <a:noFill/>
                  </a:rPr>
                  <a:t> </a:t>
                </a:r>
              </a:p>
            </p:txBody>
          </p:sp>
        </mc:Fallback>
      </mc:AlternateContent>
      <p:sp>
        <p:nvSpPr>
          <p:cNvPr id="5" name="Text Placeholder 3"/>
          <p:cNvSpPr txBox="1">
            <a:spLocks/>
          </p:cNvSpPr>
          <p:nvPr/>
        </p:nvSpPr>
        <p:spPr>
          <a:xfrm>
            <a:off x="246137" y="5840991"/>
            <a:ext cx="7886644" cy="1734932"/>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800" b="1" i="0" kern="1200">
                <a:solidFill>
                  <a:srgbClr val="F6BB1C"/>
                </a:solidFill>
                <a:latin typeface="Arial"/>
                <a:ea typeface="+mn-ea"/>
                <a:cs typeface="Arial"/>
              </a:defRPr>
            </a:lvl1pPr>
            <a:lvl2pPr marL="0" indent="0" algn="l" defTabSz="457200" rtl="0" eaLnBrk="1" latinLnBrk="0" hangingPunct="1">
              <a:spcBef>
                <a:spcPts val="0"/>
              </a:spcBef>
              <a:buFont typeface="Arial"/>
              <a:buNone/>
              <a:defRPr sz="2400" b="0" i="0" kern="1200">
                <a:solidFill>
                  <a:srgbClr val="FFFFFF"/>
                </a:solidFill>
                <a:latin typeface="Arial"/>
                <a:ea typeface="+mn-ea"/>
                <a:cs typeface="Arial"/>
              </a:defRPr>
            </a:lvl2pPr>
            <a:lvl3pPr marL="532800" indent="-228600" algn="l" defTabSz="457200" rtl="0" eaLnBrk="1" latinLnBrk="0" hangingPunct="1">
              <a:spcBef>
                <a:spcPts val="0"/>
              </a:spcBef>
              <a:buSzPct val="80000"/>
              <a:buFont typeface="Arial"/>
              <a:buChar char="•"/>
              <a:defRPr sz="2400" b="0" i="0" kern="1200">
                <a:solidFill>
                  <a:srgbClr val="FFFFFF"/>
                </a:solidFill>
                <a:latin typeface="Arial"/>
                <a:ea typeface="+mn-ea"/>
                <a:cs typeface="Arial"/>
              </a:defRPr>
            </a:lvl3pPr>
            <a:lvl4pPr marL="846000" indent="-228600" algn="l" defTabSz="457200" rtl="0" eaLnBrk="1" latinLnBrk="0" hangingPunct="1">
              <a:spcBef>
                <a:spcPts val="0"/>
              </a:spcBef>
              <a:buSzPct val="80000"/>
              <a:buFont typeface="Arial"/>
              <a:buChar char="–"/>
              <a:defRPr sz="2200" b="0" i="0" kern="1200">
                <a:solidFill>
                  <a:srgbClr val="FFFFFF"/>
                </a:solidFill>
                <a:latin typeface="Arial"/>
                <a:ea typeface="+mn-ea"/>
                <a:cs typeface="Arial"/>
              </a:defRPr>
            </a:lvl4pPr>
            <a:lvl5pPr marL="1339200" indent="-228600" algn="l" defTabSz="457200" rtl="0" eaLnBrk="1" latinLnBrk="0" hangingPunct="1">
              <a:spcBef>
                <a:spcPts val="0"/>
              </a:spcBef>
              <a:buSzPct val="80000"/>
              <a:buFont typeface="Arial"/>
              <a:buChar char="•"/>
              <a:defRPr sz="2000" b="0" i="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smtClean="0">
              <a:solidFill>
                <a:schemeClr val="accent6">
                  <a:lumMod val="75000"/>
                </a:schemeClr>
              </a:solidFill>
            </a:endParaRPr>
          </a:p>
          <a:p>
            <a:endParaRPr lang="en-US" dirty="0"/>
          </a:p>
        </p:txBody>
      </p:sp>
    </p:spTree>
    <p:extLst>
      <p:ext uri="{BB962C8B-B14F-4D97-AF65-F5344CB8AC3E}">
        <p14:creationId xmlns:p14="http://schemas.microsoft.com/office/powerpoint/2010/main" val="8588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680" y="132080"/>
            <a:ext cx="7844462" cy="650240"/>
          </a:xfrm>
        </p:spPr>
        <p:txBody>
          <a:bodyPr>
            <a:normAutofit fontScale="90000"/>
          </a:bodyPr>
          <a:lstStyle/>
          <a:p>
            <a:r>
              <a:rPr lang="en-US" dirty="0" smtClean="0"/>
              <a:t>Swift J1753.5-0127 proper motion</a:t>
            </a:r>
            <a:endParaRPr lang="en-US" dirty="0"/>
          </a:p>
        </p:txBody>
      </p:sp>
      <p:sp>
        <p:nvSpPr>
          <p:cNvPr id="3" name="Footer Placeholder 2"/>
          <p:cNvSpPr>
            <a:spLocks noGrp="1"/>
          </p:cNvSpPr>
          <p:nvPr>
            <p:ph type="ftr" sz="quarter" idx="10"/>
          </p:nvPr>
        </p:nvSpPr>
        <p:spPr/>
        <p:txBody>
          <a:bodyPr/>
          <a:lstStyle/>
          <a:p>
            <a:r>
              <a:rPr lang="en-US" smtClean="0"/>
              <a:t>EVN Symposium</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778" y="1935923"/>
            <a:ext cx="4471894" cy="2763954"/>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2179256" y="4994807"/>
                <a:ext cx="6914886" cy="1569660"/>
              </a:xfrm>
              <a:prstGeom prst="rect">
                <a:avLst/>
              </a:prstGeom>
            </p:spPr>
            <p:txBody>
              <a:bodyPr wrap="square">
                <a:spAutoFit/>
              </a:bodyPr>
              <a:lstStyle/>
              <a:p>
                <a:pPr algn="r"/>
                <a:r>
                  <a:rPr lang="en-US" sz="2400" dirty="0" smtClean="0">
                    <a:solidFill>
                      <a:srgbClr val="FFC000"/>
                    </a:solidFill>
                  </a:rPr>
                  <a:t>Time baseline </a:t>
                </a:r>
                <a:r>
                  <a:rPr lang="mr-IN" sz="2400" dirty="0" smtClean="0">
                    <a:solidFill>
                      <a:srgbClr val="FFC000"/>
                    </a:solidFill>
                  </a:rPr>
                  <a:t>–</a:t>
                </a:r>
                <a:r>
                  <a:rPr lang="en-US" sz="2400" dirty="0" smtClean="0">
                    <a:solidFill>
                      <a:srgbClr val="FFC000"/>
                    </a:solidFill>
                  </a:rPr>
                  <a:t> 4 years</a:t>
                </a:r>
              </a:p>
              <a:p>
                <a:pPr algn="r"/>
                <a:r>
                  <a:rPr lang="en-US" sz="2400" dirty="0" smtClean="0">
                    <a:solidFill>
                      <a:srgbClr val="FFC000"/>
                    </a:solidFill>
                  </a:rPr>
                  <a:t>Proper motion in RA </a:t>
                </a:r>
                <a14:m>
                  <m:oMath xmlns:m="http://schemas.openxmlformats.org/officeDocument/2006/math">
                    <m:r>
                      <a:rPr lang="en-US" sz="2400" b="0" i="1" smtClean="0">
                        <a:solidFill>
                          <a:srgbClr val="FFC000"/>
                        </a:solidFill>
                        <a:latin typeface="Cambria Math" charset="0"/>
                      </a:rPr>
                      <m:t>0.90</m:t>
                    </m:r>
                    <m:r>
                      <a:rPr lang="en-US" sz="2400" b="0" i="1" smtClean="0">
                        <a:solidFill>
                          <a:srgbClr val="FFC000"/>
                        </a:solidFill>
                        <a:latin typeface="Cambria Math" charset="0"/>
                        <a:ea typeface="Cambria Math" charset="0"/>
                        <a:cs typeface="Cambria Math" charset="0"/>
                      </a:rPr>
                      <m:t>±0.055</m:t>
                    </m:r>
                  </m:oMath>
                </a14:m>
                <a:r>
                  <a:rPr lang="en-US" sz="2400" dirty="0" smtClean="0">
                    <a:solidFill>
                      <a:srgbClr val="FFC000"/>
                    </a:solidFill>
                  </a:rPr>
                  <a:t> </a:t>
                </a:r>
                <a:r>
                  <a:rPr lang="en-US" sz="2400" dirty="0">
                    <a:solidFill>
                      <a:srgbClr val="FFC000"/>
                    </a:solidFill>
                  </a:rPr>
                  <a:t>mas yr</a:t>
                </a:r>
                <a:r>
                  <a:rPr lang="en-US" sz="2400" baseline="30000" dirty="0">
                    <a:solidFill>
                      <a:srgbClr val="FFC000"/>
                    </a:solidFill>
                  </a:rPr>
                  <a:t>-1</a:t>
                </a:r>
                <a:endParaRPr lang="en-US" sz="2400" dirty="0" smtClean="0">
                  <a:solidFill>
                    <a:srgbClr val="FFC000"/>
                  </a:solidFill>
                </a:endParaRPr>
              </a:p>
              <a:p>
                <a:pPr algn="r"/>
                <a:r>
                  <a:rPr lang="en-US" sz="2400" dirty="0" smtClean="0">
                    <a:solidFill>
                      <a:srgbClr val="FFC000"/>
                    </a:solidFill>
                  </a:rPr>
                  <a:t>Proper motion in Declination </a:t>
                </a:r>
                <a14:m>
                  <m:oMath xmlns:m="http://schemas.openxmlformats.org/officeDocument/2006/math">
                    <m:r>
                      <a:rPr lang="en-US" sz="2400" b="0" i="1" smtClean="0">
                        <a:solidFill>
                          <a:srgbClr val="FFC000"/>
                        </a:solidFill>
                        <a:latin typeface="Cambria Math" charset="0"/>
                      </a:rPr>
                      <m:t>−3.64</m:t>
                    </m:r>
                    <m:r>
                      <a:rPr lang="en-US" sz="2400" b="0" i="1" smtClean="0">
                        <a:solidFill>
                          <a:srgbClr val="FFC000"/>
                        </a:solidFill>
                        <a:latin typeface="Cambria Math" charset="0"/>
                        <a:ea typeface="Cambria Math" charset="0"/>
                        <a:cs typeface="Cambria Math" charset="0"/>
                      </a:rPr>
                      <m:t>±0.064</m:t>
                    </m:r>
                  </m:oMath>
                </a14:m>
                <a:r>
                  <a:rPr lang="en-US" sz="2400" dirty="0" smtClean="0">
                    <a:solidFill>
                      <a:srgbClr val="FFC000"/>
                    </a:solidFill>
                  </a:rPr>
                  <a:t> mas yr</a:t>
                </a:r>
                <a:r>
                  <a:rPr lang="en-US" sz="2400" baseline="30000" dirty="0" smtClean="0">
                    <a:solidFill>
                      <a:srgbClr val="FFC000"/>
                    </a:solidFill>
                  </a:rPr>
                  <a:t>-1</a:t>
                </a:r>
                <a:r>
                  <a:rPr lang="en-US" sz="2400" dirty="0" smtClean="0">
                    <a:solidFill>
                      <a:srgbClr val="FFC000"/>
                    </a:solidFill>
                  </a:rPr>
                  <a:t> </a:t>
                </a:r>
              </a:p>
              <a:p>
                <a:pPr algn="r"/>
                <a:r>
                  <a:rPr lang="en-US" sz="2400" dirty="0" smtClean="0">
                    <a:solidFill>
                      <a:srgbClr val="FFC000"/>
                    </a:solidFill>
                  </a:rPr>
                  <a:t>Radial velocity </a:t>
                </a:r>
                <a14:m>
                  <m:oMath xmlns:m="http://schemas.openxmlformats.org/officeDocument/2006/math">
                    <m:r>
                      <a:rPr lang="en-US" sz="2400" b="0" i="1" smtClean="0">
                        <a:solidFill>
                          <a:srgbClr val="FFC000"/>
                        </a:solidFill>
                        <a:latin typeface="Cambria Math" charset="0"/>
                      </a:rPr>
                      <m:t>110</m:t>
                    </m:r>
                  </m:oMath>
                </a14:m>
                <a:r>
                  <a:rPr lang="en-US" sz="2400" dirty="0" smtClean="0">
                    <a:solidFill>
                      <a:srgbClr val="FFC000"/>
                    </a:solidFill>
                  </a:rPr>
                  <a:t> km s</a:t>
                </a:r>
                <a:r>
                  <a:rPr lang="en-US" sz="2400" baseline="30000" dirty="0" smtClean="0">
                    <a:solidFill>
                      <a:srgbClr val="FFC000"/>
                    </a:solidFill>
                  </a:rPr>
                  <a:t>-1 </a:t>
                </a:r>
                <a:r>
                  <a:rPr lang="en-US" sz="2400" dirty="0" smtClean="0">
                    <a:solidFill>
                      <a:srgbClr val="FFC000"/>
                    </a:solidFill>
                  </a:rPr>
                  <a:t>(Torres et al. 2005)</a:t>
                </a:r>
                <a:endParaRPr lang="en-US" sz="2400" baseline="30000" dirty="0">
                  <a:solidFill>
                    <a:srgbClr val="FFC000"/>
                  </a:solidFill>
                </a:endParaRPr>
              </a:p>
            </p:txBody>
          </p:sp>
        </mc:Choice>
        <mc:Fallback>
          <p:sp>
            <p:nvSpPr>
              <p:cNvPr id="6" name="Rectangle 5"/>
              <p:cNvSpPr>
                <a:spLocks noRot="1" noChangeAspect="1" noMove="1" noResize="1" noEditPoints="1" noAdjustHandles="1" noChangeArrowheads="1" noChangeShapeType="1" noTextEdit="1"/>
              </p:cNvSpPr>
              <p:nvPr/>
            </p:nvSpPr>
            <p:spPr>
              <a:xfrm>
                <a:off x="2179256" y="4994807"/>
                <a:ext cx="6914886" cy="1569660"/>
              </a:xfrm>
              <a:prstGeom prst="rect">
                <a:avLst/>
              </a:prstGeom>
              <a:blipFill rotWithShape="0">
                <a:blip r:embed="rId4"/>
                <a:stretch>
                  <a:fillRect t="-3101" r="-1322" b="-7752"/>
                </a:stretch>
              </a:blipFill>
            </p:spPr>
            <p:txBody>
              <a:bodyPr/>
              <a:lstStyle/>
              <a:p>
                <a:r>
                  <a:rPr lang="en-US">
                    <a:noFill/>
                  </a:rPr>
                  <a:t> </a:t>
                </a:r>
              </a:p>
            </p:txBody>
          </p:sp>
        </mc:Fallback>
      </mc:AlternateContent>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4126"/>
          <a:stretch/>
        </p:blipFill>
        <p:spPr>
          <a:xfrm>
            <a:off x="71808" y="1699147"/>
            <a:ext cx="4617500" cy="3324673"/>
          </a:xfrm>
          <a:prstGeom prst="rect">
            <a:avLst/>
          </a:prstGeom>
        </p:spPr>
      </p:pic>
      <p:sp>
        <p:nvSpPr>
          <p:cNvPr id="8" name="TextBox 7"/>
          <p:cNvSpPr txBox="1"/>
          <p:nvPr/>
        </p:nvSpPr>
        <p:spPr>
          <a:xfrm>
            <a:off x="1075764" y="1329816"/>
            <a:ext cx="2710928" cy="369332"/>
          </a:xfrm>
          <a:prstGeom prst="rect">
            <a:avLst/>
          </a:prstGeom>
          <a:noFill/>
        </p:spPr>
        <p:txBody>
          <a:bodyPr wrap="square" rtlCol="0">
            <a:spAutoFit/>
          </a:bodyPr>
          <a:lstStyle/>
          <a:p>
            <a:r>
              <a:rPr lang="en-US" dirty="0" smtClean="0">
                <a:solidFill>
                  <a:schemeClr val="bg1">
                    <a:lumMod val="85000"/>
                  </a:schemeClr>
                </a:solidFill>
              </a:rPr>
              <a:t>Swift/BAT X-ray light curve</a:t>
            </a:r>
            <a:endParaRPr lang="en-US" dirty="0">
              <a:solidFill>
                <a:schemeClr val="bg1">
                  <a:lumMod val="85000"/>
                </a:schemeClr>
              </a:solidFill>
            </a:endParaRPr>
          </a:p>
        </p:txBody>
      </p:sp>
      <p:sp>
        <p:nvSpPr>
          <p:cNvPr id="9" name="Rectangle 8"/>
          <p:cNvSpPr/>
          <p:nvPr/>
        </p:nvSpPr>
        <p:spPr>
          <a:xfrm>
            <a:off x="5352871" y="1482820"/>
            <a:ext cx="3383490" cy="369332"/>
          </a:xfrm>
          <a:prstGeom prst="rect">
            <a:avLst/>
          </a:prstGeom>
        </p:spPr>
        <p:txBody>
          <a:bodyPr wrap="none">
            <a:spAutoFit/>
          </a:bodyPr>
          <a:lstStyle/>
          <a:p>
            <a:r>
              <a:rPr lang="en-US" dirty="0" smtClean="0">
                <a:solidFill>
                  <a:schemeClr val="bg1">
                    <a:lumMod val="85000"/>
                  </a:schemeClr>
                </a:solidFill>
              </a:rPr>
              <a:t>VLBI proper </a:t>
            </a:r>
            <a:r>
              <a:rPr lang="en-US" smtClean="0">
                <a:solidFill>
                  <a:schemeClr val="bg1">
                    <a:lumMod val="85000"/>
                  </a:schemeClr>
                </a:solidFill>
              </a:rPr>
              <a:t>motion measurement</a:t>
            </a:r>
            <a:endParaRPr lang="en-US" dirty="0">
              <a:solidFill>
                <a:schemeClr val="bg1">
                  <a:lumMod val="85000"/>
                </a:schemeClr>
              </a:solidFill>
            </a:endParaRPr>
          </a:p>
        </p:txBody>
      </p:sp>
      <p:sp>
        <p:nvSpPr>
          <p:cNvPr id="16" name="TextBox 15"/>
          <p:cNvSpPr txBox="1"/>
          <p:nvPr/>
        </p:nvSpPr>
        <p:spPr>
          <a:xfrm>
            <a:off x="1094464" y="2461706"/>
            <a:ext cx="1130878" cy="307777"/>
          </a:xfrm>
          <a:prstGeom prst="rect">
            <a:avLst/>
          </a:prstGeom>
          <a:noFill/>
        </p:spPr>
        <p:txBody>
          <a:bodyPr wrap="square" rtlCol="0">
            <a:spAutoFit/>
          </a:bodyPr>
          <a:lstStyle/>
          <a:p>
            <a:r>
              <a:rPr lang="en-US" sz="1400" dirty="0" smtClean="0">
                <a:solidFill>
                  <a:srgbClr val="00B0F0"/>
                </a:solidFill>
              </a:rPr>
              <a:t>VLBA epochs</a:t>
            </a:r>
            <a:endParaRPr lang="en-US" sz="1400" dirty="0">
              <a:solidFill>
                <a:srgbClr val="00B0F0"/>
              </a:solidFill>
            </a:endParaRPr>
          </a:p>
        </p:txBody>
      </p:sp>
      <p:cxnSp>
        <p:nvCxnSpPr>
          <p:cNvPr id="17" name="Straight Arrow Connector 16"/>
          <p:cNvCxnSpPr/>
          <p:nvPr/>
        </p:nvCxnSpPr>
        <p:spPr>
          <a:xfrm flipH="1">
            <a:off x="3044414" y="2246644"/>
            <a:ext cx="1" cy="1207516"/>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021154" y="2473075"/>
            <a:ext cx="1130878" cy="307777"/>
          </a:xfrm>
          <a:prstGeom prst="rect">
            <a:avLst/>
          </a:prstGeom>
          <a:noFill/>
        </p:spPr>
        <p:txBody>
          <a:bodyPr wrap="square" rtlCol="0">
            <a:spAutoFit/>
          </a:bodyPr>
          <a:lstStyle/>
          <a:p>
            <a:r>
              <a:rPr lang="en-US" sz="1400" dirty="0" smtClean="0">
                <a:solidFill>
                  <a:srgbClr val="002060"/>
                </a:solidFill>
              </a:rPr>
              <a:t>EVN epochs</a:t>
            </a:r>
            <a:endParaRPr lang="en-US" sz="1400" dirty="0">
              <a:solidFill>
                <a:srgbClr val="002060"/>
              </a:solidFill>
            </a:endParaRPr>
          </a:p>
        </p:txBody>
      </p:sp>
      <p:cxnSp>
        <p:nvCxnSpPr>
          <p:cNvPr id="22" name="Straight Arrow Connector 21"/>
          <p:cNvCxnSpPr/>
          <p:nvPr/>
        </p:nvCxnSpPr>
        <p:spPr>
          <a:xfrm flipH="1">
            <a:off x="3009523" y="2263140"/>
            <a:ext cx="1" cy="1207516"/>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2974632" y="2257746"/>
            <a:ext cx="1" cy="1207516"/>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2936334" y="2257746"/>
            <a:ext cx="1" cy="1207516"/>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2864903" y="2237591"/>
            <a:ext cx="1" cy="1207516"/>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279381" y="2274961"/>
            <a:ext cx="0" cy="1086522"/>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179256" y="2274961"/>
            <a:ext cx="0" cy="1086522"/>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7139307" y="4716043"/>
            <a:ext cx="1988365" cy="307777"/>
          </a:xfrm>
          <a:prstGeom prst="rect">
            <a:avLst/>
          </a:prstGeom>
          <a:noFill/>
        </p:spPr>
        <p:txBody>
          <a:bodyPr wrap="none" rtlCol="0">
            <a:spAutoFit/>
          </a:bodyPr>
          <a:lstStyle/>
          <a:p>
            <a:r>
              <a:rPr lang="en-US" sz="1400" dirty="0" smtClean="0">
                <a:solidFill>
                  <a:schemeClr val="bg1"/>
                </a:solidFill>
              </a:rPr>
              <a:t>Atri et al. 2018 </a:t>
            </a:r>
            <a:r>
              <a:rPr lang="mr-IN" sz="1400" dirty="0" smtClean="0">
                <a:solidFill>
                  <a:schemeClr val="bg1"/>
                </a:solidFill>
              </a:rPr>
              <a:t>–</a:t>
            </a:r>
            <a:r>
              <a:rPr lang="en-US" sz="1400" dirty="0" smtClean="0">
                <a:solidFill>
                  <a:schemeClr val="bg1"/>
                </a:solidFill>
              </a:rPr>
              <a:t> in prep.</a:t>
            </a:r>
            <a:endParaRPr lang="en-US" sz="1400" dirty="0">
              <a:solidFill>
                <a:schemeClr val="bg1"/>
              </a:solidFill>
            </a:endParaRPr>
          </a:p>
        </p:txBody>
      </p:sp>
    </p:spTree>
    <p:extLst>
      <p:ext uri="{BB962C8B-B14F-4D97-AF65-F5344CB8AC3E}">
        <p14:creationId xmlns:p14="http://schemas.microsoft.com/office/powerpoint/2010/main" val="148662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4" grpId="0"/>
    </p:bldLst>
  </p:timing>
</p:sld>
</file>

<file path=ppt/theme/theme1.xml><?xml version="1.0" encoding="utf-8"?>
<a:theme xmlns:a="http://schemas.openxmlformats.org/drawingml/2006/main" name="ICRAR 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16338</TotalTime>
  <Words>803</Words>
  <Application>Microsoft Macintosh PowerPoint</Application>
  <PresentationFormat>On-screen Show (4:3)</PresentationFormat>
  <Paragraphs>155</Paragraphs>
  <Slides>16</Slides>
  <Notes>12</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Calibri</vt:lpstr>
      <vt:lpstr>Cambria Math</vt:lpstr>
      <vt:lpstr>Helvetica Neue</vt:lpstr>
      <vt:lpstr>Mangal</vt:lpstr>
      <vt:lpstr>Wingdings</vt:lpstr>
      <vt:lpstr>Arial</vt:lpstr>
      <vt:lpstr>ICRAR Black</vt:lpstr>
      <vt:lpstr>Investigating Black hole formation using VLBI</vt:lpstr>
      <vt:lpstr>Black hole birth</vt:lpstr>
      <vt:lpstr>Black hole X-ray binary</vt:lpstr>
      <vt:lpstr>Compact Radio Jets</vt:lpstr>
      <vt:lpstr>Natal kicks</vt:lpstr>
      <vt:lpstr>Natal kick importance</vt:lpstr>
      <vt:lpstr>Measuring natal kicks</vt:lpstr>
      <vt:lpstr>Measuring natal kick</vt:lpstr>
      <vt:lpstr>Swift J1753.5-0127 proper motion</vt:lpstr>
      <vt:lpstr>Distance</vt:lpstr>
      <vt:lpstr>Galactocentric Orbits</vt:lpstr>
      <vt:lpstr>Natal kick distribution</vt:lpstr>
      <vt:lpstr>Peculiar velocity constraints</vt:lpstr>
      <vt:lpstr>10 new systems</vt:lpstr>
      <vt:lpstr>Summary</vt:lpstr>
      <vt:lpstr>Distributions for galpy</vt:lpstr>
    </vt:vector>
  </TitlesOfParts>
  <Company>The University of Western Australia</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Kirsten Gottschalk</dc:creator>
  <cp:lastModifiedBy>Microsoft Office User</cp:lastModifiedBy>
  <cp:revision>131</cp:revision>
  <dcterms:created xsi:type="dcterms:W3CDTF">2014-01-21T06:00:06Z</dcterms:created>
  <dcterms:modified xsi:type="dcterms:W3CDTF">2018-10-08T15:38:17Z</dcterms:modified>
</cp:coreProperties>
</file>