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14" r:id="rId3"/>
    <p:sldId id="278" r:id="rId4"/>
    <p:sldId id="315" r:id="rId5"/>
    <p:sldId id="258" r:id="rId6"/>
    <p:sldId id="311" r:id="rId7"/>
    <p:sldId id="259" r:id="rId8"/>
    <p:sldId id="307" r:id="rId9"/>
    <p:sldId id="280" r:id="rId10"/>
    <p:sldId id="312" r:id="rId11"/>
    <p:sldId id="260" r:id="rId12"/>
    <p:sldId id="261" r:id="rId13"/>
    <p:sldId id="308" r:id="rId14"/>
    <p:sldId id="313" r:id="rId15"/>
    <p:sldId id="257" r:id="rId16"/>
    <p:sldId id="296" r:id="rId17"/>
    <p:sldId id="309" r:id="rId18"/>
    <p:sldId id="273" r:id="rId19"/>
    <p:sldId id="298" r:id="rId20"/>
    <p:sldId id="297" r:id="rId21"/>
    <p:sldId id="264" r:id="rId22"/>
    <p:sldId id="299" r:id="rId23"/>
    <p:sldId id="262" r:id="rId24"/>
    <p:sldId id="263" r:id="rId25"/>
    <p:sldId id="265" r:id="rId26"/>
    <p:sldId id="266" r:id="rId27"/>
    <p:sldId id="269" r:id="rId28"/>
    <p:sldId id="267" r:id="rId29"/>
    <p:sldId id="271" r:id="rId30"/>
    <p:sldId id="301" r:id="rId31"/>
    <p:sldId id="275" r:id="rId32"/>
    <p:sldId id="310" r:id="rId33"/>
    <p:sldId id="270" r:id="rId34"/>
    <p:sldId id="305" r:id="rId35"/>
    <p:sldId id="291" r:id="rId36"/>
    <p:sldId id="306" r:id="rId37"/>
    <p:sldId id="295" r:id="rId3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olt Paragi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BC4"/>
    <a:srgbClr val="09417A"/>
    <a:srgbClr val="85929B"/>
    <a:srgbClr val="686F76"/>
    <a:srgbClr val="A9B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2" autoAdjust="0"/>
    <p:restoredTop sz="81860"/>
  </p:normalViewPr>
  <p:slideViewPr>
    <p:cSldViewPr snapToGrid="0">
      <p:cViewPr varScale="1">
        <p:scale>
          <a:sx n="77" d="100"/>
          <a:sy n="77" d="100"/>
        </p:scale>
        <p:origin x="1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1" d="100"/>
          <a:sy n="101" d="100"/>
        </p:scale>
        <p:origin x="3532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D265-5F6F-417D-A0C9-9664550490C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454B8-E03E-4939-9FA6-DEDAD31F1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74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6E227-AF7D-744E-AF1E-F610A24B714B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D40A0-E443-2F46-9F35-EF7EA6A9E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info: </a:t>
            </a:r>
            <a:r>
              <a:rPr lang="en-US" dirty="0" err="1"/>
              <a:t>bemmel@jive.eu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8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demo on how to use CASA tasks in two different ways. Note that you do not have </a:t>
            </a:r>
            <a:r>
              <a:rPr lang="en-US" dirty="0" err="1"/>
              <a:t>colour</a:t>
            </a:r>
            <a:r>
              <a:rPr lang="en-US" dirty="0"/>
              <a:t> coding of the parameters in the scripted method. Here the </a:t>
            </a:r>
            <a:r>
              <a:rPr lang="en-US" dirty="0" err="1"/>
              <a:t>colours</a:t>
            </a:r>
            <a:r>
              <a:rPr lang="en-US" dirty="0"/>
              <a:t> are classical syntax highlighting: red-brown </a:t>
            </a:r>
            <a:r>
              <a:rPr lang="en-US" dirty="0" err="1"/>
              <a:t>colour</a:t>
            </a:r>
            <a:r>
              <a:rPr lang="en-US" dirty="0"/>
              <a:t> indicates a string, and green is a </a:t>
            </a:r>
            <a:r>
              <a:rPr lang="en-US" dirty="0" err="1"/>
              <a:t>boolean</a:t>
            </a:r>
            <a:r>
              <a:rPr lang="en-US" dirty="0"/>
              <a:t> or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7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this it is </a:t>
            </a:r>
            <a:r>
              <a:rPr lang="en-US" dirty="0" err="1"/>
              <a:t>adviced</a:t>
            </a:r>
            <a:r>
              <a:rPr lang="en-US" dirty="0"/>
              <a:t> to make a list of the observations using</a:t>
            </a:r>
            <a:r>
              <a:rPr lang="en-US" baseline="0" dirty="0"/>
              <a:t> </a:t>
            </a:r>
            <a:r>
              <a:rPr lang="en-US" baseline="0" dirty="0" err="1"/>
              <a:t>listobs</a:t>
            </a:r>
            <a:r>
              <a:rPr lang="en-US" baseline="0" dirty="0"/>
              <a:t> task (the tutorial does this step).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24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CASA has two task to make calibration tables: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gencal</a:t>
            </a:r>
            <a:r>
              <a:rPr lang="en-US" dirty="0"/>
              <a:t>: creates antenna based calibration tables based on meta-data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gaincal</a:t>
            </a:r>
            <a:r>
              <a:rPr lang="en-US" dirty="0"/>
              <a:t>: creates complex gain calibration tables based on the visibilities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9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main hurdles in CASA is that is works with the full MS by default. This implies that for the full calibration a copy is made of the dataset, and on disk the file size doubles. For quick tests it is recommended to use a small dataset, or split of a small section to work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fundamental difference between CASA and AIPS is the use of </a:t>
            </a:r>
          </a:p>
        </p:txBody>
      </p:sp>
    </p:spTree>
    <p:extLst>
      <p:ext uri="{BB962C8B-B14F-4D97-AF65-F5344CB8AC3E}">
        <p14:creationId xmlns:p14="http://schemas.microsoft.com/office/powerpoint/2010/main" val="374156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tutorial shows how to perform some sanity checks on the calibration steps. Here I skip these step. It is strongly recommended to do some verification on the calibration tables and corrected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8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very good look at what you can do with </a:t>
            </a:r>
            <a:r>
              <a:rPr lang="en-US" dirty="0" err="1"/>
              <a:t>flagmanager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* list the flag tables, these are stored on disk in &lt;name&gt;.</a:t>
            </a:r>
            <a:r>
              <a:rPr lang="en-US" dirty="0" err="1"/>
              <a:t>ms.flagversions</a:t>
            </a:r>
            <a:endParaRPr lang="en-US" dirty="0"/>
          </a:p>
          <a:p>
            <a:r>
              <a:rPr lang="en-US" dirty="0"/>
              <a:t>* Rename flag tables to sensible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flag tables store flag settings *prior* to running a task, e.g. applycal_1 are the flags *before* the </a:t>
            </a:r>
            <a:r>
              <a:rPr lang="en-US" dirty="0" err="1"/>
              <a:t>applycal</a:t>
            </a:r>
            <a:r>
              <a:rPr lang="en-US" dirty="0"/>
              <a:t> task was run for the first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Applycal</a:t>
            </a:r>
            <a:r>
              <a:rPr lang="en-US" dirty="0"/>
              <a:t> flags data for which there are no solutions in the calibration tables. If you continue calibration after an </a:t>
            </a:r>
            <a:r>
              <a:rPr lang="en-US" dirty="0" err="1"/>
              <a:t>applycal</a:t>
            </a:r>
            <a:r>
              <a:rPr lang="en-US" dirty="0"/>
              <a:t> run just to inspect your data, you will want to restore your flags.</a:t>
            </a:r>
          </a:p>
        </p:txBody>
      </p:sp>
    </p:spTree>
    <p:extLst>
      <p:ext uri="{BB962C8B-B14F-4D97-AF65-F5344CB8AC3E}">
        <p14:creationId xmlns:p14="http://schemas.microsoft.com/office/powerpoint/2010/main" val="597257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reminder: restore a good flag table if you have run </a:t>
            </a:r>
            <a:r>
              <a:rPr lang="en-US" dirty="0" err="1"/>
              <a:t>applycal</a:t>
            </a:r>
            <a:r>
              <a:rPr lang="en-US" dirty="0"/>
              <a:t> and are either not happy with the results or just inspecting the impact of your calibration. Flag sticking around for further processing can cause big problems, like flagging all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00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parameter </a:t>
            </a:r>
            <a:r>
              <a:rPr lang="en-US" dirty="0" err="1"/>
              <a:t>spwmap</a:t>
            </a:r>
            <a:r>
              <a:rPr lang="en-US" dirty="0"/>
              <a:t> is critical in running </a:t>
            </a:r>
            <a:r>
              <a:rPr lang="en-US" dirty="0" err="1"/>
              <a:t>applycal</a:t>
            </a:r>
            <a:r>
              <a:rPr lang="en-US" dirty="0"/>
              <a:t>. It tells CASA how to map the solutions from the calibration tables to the spectral windows. If a calibration table has a solution per spectral window, you can leave this empty. If a calibration table has one solution for all spectral windows, you need to tell CASA to use that solution on all spectral windows. The first number [0] is then mapped to all four spectral windows. This is the case for the multi-band fringe fit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2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82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level functionality: call from python as functions, and use python libraries like glob (see example below)</a:t>
            </a:r>
          </a:p>
          <a:p>
            <a:r>
              <a:rPr lang="en-US" dirty="0"/>
              <a:t>Access to parameters by calling </a:t>
            </a:r>
            <a:r>
              <a:rPr lang="en-US" dirty="0" err="1"/>
              <a:t>inp</a:t>
            </a:r>
            <a:r>
              <a:rPr lang="en-US" dirty="0"/>
              <a:t> &lt;task&gt;</a:t>
            </a:r>
          </a:p>
          <a:p>
            <a:r>
              <a:rPr lang="en-US" dirty="0"/>
              <a:t>Parameter checking by </a:t>
            </a:r>
            <a:r>
              <a:rPr lang="en-US" dirty="0" err="1"/>
              <a:t>colour</a:t>
            </a:r>
            <a:r>
              <a:rPr lang="en-US" dirty="0"/>
              <a:t>: red means the parameter is set to non-valid value</a:t>
            </a:r>
          </a:p>
          <a:p>
            <a:r>
              <a:rPr lang="en-US" dirty="0"/>
              <a:t>(Note that for files they must be present in the working directory or any of the PATH settings that CASA uses)</a:t>
            </a:r>
          </a:p>
          <a:p>
            <a:r>
              <a:rPr lang="en-US" dirty="0"/>
              <a:t>Expandable parameters like </a:t>
            </a:r>
            <a:r>
              <a:rPr lang="en-US" dirty="0" err="1"/>
              <a:t>selectdata</a:t>
            </a:r>
            <a:r>
              <a:rPr lang="en-US" dirty="0"/>
              <a:t>. </a:t>
            </a:r>
          </a:p>
          <a:p>
            <a:r>
              <a:rPr lang="en-US" dirty="0"/>
              <a:t>Help: moving from inline to 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F2F30-2447-104F-B53C-811B41FDDA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33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6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of the </a:t>
            </a:r>
            <a:r>
              <a:rPr lang="en-US" dirty="0" err="1"/>
              <a:t>inp</a:t>
            </a:r>
            <a:r>
              <a:rPr lang="en-US" dirty="0"/>
              <a:t> &lt;task&gt; method and </a:t>
            </a:r>
            <a:r>
              <a:rPr lang="en-US" dirty="0" err="1"/>
              <a:t>colour</a:t>
            </a:r>
            <a:r>
              <a:rPr lang="en-US" dirty="0"/>
              <a:t> coding of the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directory containing CASA products: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calibration tables, e.g. n14c3.gcal and n14c3.tsys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CASA log files: casa-&lt;date-time&gt;.log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CASA task input: </a:t>
            </a:r>
            <a:r>
              <a:rPr lang="en-US" dirty="0" err="1"/>
              <a:t>plotms.last</a:t>
            </a:r>
            <a:r>
              <a:rPr lang="en-US" dirty="0"/>
              <a:t> and </a:t>
            </a:r>
            <a:r>
              <a:rPr lang="en-US" dirty="0" err="1"/>
              <a:t>plotcal.last</a:t>
            </a:r>
            <a:r>
              <a:rPr lang="en-US" dirty="0"/>
              <a:t>. These can be used to restore the settings of the last run of this task (equivalent of </a:t>
            </a:r>
            <a:r>
              <a:rPr lang="en-US" dirty="0" err="1"/>
              <a:t>aips</a:t>
            </a:r>
            <a:r>
              <a:rPr lang="en-US" dirty="0"/>
              <a:t> </a:t>
            </a:r>
            <a:r>
              <a:rPr lang="en-US" dirty="0" err="1"/>
              <a:t>tget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playing with this: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/>
              <a:t>tb.open</a:t>
            </a:r>
            <a:r>
              <a:rPr lang="en-US" baseline="0" dirty="0"/>
              <a:t>(</a:t>
            </a:r>
            <a:r>
              <a:rPr lang="en-US" baseline="0" dirty="0" err="1"/>
              <a:t>tablename</a:t>
            </a:r>
            <a:r>
              <a:rPr lang="en-US" baseline="0" dirty="0"/>
              <a:t>)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/>
              <a:t>tb.colnames</a:t>
            </a:r>
            <a:r>
              <a:rPr lang="en-US" baseline="0" dirty="0"/>
              <a:t>()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/>
              <a:t>tb.getcol</a:t>
            </a:r>
            <a:r>
              <a:rPr lang="en-US" baseline="0" dirty="0"/>
              <a:t>(‘ANTENNA1’)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/>
              <a:t>tb.getcol</a:t>
            </a:r>
            <a:r>
              <a:rPr lang="en-US" baseline="0" dirty="0"/>
              <a:t>(‘CPARAM’)</a:t>
            </a:r>
          </a:p>
          <a:p>
            <a:pPr marL="171450" indent="-171450">
              <a:buFont typeface="Wingdings" charset="2"/>
              <a:buChar char="Ø"/>
            </a:pPr>
            <a:r>
              <a:rPr lang="en-US" baseline="0" dirty="0" err="1"/>
              <a:t>tb.browse</a:t>
            </a:r>
            <a:r>
              <a:rPr lang="en-US" baseline="0" dirty="0"/>
              <a:t>()</a:t>
            </a:r>
          </a:p>
          <a:p>
            <a:pPr marL="171450" indent="-171450">
              <a:buFont typeface="Wingdings" charset="2"/>
              <a:buChar char="Ø"/>
            </a:pPr>
            <a:endParaRPr lang="en-US" baseline="0" dirty="0"/>
          </a:p>
          <a:p>
            <a:pPr marL="171450" indent="-171450">
              <a:buFont typeface="Wingdings" charset="2"/>
              <a:buChar char="Ø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F2F30-2447-104F-B53C-811B41FDDA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8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in some slides I use N14C2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6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some platforms (typically MacOS) the CASA path settings do not find the </a:t>
            </a:r>
            <a:r>
              <a:rPr lang="en-US" dirty="0" err="1"/>
              <a:t>PyFITS</a:t>
            </a:r>
            <a:r>
              <a:rPr lang="en-US" dirty="0"/>
              <a:t> libraries. A quick work-around is to run from the terminal command line:</a:t>
            </a:r>
          </a:p>
          <a:p>
            <a:r>
              <a:rPr lang="en-US" dirty="0"/>
              <a:t>&gt; pip install </a:t>
            </a:r>
            <a:r>
              <a:rPr lang="en-US" dirty="0" err="1"/>
              <a:t>pyfits</a:t>
            </a:r>
            <a:br>
              <a:rPr lang="en-US" dirty="0"/>
            </a:br>
            <a:r>
              <a:rPr lang="en-US" dirty="0"/>
              <a:t>This will point your python to an old </a:t>
            </a:r>
            <a:r>
              <a:rPr lang="en-US" dirty="0" err="1"/>
              <a:t>pyfits</a:t>
            </a:r>
            <a:r>
              <a:rPr lang="en-US" dirty="0"/>
              <a:t> library, the script will run with a warning that the </a:t>
            </a:r>
            <a:r>
              <a:rPr lang="en-US" dirty="0" err="1"/>
              <a:t>pyfits</a:t>
            </a:r>
            <a:r>
              <a:rPr lang="en-US" dirty="0"/>
              <a:t> distribution is deprecated. That is no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1500-5212-A444-A1E6-B2139CA57E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1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 the </a:t>
            </a:r>
            <a:r>
              <a:rPr lang="en-US" dirty="0" err="1"/>
              <a:t>append_tsys.py</a:t>
            </a:r>
            <a:r>
              <a:rPr lang="en-US" dirty="0"/>
              <a:t> script twice on the same data will cause problems later. There should now be a warning when the script is run on data files that already have the </a:t>
            </a:r>
            <a:r>
              <a:rPr lang="en-US" dirty="0" err="1"/>
              <a:t>Tsys</a:t>
            </a:r>
            <a:r>
              <a:rPr lang="en-US" dirty="0"/>
              <a:t> appended.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D40A0-E443-2F46-9F35-EF7EA6A9E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3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you can give the gain curve directory any name you like, but bookkeeping matters! </a:t>
            </a:r>
            <a:br>
              <a:rPr lang="en-US" dirty="0"/>
            </a:br>
            <a:r>
              <a:rPr lang="en-US" dirty="0"/>
              <a:t>Also, the gain curve from one experiment should not be applied to another.</a:t>
            </a:r>
          </a:p>
        </p:txBody>
      </p:sp>
    </p:spTree>
    <p:extLst>
      <p:ext uri="{BB962C8B-B14F-4D97-AF65-F5344CB8AC3E}">
        <p14:creationId xmlns:p14="http://schemas.microsoft.com/office/powerpoint/2010/main" val="345525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 userDrawn="1"/>
        </p:nvSpPr>
        <p:spPr>
          <a:xfrm>
            <a:off x="1463373" y="1969038"/>
            <a:ext cx="6198783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-9236" y="3361"/>
            <a:ext cx="9144000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414" y="1829139"/>
            <a:ext cx="6200487" cy="15216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additional information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9413" y="137901"/>
            <a:ext cx="7900700" cy="1521619"/>
          </a:xfrm>
        </p:spPr>
        <p:txBody>
          <a:bodyPr>
            <a:normAutofit/>
          </a:bodyPr>
          <a:lstStyle>
            <a:lvl1pPr marL="0" indent="0" algn="ctr">
              <a:buNone/>
              <a:defRPr sz="4500" baseline="0"/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DAA27-F4D6-C649-8214-0F77BE0DFDF6}"/>
              </a:ext>
            </a:extLst>
          </p:cNvPr>
          <p:cNvSpPr/>
          <p:nvPr userDrawn="1"/>
        </p:nvSpPr>
        <p:spPr>
          <a:xfrm>
            <a:off x="-59960" y="4369976"/>
            <a:ext cx="9383843" cy="880331"/>
          </a:xfrm>
          <a:prstGeom prst="rect">
            <a:avLst/>
          </a:prstGeom>
          <a:gradFill flip="none" rotWithShape="1">
            <a:gsLst>
              <a:gs pos="74000">
                <a:srgbClr val="E3EEF8"/>
              </a:gs>
              <a:gs pos="29000">
                <a:schemeClr val="accent1">
                  <a:lumMod val="5000"/>
                  <a:lumOff val="95000"/>
                </a:schemeClr>
              </a:gs>
              <a:gs pos="100000">
                <a:srgbClr val="0E4278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04" b="38282"/>
          <a:stretch/>
        </p:blipFill>
        <p:spPr>
          <a:xfrm>
            <a:off x="6241774" y="1969038"/>
            <a:ext cx="2902226" cy="31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742" y="4625215"/>
            <a:ext cx="1419820" cy="415256"/>
          </a:xfrm>
          <a:prstGeom prst="rect">
            <a:avLst/>
          </a:prstGeom>
        </p:spPr>
      </p:pic>
      <p:sp>
        <p:nvSpPr>
          <p:cNvPr id="61" name="Shape 61"/>
          <p:cNvSpPr/>
          <p:nvPr/>
        </p:nvSpPr>
        <p:spPr>
          <a:xfrm>
            <a:off x="-75615" y="-105504"/>
            <a:ext cx="9295230" cy="581150"/>
          </a:xfrm>
          <a:prstGeom prst="rect">
            <a:avLst/>
          </a:prstGeom>
          <a:solidFill>
            <a:srgbClr val="99B0B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254794" y="65781"/>
            <a:ext cx="6910388" cy="398860"/>
          </a:xfrm>
          <a:prstGeom prst="rect">
            <a:avLst/>
          </a:prstGeom>
          <a:noFill/>
          <a:ln w="12700">
            <a:noFill/>
          </a:ln>
        </p:spPr>
        <p:txBody>
          <a:bodyPr anchor="ctr"/>
          <a:lstStyle>
            <a:lvl1pPr>
              <a:defRPr sz="2321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392128" y="667625"/>
            <a:ext cx="8590360" cy="4144206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>
              <a:defRPr sz="1793" b="0"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 sz="1265" b="0">
                <a:solidFill>
                  <a:srgbClr val="09417A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 sz="1160" b="0">
                <a:solidFill>
                  <a:srgbClr val="5DA3D6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 sz="949" b="0">
                <a:solidFill>
                  <a:srgbClr val="9AB0B7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 sz="844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/>
          <p:nvPr/>
        </p:nvSpPr>
        <p:spPr>
          <a:xfrm flipH="1" flipV="1">
            <a:off x="36008" y="478034"/>
            <a:ext cx="8102121" cy="1"/>
          </a:xfrm>
          <a:prstGeom prst="line">
            <a:avLst/>
          </a:prstGeom>
          <a:ln w="50800">
            <a:solidFill>
              <a:srgbClr val="9AB0B7"/>
            </a:solidFill>
          </a:ln>
        </p:spPr>
        <p:txBody>
          <a:bodyPr lIns="0" tIns="0" rIns="0" bIns="0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65" name="Shape 65"/>
          <p:cNvSpPr/>
          <p:nvPr/>
        </p:nvSpPr>
        <p:spPr>
          <a:xfrm rot="20520000">
            <a:off x="7896451" y="10640"/>
            <a:ext cx="922615" cy="622243"/>
          </a:xfrm>
          <a:prstGeom prst="star5">
            <a:avLst>
              <a:gd name="adj" fmla="val 30423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66" name="Shape 66"/>
          <p:cNvSpPr/>
          <p:nvPr/>
        </p:nvSpPr>
        <p:spPr>
          <a:xfrm>
            <a:off x="8081220" y="185071"/>
            <a:ext cx="145091" cy="1079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pic>
        <p:nvPicPr>
          <p:cNvPr id="67" name="logo_jive_relatiegeschenk_cmy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656" y="-734790"/>
            <a:ext cx="5195029" cy="2754941"/>
          </a:xfrm>
          <a:prstGeom prst="rect">
            <a:avLst/>
          </a:prstGeom>
          <a:ln w="12700"/>
        </p:spPr>
      </p:pic>
      <p:sp>
        <p:nvSpPr>
          <p:cNvPr id="68" name="Shape 68"/>
          <p:cNvSpPr/>
          <p:nvPr/>
        </p:nvSpPr>
        <p:spPr>
          <a:xfrm flipH="1" flipV="1">
            <a:off x="38750" y="561308"/>
            <a:ext cx="290305" cy="4323701"/>
          </a:xfrm>
          <a:prstGeom prst="line">
            <a:avLst/>
          </a:prstGeom>
          <a:ln w="50800">
            <a:solidFill>
              <a:srgbClr val="9AB0B7"/>
            </a:solidFill>
          </a:ln>
        </p:spPr>
        <p:txBody>
          <a:bodyPr lIns="0" tIns="0" rIns="0" bIns="0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69" name="Shape 69"/>
          <p:cNvSpPr/>
          <p:nvPr/>
        </p:nvSpPr>
        <p:spPr>
          <a:xfrm flipH="1" flipV="1">
            <a:off x="347142" y="4899076"/>
            <a:ext cx="8635101" cy="89351"/>
          </a:xfrm>
          <a:prstGeom prst="line">
            <a:avLst/>
          </a:prstGeom>
          <a:ln w="50800">
            <a:solidFill>
              <a:srgbClr val="9AB0B7"/>
            </a:solidFill>
          </a:ln>
        </p:spPr>
        <p:txBody>
          <a:bodyPr lIns="0" tIns="0" rIns="0" bIns="0"/>
          <a:lstStyle/>
          <a:p>
            <a:pPr marL="30479" marR="30479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70" name="Shape 70"/>
          <p:cNvSpPr/>
          <p:nvPr/>
        </p:nvSpPr>
        <p:spPr>
          <a:xfrm>
            <a:off x="161456" y="4769515"/>
            <a:ext cx="325981" cy="232302"/>
          </a:xfrm>
          <a:prstGeom prst="ellipse">
            <a:avLst/>
          </a:prstGeom>
          <a:solidFill>
            <a:srgbClr val="09417A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71" name="Shape 71"/>
          <p:cNvSpPr/>
          <p:nvPr/>
        </p:nvSpPr>
        <p:spPr>
          <a:xfrm>
            <a:off x="-75614" y="411064"/>
            <a:ext cx="223243" cy="162818"/>
          </a:xfrm>
          <a:prstGeom prst="ellipse">
            <a:avLst/>
          </a:prstGeom>
          <a:solidFill>
            <a:srgbClr val="09417A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72" name="Shape 72"/>
          <p:cNvSpPr/>
          <p:nvPr/>
        </p:nvSpPr>
        <p:spPr>
          <a:xfrm>
            <a:off x="8871122" y="4920407"/>
            <a:ext cx="223243" cy="162818"/>
          </a:xfrm>
          <a:prstGeom prst="ellipse">
            <a:avLst/>
          </a:prstGeom>
          <a:solidFill>
            <a:srgbClr val="09417A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marL="30479" marR="30479">
              <a:defRPr sz="3400">
                <a:latin typeface="Arial"/>
                <a:ea typeface="Arial"/>
                <a:cs typeface="Arial"/>
                <a:sym typeface="Arial"/>
              </a:defRPr>
            </a:pPr>
            <a:endParaRPr sz="1793"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8153764" y="4988025"/>
            <a:ext cx="347464" cy="154038"/>
          </a:xfrm>
          <a:prstGeom prst="rect">
            <a:avLst/>
          </a:prstGeom>
          <a:noFill/>
          <a:ln w="12700">
            <a:noFill/>
          </a:ln>
        </p:spPr>
        <p:txBody>
          <a:bodyPr wrap="square"/>
          <a:lstStyle>
            <a:lvl1pPr algn="r">
              <a:defRPr sz="633">
                <a:solidFill>
                  <a:srgbClr val="9AB0B7"/>
                </a:solid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" name="image5.png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7585509" y="3921416"/>
            <a:ext cx="1483975" cy="6588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6393028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copy">
    <p:bg>
      <p:bgPr>
        <a:solidFill>
          <a:srgbClr val="084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88081" y="-215723"/>
            <a:ext cx="10816778" cy="5370441"/>
          </a:xfrm>
          <a:prstGeom prst="rect">
            <a:avLst/>
          </a:prstGeom>
        </p:spPr>
      </p:pic>
      <p:pic>
        <p:nvPicPr>
          <p:cNvPr id="2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9114" y="1049607"/>
            <a:ext cx="18632814" cy="8187788"/>
          </a:xfrm>
          <a:prstGeom prst="rect">
            <a:avLst/>
          </a:prstGeom>
          <a:ln w="12700"/>
        </p:spPr>
      </p:pic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377860" y="6828072"/>
            <a:ext cx="389280" cy="287669"/>
          </a:xfrm>
          <a:prstGeom prst="rect">
            <a:avLst/>
          </a:prstGeom>
          <a:ln w="12700"/>
        </p:spPr>
        <p:txBody>
          <a:bodyPr lIns="38100" tIns="38100" rIns="38100" bIns="38100"/>
          <a:lstStyle>
            <a:lvl1pPr defTabSz="242879">
              <a:defRPr sz="1688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1659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94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754" y="982133"/>
            <a:ext cx="8434971" cy="35646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 slide only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32445" y="150573"/>
            <a:ext cx="9102995" cy="50056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3348" marR="43348" indent="0" algn="l" defTabSz="9715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0828" y="171289"/>
            <a:ext cx="7928897" cy="4499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goes here</a:t>
            </a:r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1A0EA-08BC-C847-A1E0-4F1829B4EDCB}"/>
              </a:ext>
            </a:extLst>
          </p:cNvPr>
          <p:cNvGrpSpPr/>
          <p:nvPr userDrawn="1"/>
        </p:nvGrpSpPr>
        <p:grpSpPr>
          <a:xfrm>
            <a:off x="50995" y="65195"/>
            <a:ext cx="687400" cy="687400"/>
            <a:chOff x="88159" y="461733"/>
            <a:chExt cx="687400" cy="6874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37F1126-4B99-B348-AEB1-E0F717254A7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8159" y="461733"/>
              <a:ext cx="687400" cy="687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352585-4428-4345-A8CC-012BA21E53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890" y="516287"/>
              <a:ext cx="599809" cy="614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4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BI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>
          <a:xfrm>
            <a:off x="-350870" y="119618"/>
            <a:ext cx="10432000" cy="440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 userDrawn="1"/>
        </p:nvSpPr>
        <p:spPr>
          <a:xfrm>
            <a:off x="381001" y="4561285"/>
            <a:ext cx="848677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9417A"/>
                </a:solidFill>
              </a:rPr>
              <a:t>Image by Paul </a:t>
            </a:r>
            <a:r>
              <a:rPr lang="en-US" sz="1200" dirty="0" err="1">
                <a:solidFill>
                  <a:srgbClr val="09417A"/>
                </a:solidFill>
              </a:rPr>
              <a:t>Boven</a:t>
            </a:r>
            <a:r>
              <a:rPr lang="en-US" sz="1200" dirty="0">
                <a:solidFill>
                  <a:srgbClr val="09417A"/>
                </a:solidFill>
              </a:rPr>
              <a:t> (boven@jive.eu). Satellite image: Blue Marble Next Generation, courtesy of NASA Visible Earth (visibleearth.nasa.gov)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1070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VE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0807" y="73691"/>
            <a:ext cx="8978134" cy="4996118"/>
          </a:xfrm>
          <a:prstGeom prst="rect">
            <a:avLst/>
          </a:prstGeom>
          <a:noFill/>
          <a:ln w="66675">
            <a:solidFill>
              <a:srgbClr val="094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1" y="3876420"/>
            <a:ext cx="1368000" cy="289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73" y="3411593"/>
            <a:ext cx="996189" cy="75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62" y="3982219"/>
            <a:ext cx="1404000" cy="202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98" y="182520"/>
            <a:ext cx="1461881" cy="67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76" y="182520"/>
            <a:ext cx="661613" cy="67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6" y="182520"/>
            <a:ext cx="1300641" cy="67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9" y="215051"/>
            <a:ext cx="1385913" cy="67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1" y="3416737"/>
            <a:ext cx="900000" cy="3531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1" y="3420575"/>
            <a:ext cx="997200" cy="74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14" y="3937629"/>
            <a:ext cx="1404000" cy="2284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1409" r="7705" b="15024"/>
          <a:stretch/>
        </p:blipFill>
        <p:spPr>
          <a:xfrm>
            <a:off x="673101" y="1188367"/>
            <a:ext cx="7797801" cy="1845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84" y="4240733"/>
            <a:ext cx="1404000" cy="70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66" y="4240733"/>
            <a:ext cx="1404000" cy="70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76" y="4240733"/>
            <a:ext cx="1404000" cy="70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31" y="4240733"/>
            <a:ext cx="1404000" cy="70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1" y="4240733"/>
            <a:ext cx="1404000" cy="70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21" y="4240733"/>
            <a:ext cx="1404000" cy="702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4" y="3981596"/>
            <a:ext cx="1404000" cy="1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Single image slide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1276843" y="4757244"/>
            <a:ext cx="7038109" cy="322121"/>
          </a:xfrm>
          <a:prstGeom prst="rect">
            <a:avLst/>
          </a:prstGeom>
        </p:spPr>
        <p:txBody>
          <a:bodyPr/>
          <a:lstStyle>
            <a:lvl1pPr algn="r">
              <a:defRPr sz="1350">
                <a:solidFill>
                  <a:srgbClr val="F7F8F9"/>
                </a:solidFill>
              </a:defRPr>
            </a:lvl1pPr>
            <a:lvl2pPr>
              <a:defRPr>
                <a:solidFill>
                  <a:srgbClr val="686F76"/>
                </a:solidFill>
              </a:defRPr>
            </a:lvl2pPr>
          </a:lstStyle>
          <a:p>
            <a:r>
              <a:rPr lang="en-US" dirty="0"/>
              <a:t>Citation (if needed)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342446" y="4531706"/>
            <a:ext cx="716273" cy="537330"/>
            <a:chOff x="11398124" y="4449070"/>
            <a:chExt cx="716273" cy="71644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11398124" y="4449070"/>
              <a:ext cx="716273" cy="711738"/>
            </a:xfrm>
            <a:prstGeom prst="roundRect">
              <a:avLst/>
            </a:prstGeom>
            <a:solidFill>
              <a:srgbClr val="F7F8F9"/>
            </a:solidFill>
            <a:ln>
              <a:solidFill>
                <a:srgbClr val="F7F8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8124" y="4452769"/>
              <a:ext cx="697944" cy="71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58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37321" y="724766"/>
            <a:ext cx="8651498" cy="403167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342446" y="4538876"/>
            <a:ext cx="716273" cy="537330"/>
            <a:chOff x="11398124" y="4449070"/>
            <a:chExt cx="716273" cy="71644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11398124" y="4449070"/>
              <a:ext cx="716273" cy="711738"/>
            </a:xfrm>
            <a:prstGeom prst="roundRect">
              <a:avLst/>
            </a:prstGeom>
            <a:solidFill>
              <a:srgbClr val="F7F8F9"/>
            </a:solidFill>
            <a:ln>
              <a:solidFill>
                <a:srgbClr val="F7F8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8124" y="4452769"/>
              <a:ext cx="697944" cy="712741"/>
            </a:xfrm>
            <a:prstGeom prst="rect">
              <a:avLst/>
            </a:prstGeom>
          </p:spPr>
        </p:pic>
      </p:grpSp>
      <p:sp>
        <p:nvSpPr>
          <p:cNvPr id="11" name="Date Placeholder 2"/>
          <p:cNvSpPr txBox="1">
            <a:spLocks/>
          </p:cNvSpPr>
          <p:nvPr userDrawn="1"/>
        </p:nvSpPr>
        <p:spPr>
          <a:xfrm>
            <a:off x="1276843" y="4764414"/>
            <a:ext cx="7038109" cy="3221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F7F8F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686F76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Citation (if needed)</a:t>
            </a:r>
            <a:endParaRPr lang="en-US" sz="1350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" y="119551"/>
            <a:ext cx="9143998" cy="500396"/>
            <a:chOff x="2" y="159401"/>
            <a:chExt cx="9143998" cy="66719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3025" y="159401"/>
              <a:ext cx="8220975" cy="660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3348" marR="43348" indent="0" algn="l" defTabSz="9715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80" y="193000"/>
              <a:ext cx="630542" cy="604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2" y="166586"/>
              <a:ext cx="297778" cy="6600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3348" marR="43348" indent="0" algn="l" defTabSz="9715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33346" y="148627"/>
            <a:ext cx="8210655" cy="453734"/>
          </a:xfrm>
        </p:spPr>
        <p:txBody>
          <a:bodyPr/>
          <a:lstStyle>
            <a:lvl2pPr>
              <a:defRPr>
                <a:solidFill>
                  <a:srgbClr val="09417A"/>
                </a:solidFill>
              </a:defRPr>
            </a:lvl2pPr>
          </a:lstStyle>
          <a:p>
            <a:pPr lvl="1" indent="0"/>
            <a:r>
              <a:rPr lang="en-US" sz="3000" dirty="0"/>
              <a:t>Image, graph or plot title goes here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9417A"/>
              </a:solidFill>
              <a:effectLst/>
              <a:uFill>
                <a:solidFill>
                  <a:srgbClr val="000000"/>
                </a:solidFill>
              </a:u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759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02073"/>
            <a:ext cx="9144000" cy="46935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43349" marR="43349" indent="0" algn="l" defTabSz="9715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1" y="3526753"/>
            <a:ext cx="3327991" cy="1576874"/>
          </a:xfrm>
        </p:spPr>
        <p:txBody>
          <a:bodyPr/>
          <a:lstStyle>
            <a:lvl2pPr algn="r">
              <a:defRPr>
                <a:solidFill>
                  <a:srgbClr val="09417A"/>
                </a:solidFill>
              </a:defRPr>
            </a:lvl2pPr>
          </a:lstStyle>
          <a:p>
            <a:pPr lvl="1" indent="0"/>
            <a:r>
              <a:rPr lang="en-US" sz="3000" dirty="0"/>
              <a:t>Image, graph or plot title goes here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9417A"/>
              </a:solidFill>
              <a:effectLst/>
              <a:uFill>
                <a:solidFill>
                  <a:srgbClr val="000000"/>
                </a:solidFill>
              </a:uFill>
              <a:sym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12" y="4662169"/>
            <a:ext cx="576391" cy="44145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41701" y="3557588"/>
            <a:ext cx="5062111" cy="154603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86F7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Image, graph or plot explanation and citation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4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4646429" cy="5143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646429" y="2343821"/>
            <a:ext cx="4497571" cy="46935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43349" marR="43349" indent="0" algn="l" defTabSz="9715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41119" y="1"/>
            <a:ext cx="4502881" cy="1028700"/>
          </a:xfrm>
        </p:spPr>
        <p:txBody>
          <a:bodyPr/>
          <a:lstStyle>
            <a:lvl2pPr algn="l">
              <a:defRPr>
                <a:solidFill>
                  <a:srgbClr val="09417A"/>
                </a:solidFill>
              </a:defRPr>
            </a:lvl2pPr>
          </a:lstStyle>
          <a:p>
            <a:pPr lvl="1" indent="0"/>
            <a:r>
              <a:rPr lang="en-US" sz="3000" dirty="0"/>
              <a:t>Image, graph or plot title goes here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9417A"/>
              </a:solidFill>
              <a:effectLst/>
              <a:uFill>
                <a:solidFill>
                  <a:srgbClr val="000000"/>
                </a:solidFill>
              </a:uFill>
              <a:sym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75" y="4663332"/>
            <a:ext cx="576391" cy="441458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41117" y="1205039"/>
            <a:ext cx="4502882" cy="34060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686F76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Image, graph or plot explanation and citation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2922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42081" y="81496"/>
            <a:ext cx="4369983" cy="99655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100">
                <a:solidFill>
                  <a:srgbClr val="F7F8F9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THANK YOU…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21399" y="1186996"/>
            <a:ext cx="4381500" cy="435769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Yourcontact@jive.eu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69068" y="1772719"/>
            <a:ext cx="4362450" cy="14747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Other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4557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9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243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9417A"/>
          </a:solidFill>
          <a:latin typeface="+mn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rgbClr val="686F76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4.tiff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2PIBU2DiJQu3TmOI4ycZMbPgW0rPhWAh5JcJJ0mthU/edit?usp=sharing" TargetMode="External"/><Relationship Id="rId2" Type="http://schemas.openxmlformats.org/officeDocument/2006/relationships/hyperlink" Target="http://jive.nl/~small/FringeFitting/n14c3_tutorial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E920AE-658C-4E40-8C64-2B868443FABE}"/>
              </a:ext>
            </a:extLst>
          </p:cNvPr>
          <p:cNvSpPr txBox="1">
            <a:spLocks/>
          </p:cNvSpPr>
          <p:nvPr/>
        </p:nvSpPr>
        <p:spPr>
          <a:xfrm>
            <a:off x="3863131" y="594828"/>
            <a:ext cx="5849464" cy="9787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/>
                </a:solidFill>
              </a:rPr>
              <a:t>CASA VLBI tutorial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547F51A-D33C-104A-A715-DA49D1C32A59}"/>
              </a:ext>
            </a:extLst>
          </p:cNvPr>
          <p:cNvSpPr txBox="1">
            <a:spLocks/>
          </p:cNvSpPr>
          <p:nvPr/>
        </p:nvSpPr>
        <p:spPr>
          <a:xfrm>
            <a:off x="3863131" y="1688414"/>
            <a:ext cx="4378826" cy="1199307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Ilse van Bemmel 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(JIVE)</a:t>
            </a: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2AF73-DFD4-B94D-9B39-B29B769BA3BC}"/>
              </a:ext>
            </a:extLst>
          </p:cNvPr>
          <p:cNvSpPr txBox="1"/>
          <p:nvPr/>
        </p:nvSpPr>
        <p:spPr>
          <a:xfrm>
            <a:off x="774988" y="2019606"/>
            <a:ext cx="169789" cy="2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507F3B-B164-B74F-AD4B-EB9E2377D55C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8" y="4231629"/>
            <a:ext cx="4694331" cy="924227"/>
            <a:chOff x="155997" y="4033153"/>
            <a:chExt cx="5626294" cy="1107713"/>
          </a:xfrm>
        </p:grpSpPr>
        <p:pic>
          <p:nvPicPr>
            <p:cNvPr id="7" name="pasted-image.pdf">
              <a:extLst>
                <a:ext uri="{FF2B5EF4-FFF2-40B4-BE49-F238E27FC236}">
                  <a16:creationId xmlns:a16="http://schemas.microsoft.com/office/drawing/2014/main" id="{0487F670-8CBA-D34A-AE9B-C62205DA8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5997" y="4033153"/>
              <a:ext cx="732166" cy="956298"/>
            </a:xfrm>
            <a:prstGeom prst="rect">
              <a:avLst/>
            </a:prstGeom>
            <a:ln w="12700"/>
          </p:spPr>
        </p:pic>
        <p:pic>
          <p:nvPicPr>
            <p:cNvPr id="8" name="pasted-image.pdf">
              <a:extLst>
                <a:ext uri="{FF2B5EF4-FFF2-40B4-BE49-F238E27FC236}">
                  <a16:creationId xmlns:a16="http://schemas.microsoft.com/office/drawing/2014/main" id="{07CFE95B-8A82-9F4E-96CB-AC89929A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4853487" y="4542032"/>
              <a:ext cx="928804" cy="598834"/>
            </a:xfrm>
            <a:prstGeom prst="rect">
              <a:avLst/>
            </a:prstGeom>
            <a:ln w="12700"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DCE178-42DB-1F4C-99E0-DA255406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7158" y="4512168"/>
              <a:ext cx="1251463" cy="48802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C6BDBB-B3DC-F847-BD81-2A661BEC6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3323" y="4529026"/>
              <a:ext cx="681358" cy="451051"/>
            </a:xfrm>
            <a:prstGeom prst="rect">
              <a:avLst/>
            </a:prstGeom>
          </p:spPr>
        </p:pic>
        <p:pic>
          <p:nvPicPr>
            <p:cNvPr id="13" name="pasted-image.png">
              <a:extLst>
                <a:ext uri="{FF2B5EF4-FFF2-40B4-BE49-F238E27FC236}">
                  <a16:creationId xmlns:a16="http://schemas.microsoft.com/office/drawing/2014/main" id="{B6F34B1B-D6DB-3842-94B3-E24A29F4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rcRect r="43901"/>
            <a:stretch/>
          </p:blipFill>
          <p:spPr>
            <a:xfrm>
              <a:off x="1136307" y="4217687"/>
              <a:ext cx="966310" cy="790330"/>
            </a:xfrm>
            <a:prstGeom prst="rect">
              <a:avLst/>
            </a:prstGeom>
            <a:ln w="12700"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20653-6993-A346-B20F-814F5D0CB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5" l="0" r="995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953" y="696612"/>
            <a:ext cx="3125148" cy="2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4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Calibration tables are separate entities</a:t>
            </a:r>
          </a:p>
          <a:p>
            <a:r>
              <a:rPr lang="en-US" sz="2400" dirty="0"/>
              <a:t>CALIB </a:t>
            </a:r>
            <a:r>
              <a:rPr lang="en-US" sz="2400" dirty="0">
                <a:sym typeface="Wingdings"/>
              </a:rPr>
              <a:t> SN table</a:t>
            </a:r>
            <a:r>
              <a:rPr lang="en-US" sz="2400" dirty="0"/>
              <a:t>: </a:t>
            </a:r>
            <a:r>
              <a:rPr lang="en-US" sz="2400" i="1" dirty="0" err="1"/>
              <a:t>gencal</a:t>
            </a:r>
            <a:r>
              <a:rPr lang="en-US" sz="2400" i="1" dirty="0"/>
              <a:t> </a:t>
            </a:r>
            <a:r>
              <a:rPr lang="en-US" sz="2400" dirty="0"/>
              <a:t>or </a:t>
            </a:r>
            <a:r>
              <a:rPr lang="en-US" sz="2400" i="1" dirty="0" err="1"/>
              <a:t>gaincal</a:t>
            </a:r>
            <a:r>
              <a:rPr lang="en-US" sz="2400" i="1" dirty="0"/>
              <a:t> </a:t>
            </a:r>
            <a:r>
              <a:rPr lang="en-US" sz="2400" dirty="0"/>
              <a:t>make calibration table</a:t>
            </a:r>
            <a:endParaRPr lang="en-US" sz="2400" i="1" dirty="0"/>
          </a:p>
          <a:p>
            <a:r>
              <a:rPr lang="en-US" sz="2400" dirty="0"/>
              <a:t>CLCAL </a:t>
            </a:r>
            <a:r>
              <a:rPr lang="en-US" sz="2400" dirty="0">
                <a:sym typeface="Wingdings"/>
              </a:rPr>
              <a:t> CL table</a:t>
            </a:r>
            <a:r>
              <a:rPr lang="en-US" sz="2400" dirty="0"/>
              <a:t>: </a:t>
            </a:r>
            <a:r>
              <a:rPr lang="en-US" sz="2400" i="1" dirty="0" err="1"/>
              <a:t>applycal</a:t>
            </a:r>
            <a:r>
              <a:rPr lang="en-US" sz="2400" i="1" dirty="0"/>
              <a:t> </a:t>
            </a:r>
            <a:r>
              <a:rPr lang="en-US" sz="2400" dirty="0"/>
              <a:t>produces CORRECTED_DATA inside MS</a:t>
            </a:r>
          </a:p>
          <a:p>
            <a:pPr marL="257175" lvl="1" indent="0">
              <a:buNone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Apply multiple calibration tables at once in pre-determined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38128-DF0F-4148-B2B0-2FA7EB12A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28" y="982133"/>
            <a:ext cx="69977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 in CASA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Toolkit e.g. </a:t>
            </a:r>
            <a:r>
              <a:rPr lang="en-US" sz="2400" dirty="0" err="1"/>
              <a:t>cb</a:t>
            </a:r>
            <a:r>
              <a:rPr lang="en-US" sz="2400" dirty="0"/>
              <a:t> (calibration), </a:t>
            </a:r>
            <a:r>
              <a:rPr lang="en-US" sz="2400" dirty="0" err="1"/>
              <a:t>tb</a:t>
            </a:r>
            <a:r>
              <a:rPr lang="en-US" sz="2400" dirty="0"/>
              <a:t> (tables)</a:t>
            </a:r>
          </a:p>
          <a:p>
            <a:r>
              <a:rPr lang="en-US" sz="2400" dirty="0"/>
              <a:t>Call from command line as &lt;tool&gt;.&lt;method&gt;</a:t>
            </a:r>
          </a:p>
          <a:p>
            <a:r>
              <a:rPr lang="en-US" sz="2400" dirty="0"/>
              <a:t>Tab-completion lists available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64438-74A2-7641-AC7D-0BAD805F2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59" y="2463222"/>
            <a:ext cx="56515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BBEB1-D00F-F24A-B154-13C7CFE12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59" y="3746321"/>
            <a:ext cx="4038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3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online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AIPS – CASA cheat sheet</a:t>
            </a:r>
          </a:p>
          <a:p>
            <a:r>
              <a:rPr lang="en-US" sz="2400" dirty="0"/>
              <a:t>CASA Cookbook</a:t>
            </a:r>
          </a:p>
          <a:p>
            <a:r>
              <a:rPr lang="en-US" sz="2400" dirty="0"/>
              <a:t>CASA guides: online tutorials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Check the date and CASA version!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094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5E6D2-107C-DB46-A848-A446F55F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376251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3F8FE0-C0D4-A444-985F-E20BA4EBB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these slides are for illustration only. It is strongly recommended from here on to only use the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tutorial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detailed information on tutorial and preparation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The slides mix experiments N14C2 and N14C3</a:t>
            </a:r>
          </a:p>
          <a:p>
            <a:r>
              <a:rPr lang="en-US" dirty="0"/>
              <a:t>Always use just ONE experiment consistently</a:t>
            </a:r>
          </a:p>
          <a:p>
            <a:r>
              <a:rPr lang="en-US" dirty="0"/>
              <a:t>In case of inconsistencies the online tutorial is leading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38865-47B8-DA48-B336-2AA775E4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2. Tutorial walk-through</a:t>
            </a:r>
          </a:p>
        </p:txBody>
      </p:sp>
    </p:spTree>
    <p:extLst>
      <p:ext uri="{BB962C8B-B14F-4D97-AF65-F5344CB8AC3E}">
        <p14:creationId xmlns:p14="http://schemas.microsoft.com/office/powerpoint/2010/main" val="167859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56" y="794890"/>
            <a:ext cx="6563904" cy="398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 your data</a:t>
            </a:r>
          </a:p>
        </p:txBody>
      </p:sp>
      <p:sp>
        <p:nvSpPr>
          <p:cNvPr id="5" name="Oval 4"/>
          <p:cNvSpPr/>
          <p:nvPr/>
        </p:nvSpPr>
        <p:spPr>
          <a:xfrm>
            <a:off x="4641337" y="1553163"/>
            <a:ext cx="642937" cy="464057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02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Auxiliary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21" y="1468277"/>
            <a:ext cx="2685604" cy="194220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66692" y="2411670"/>
            <a:ext cx="2127367" cy="252000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66693" y="2704391"/>
            <a:ext cx="2127367" cy="252000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846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AFBDE9-99DA-F946-8136-E1770613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000" dirty="0"/>
              <a:t>ANTAB file: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 pitchFamily="2" charset="0"/>
              </a:rPr>
              <a:t>n14c3.antab</a:t>
            </a:r>
          </a:p>
          <a:p>
            <a:r>
              <a:rPr lang="en-US" sz="2000" dirty="0"/>
              <a:t>Flag file: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 pitchFamily="2" charset="0"/>
              </a:rPr>
              <a:t>n14c3.uvflg</a:t>
            </a:r>
          </a:p>
          <a:p>
            <a:r>
              <a:rPr lang="en-US" sz="2000" dirty="0"/>
              <a:t>IDI files: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 pitchFamily="2" charset="0"/>
              </a:rPr>
              <a:t>n14c3_1_1.IDI1 &amp; n14c3_1_1.IDI2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81A1E5-36C8-FF48-959D-8BD4AC21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in your directory</a:t>
            </a:r>
          </a:p>
        </p:txBody>
      </p:sp>
    </p:spTree>
    <p:extLst>
      <p:ext uri="{BB962C8B-B14F-4D97-AF65-F5344CB8AC3E}">
        <p14:creationId xmlns:p14="http://schemas.microsoft.com/office/powerpoint/2010/main" val="222595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000" dirty="0"/>
              <a:t>Scripts: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append_tsys.py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flag.py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gc.py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, (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key.py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sz="2000" dirty="0"/>
          </a:p>
          <a:p>
            <a:r>
              <a:rPr lang="en-US" sz="2000" dirty="0"/>
              <a:t>Call with python 2.7 (in CASA)</a:t>
            </a:r>
          </a:p>
          <a:p>
            <a:pPr marL="21431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append_tsys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only once</a:t>
            </a: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Some output on screen, tasks can take a while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Supporting scripts</a:t>
            </a:r>
          </a:p>
        </p:txBody>
      </p:sp>
    </p:spTree>
    <p:extLst>
      <p:ext uri="{BB962C8B-B14F-4D97-AF65-F5344CB8AC3E}">
        <p14:creationId xmlns:p14="http://schemas.microsoft.com/office/powerpoint/2010/main" val="3798480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Script: </a:t>
            </a:r>
            <a:r>
              <a:rPr lang="en-US" dirty="0" err="1">
                <a:latin typeface="Helvetica" pitchFamily="2" charset="0"/>
                <a:ea typeface="Courier" charset="0"/>
                <a:cs typeface="Courier" charset="0"/>
              </a:rPr>
              <a:t>flag.py</a:t>
            </a:r>
            <a:endParaRPr lang="en-US" dirty="0">
              <a:latin typeface="Helvetica" pitchFamily="2" charset="0"/>
              <a:ea typeface="Courier" charset="0"/>
              <a:cs typeface="Courier" charset="0"/>
            </a:endParaRP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Call with python:</a:t>
            </a:r>
          </a:p>
          <a:p>
            <a:pPr marL="21429" indent="0">
              <a:buNone/>
            </a:pP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python ~/Scripts/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flag.py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n14c3.uvflag n14c3_1_1.IDI1 &gt; n14c3.flag</a:t>
            </a:r>
          </a:p>
          <a:p>
            <a:pPr marL="21429" indent="0">
              <a:buNone/>
            </a:pPr>
            <a:endParaRPr lang="en-US" sz="1266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CASA &amp; human readable flag file, look inside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No output on screen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 flag file</a:t>
            </a:r>
          </a:p>
        </p:txBody>
      </p:sp>
    </p:spTree>
    <p:extLst>
      <p:ext uri="{BB962C8B-B14F-4D97-AF65-F5344CB8AC3E}">
        <p14:creationId xmlns:p14="http://schemas.microsoft.com/office/powerpoint/2010/main" val="423811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1ECEFE-D364-1047-83C7-2EFC124A6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801E0-AA27-EF40-A56C-28719EB0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1. A brief introduction to CASA</a:t>
            </a:r>
          </a:p>
        </p:txBody>
      </p:sp>
    </p:spTree>
    <p:extLst>
      <p:ext uri="{BB962C8B-B14F-4D97-AF65-F5344CB8AC3E}">
        <p14:creationId xmlns:p14="http://schemas.microsoft.com/office/powerpoint/2010/main" val="283706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Script: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append_tsys.py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  <a:p>
            <a:r>
              <a:rPr lang="en-US" dirty="0"/>
              <a:t>Call with CASA</a:t>
            </a:r>
          </a:p>
          <a:p>
            <a:pPr marL="21429" indent="0">
              <a:buNone/>
            </a:pP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casa --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nogui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–c ~/Scripts/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append_tsys.py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n14c3.antab n14c3_1_1.IDI*</a:t>
            </a:r>
          </a:p>
          <a:p>
            <a:pPr marL="21429" indent="0">
              <a:buNone/>
            </a:pPr>
            <a:endParaRPr lang="en-US" sz="1898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98" dirty="0">
                <a:latin typeface="Helvetica" charset="0"/>
                <a:ea typeface="Helvetica" charset="0"/>
                <a:cs typeface="Helvetica" charset="0"/>
              </a:rPr>
              <a:t>Launches a temporary CASA session</a:t>
            </a:r>
          </a:p>
          <a:p>
            <a:r>
              <a:rPr lang="en-US" sz="1898" dirty="0">
                <a:latin typeface="Helvetica" charset="0"/>
                <a:ea typeface="Helvetica" charset="0"/>
                <a:cs typeface="Helvetica" charset="0"/>
              </a:rPr>
              <a:t>No output on screen</a:t>
            </a:r>
          </a:p>
          <a:p>
            <a:r>
              <a:rPr lang="en-US" sz="1898" dirty="0">
                <a:latin typeface="Helvetica" charset="0"/>
                <a:ea typeface="Helvetica" charset="0"/>
                <a:cs typeface="Helvetica" charset="0"/>
              </a:rPr>
              <a:t>Takes a few minutes</a:t>
            </a:r>
          </a:p>
          <a:p>
            <a:r>
              <a:rPr lang="en-US" sz="1898" dirty="0">
                <a:latin typeface="Helvetica" charset="0"/>
                <a:ea typeface="Helvetica" charset="0"/>
                <a:cs typeface="Helvetica" charset="0"/>
              </a:rPr>
              <a:t>Do this only once! (there should be a warning about this now)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NOTE:</a:t>
            </a:r>
            <a:r>
              <a:rPr lang="en-US" sz="1898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898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" pitchFamily="2" charset="0"/>
                <a:ea typeface="Helvetica" charset="0"/>
                <a:cs typeface="Helvetica" charset="0"/>
              </a:rPr>
              <a:t>--</a:t>
            </a:r>
            <a:r>
              <a:rPr lang="en-US" sz="1898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" pitchFamily="2" charset="0"/>
                <a:ea typeface="Helvetica" charset="0"/>
                <a:cs typeface="Helvetica" charset="0"/>
              </a:rPr>
              <a:t>nogui</a:t>
            </a:r>
            <a:r>
              <a:rPr lang="en-US" sz="1898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before </a:t>
            </a:r>
            <a:r>
              <a:rPr lang="en-US" sz="1898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" pitchFamily="2" charset="0"/>
                <a:ea typeface="Helvetica" charset="0"/>
                <a:cs typeface="Helvetica" charset="0"/>
              </a:rPr>
              <a:t>–c</a:t>
            </a:r>
            <a:r>
              <a:rPr lang="en-US" sz="1898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option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temperature </a:t>
            </a:r>
          </a:p>
        </p:txBody>
      </p:sp>
    </p:spTree>
    <p:extLst>
      <p:ext uri="{BB962C8B-B14F-4D97-AF65-F5344CB8AC3E}">
        <p14:creationId xmlns:p14="http://schemas.microsoft.com/office/powerpoint/2010/main" val="3006253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000" dirty="0"/>
              <a:t>Script: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gc.py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/>
          </a:p>
          <a:p>
            <a:r>
              <a:rPr lang="en-US" sz="2000" dirty="0"/>
              <a:t>Call with CASA</a:t>
            </a:r>
          </a:p>
          <a:p>
            <a:pPr marL="21429" indent="0">
              <a:buNone/>
            </a:pP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casa --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nogui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–c ~/Scripts/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gc.py</a:t>
            </a:r>
            <a:r>
              <a:rPr lang="en-US" sz="1500" dirty="0">
                <a:latin typeface="Courier" charset="0"/>
                <a:ea typeface="Courier" charset="0"/>
                <a:cs typeface="Courier" charset="0"/>
              </a:rPr>
              <a:t> n14c3.antab 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EVN.gc</a:t>
            </a:r>
            <a:endParaRPr lang="en-US" sz="1500" dirty="0">
              <a:latin typeface="Courier" charset="0"/>
              <a:ea typeface="Courier" charset="0"/>
              <a:cs typeface="Courier" charset="0"/>
            </a:endParaRPr>
          </a:p>
          <a:p>
            <a:pPr marL="21429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21429" indent="0">
              <a:buNone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Generates a directory ‘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EVN.gc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’ with the gain curve info</a:t>
            </a:r>
          </a:p>
          <a:p>
            <a:pPr marL="21429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Generate a gain curve </a:t>
            </a:r>
          </a:p>
        </p:txBody>
      </p:sp>
    </p:spTree>
    <p:extLst>
      <p:ext uri="{BB962C8B-B14F-4D97-AF65-F5344CB8AC3E}">
        <p14:creationId xmlns:p14="http://schemas.microsoft.com/office/powerpoint/2010/main" val="2191667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4550AE-0D30-A64C-AECF-7EB169C7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91" y="842960"/>
            <a:ext cx="6781800" cy="397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Launch CASA</a:t>
            </a:r>
          </a:p>
        </p:txBody>
      </p:sp>
      <p:sp>
        <p:nvSpPr>
          <p:cNvPr id="5" name="Oval 4"/>
          <p:cNvSpPr/>
          <p:nvPr/>
        </p:nvSpPr>
        <p:spPr>
          <a:xfrm>
            <a:off x="1458186" y="3069227"/>
            <a:ext cx="2019300" cy="325135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83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270841" y="817418"/>
            <a:ext cx="7538884" cy="326967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Two ways to call tasks:</a:t>
            </a:r>
          </a:p>
          <a:p>
            <a:pPr lvl="1"/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inp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– go: AIPS-like look and feel</a:t>
            </a:r>
          </a:p>
          <a:p>
            <a:pPr lvl="1"/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taskname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(parameters): ideal for scripting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 the FITS-IDI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41" y="1225518"/>
            <a:ext cx="4614416" cy="1038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41" y="3905902"/>
            <a:ext cx="6174879" cy="3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2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Output in the CASA logger and command window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 the FITS-IDI files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96" y="1497691"/>
            <a:ext cx="6563904" cy="2017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96" y="3695461"/>
            <a:ext cx="6194971" cy="12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flagdata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output in CASA logger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 the flag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32" y="1520681"/>
            <a:ext cx="4721572" cy="18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28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gencal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a-priori calibration tables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0" y="1404996"/>
            <a:ext cx="4534049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70" y="3119496"/>
            <a:ext cx="4507260" cy="178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60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flagdata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Flag edge channels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42" y="1531073"/>
            <a:ext cx="5404693" cy="28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66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Data in MS format</a:t>
            </a:r>
          </a:p>
          <a:p>
            <a:r>
              <a:rPr lang="en-US" dirty="0"/>
              <a:t>Two amplitude calibration tables: gain and </a:t>
            </a:r>
            <a:r>
              <a:rPr lang="en-US" dirty="0" err="1"/>
              <a:t>tsys</a:t>
            </a:r>
            <a:endParaRPr lang="en-US" dirty="0"/>
          </a:p>
          <a:p>
            <a:r>
              <a:rPr lang="en-US" dirty="0"/>
              <a:t>Flag table</a:t>
            </a:r>
          </a:p>
          <a:p>
            <a:r>
              <a:rPr lang="en-US" dirty="0"/>
              <a:t>Optional: list of scans (</a:t>
            </a:r>
            <a:r>
              <a:rPr lang="en-US" dirty="0" err="1"/>
              <a:t>listobs</a:t>
            </a:r>
            <a:r>
              <a:rPr lang="en-US" dirty="0"/>
              <a:t> task)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Work with full 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take a look. You have:</a:t>
            </a:r>
          </a:p>
        </p:txBody>
      </p:sp>
    </p:spTree>
    <p:extLst>
      <p:ext uri="{BB962C8B-B14F-4D97-AF65-F5344CB8AC3E}">
        <p14:creationId xmlns:p14="http://schemas.microsoft.com/office/powerpoint/2010/main" val="100998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fringefit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Ready for phase calibration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58" y="1493635"/>
            <a:ext cx="5304234" cy="31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Once upon a time…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Late 1990: AIPS++ (</a:t>
            </a:r>
            <a:r>
              <a:rPr lang="en-US" sz="2400" dirty="0" err="1"/>
              <a:t>glish</a:t>
            </a:r>
            <a:r>
              <a:rPr lang="en-US" sz="2400" dirty="0"/>
              <a:t> based)</a:t>
            </a:r>
          </a:p>
          <a:p>
            <a:r>
              <a:rPr lang="en-US" sz="2400" dirty="0"/>
              <a:t>Since 2004: Common Astronomy Software Applications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Post processing of radio data: JVLA &amp; ALMA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C++ libraries with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iPython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interface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MS data format</a:t>
            </a:r>
          </a:p>
          <a:p>
            <a:r>
              <a:rPr lang="en-US" sz="2400" dirty="0"/>
              <a:t>Current release 5.3 &amp; 5.4</a:t>
            </a:r>
          </a:p>
          <a:p>
            <a:r>
              <a:rPr lang="en-US" sz="2400" dirty="0"/>
              <a:t>New releases every ~6 months, next up: CASA 5.5</a:t>
            </a:r>
          </a:p>
          <a:p>
            <a:r>
              <a:rPr lang="en-US" sz="2400" dirty="0"/>
              <a:t>CASA 6 will be Python 3 based, planned for May 2019</a:t>
            </a:r>
          </a:p>
        </p:txBody>
      </p:sp>
    </p:spTree>
    <p:extLst>
      <p:ext uri="{BB962C8B-B14F-4D97-AF65-F5344CB8AC3E}">
        <p14:creationId xmlns:p14="http://schemas.microsoft.com/office/powerpoint/2010/main" val="1909027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applycal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Apply the calibration tables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13" y="1526353"/>
            <a:ext cx="6241852" cy="30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fringefit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Parameter: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combine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Multi-band delay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49" y="1705368"/>
            <a:ext cx="5645795" cy="31945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1307" y="4067034"/>
            <a:ext cx="1109240" cy="252000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08135" y="3356781"/>
            <a:ext cx="2037117" cy="252000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08699" y="3695813"/>
            <a:ext cx="2036553" cy="252000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477" marR="30477" defTabSz="683064" hangingPunct="0"/>
            <a:endParaRPr lang="en-US" sz="1793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06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FA253-EFE8-AB42-8EF9-77DD8E91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Task: </a:t>
            </a:r>
            <a:r>
              <a:rPr lang="en-US" dirty="0" err="1"/>
              <a:t>bpass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A4345A-A318-E545-9B18-132770D7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Bandpass calibration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02D49-A9FD-EE42-902B-CAB5FB9E5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" y="1766455"/>
            <a:ext cx="83947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9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Task: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flagmanager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flags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39" y="983875"/>
            <a:ext cx="4627811" cy="66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02" y="2007750"/>
            <a:ext cx="6496348" cy="28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1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35FA30-B560-1F42-BD59-7D288EA60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72" y="1467043"/>
            <a:ext cx="5859791" cy="8328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Re-running </a:t>
            </a:r>
            <a:r>
              <a:rPr lang="en-US" dirty="0" err="1"/>
              <a:t>applycal</a:t>
            </a:r>
            <a:r>
              <a:rPr lang="en-US" dirty="0"/>
              <a:t>: </a:t>
            </a:r>
            <a:r>
              <a:rPr lang="en-US" sz="2800" b="1" dirty="0"/>
              <a:t>reset your </a:t>
            </a:r>
            <a:r>
              <a:rPr lang="en-US" sz="2800" b="1" dirty="0" err="1"/>
              <a:t>flagtable</a:t>
            </a:r>
            <a:endParaRPr lang="en-US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9EC52-1ACC-424F-A307-FD127AA3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flags</a:t>
            </a:r>
          </a:p>
        </p:txBody>
      </p:sp>
    </p:spTree>
    <p:extLst>
      <p:ext uri="{BB962C8B-B14F-4D97-AF65-F5344CB8AC3E}">
        <p14:creationId xmlns:p14="http://schemas.microsoft.com/office/powerpoint/2010/main" val="3222116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all calibration tables in one go</a:t>
            </a:r>
          </a:p>
          <a:p>
            <a:r>
              <a:rPr lang="en-US" dirty="0"/>
              <a:t>Task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applycal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sz="1500" dirty="0">
              <a:latin typeface="+mn-lt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Completed all 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47" y="1352203"/>
            <a:ext cx="6225778" cy="35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2002D1-6755-BF4F-9874-08675DC35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/>
          <a:lstStyle/>
          <a:p>
            <a:r>
              <a:rPr lang="en-US" dirty="0"/>
              <a:t>Script</a:t>
            </a:r>
          </a:p>
          <a:p>
            <a:r>
              <a:rPr lang="en-US" dirty="0"/>
              <a:t>Logfile</a:t>
            </a:r>
          </a:p>
          <a:p>
            <a:r>
              <a:rPr lang="en-US" dirty="0"/>
              <a:t>Dataset (as small as possible)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Contact us!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CDEAA-6A17-F94F-A3DC-136A9EB7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Bugs or problems</a:t>
            </a:r>
          </a:p>
        </p:txBody>
      </p:sp>
    </p:spTree>
    <p:extLst>
      <p:ext uri="{BB962C8B-B14F-4D97-AF65-F5344CB8AC3E}">
        <p14:creationId xmlns:p14="http://schemas.microsoft.com/office/powerpoint/2010/main" val="2446009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4835" y="1049607"/>
            <a:ext cx="13974611" cy="8187788"/>
          </a:xfrm>
          <a:prstGeom prst="rect">
            <a:avLst/>
          </a:prstGeom>
          <a:ln w="12700"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45EA5-152C-0A44-A8AC-3EDC8017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102341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698CD-871B-DB47-BC1E-8EE0B30EE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current release and recommended for use in the tutorial.</a:t>
            </a:r>
          </a:p>
          <a:p>
            <a:endParaRPr lang="en-US" dirty="0"/>
          </a:p>
          <a:p>
            <a:r>
              <a:rPr lang="en-US" dirty="0"/>
              <a:t>CASA 5.3 has a bug in </a:t>
            </a:r>
            <a:r>
              <a:rPr lang="en-US" dirty="0" err="1"/>
              <a:t>plotms</a:t>
            </a:r>
            <a:r>
              <a:rPr lang="en-US" dirty="0"/>
              <a:t> which causes problems with some of the tutorial plots</a:t>
            </a:r>
          </a:p>
          <a:p>
            <a:endParaRPr lang="en-US" dirty="0"/>
          </a:p>
          <a:p>
            <a:r>
              <a:rPr lang="en-US" dirty="0"/>
              <a:t>CASA 5.4 supports plotting calibration tables in </a:t>
            </a:r>
            <a:r>
              <a:rPr lang="en-US" dirty="0" err="1"/>
              <a:t>plotms</a:t>
            </a:r>
            <a:r>
              <a:rPr lang="en-US" dirty="0"/>
              <a:t>, this is a new feature, still to be included in the tutorial. </a:t>
            </a:r>
            <a:br>
              <a:rPr lang="en-US" dirty="0"/>
            </a:br>
            <a:r>
              <a:rPr lang="en-US" dirty="0"/>
              <a:t>CASA 5.3 uses the </a:t>
            </a:r>
            <a:r>
              <a:rPr lang="en-US" dirty="0" err="1"/>
              <a:t>plotcal</a:t>
            </a:r>
            <a:r>
              <a:rPr lang="en-US" dirty="0"/>
              <a:t> task for this, which will be deprecated.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91DCC2-1C63-9046-8F23-A3F43662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CASA 5.4</a:t>
            </a:r>
          </a:p>
        </p:txBody>
      </p:sp>
    </p:spTree>
    <p:extLst>
      <p:ext uri="{BB962C8B-B14F-4D97-AF65-F5344CB8AC3E}">
        <p14:creationId xmlns:p14="http://schemas.microsoft.com/office/powerpoint/2010/main" val="415963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Look and feel very AIPS-like</a:t>
            </a:r>
          </a:p>
          <a:p>
            <a:r>
              <a:rPr lang="en-US" sz="2400" dirty="0"/>
              <a:t>Python functions</a:t>
            </a:r>
          </a:p>
          <a:p>
            <a:r>
              <a:rPr lang="en-US" sz="2400" dirty="0"/>
              <a:t>Scripting in Python </a:t>
            </a:r>
          </a:p>
          <a:p>
            <a:r>
              <a:rPr lang="en-US" sz="2400" dirty="0"/>
              <a:t>Automatic session logging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8377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Look and feel very AIPS-like</a:t>
            </a:r>
          </a:p>
          <a:p>
            <a:r>
              <a:rPr lang="en-US" sz="2400" dirty="0"/>
              <a:t>Python functions</a:t>
            </a:r>
          </a:p>
          <a:p>
            <a:r>
              <a:rPr lang="en-US" sz="2400" dirty="0"/>
              <a:t>Scripting in Python </a:t>
            </a:r>
          </a:p>
          <a:p>
            <a:r>
              <a:rPr lang="en-US" sz="2400" dirty="0"/>
              <a:t>Automatic session logging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B9F5F-04F7-4A41-886A-FFB1B817D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89" y="1422620"/>
            <a:ext cx="7226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CASA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High level functionality: call from python as functions</a:t>
            </a:r>
          </a:p>
          <a:p>
            <a:r>
              <a:rPr lang="en-US" sz="2400" dirty="0"/>
              <a:t>Access to parameters</a:t>
            </a:r>
          </a:p>
          <a:p>
            <a:r>
              <a:rPr lang="en-US" sz="2400" dirty="0"/>
              <a:t>Parameter checking by </a:t>
            </a:r>
            <a:r>
              <a:rPr lang="en-US" sz="2400" dirty="0" err="1"/>
              <a:t>colour</a:t>
            </a:r>
            <a:endParaRPr lang="en-US" sz="2400" dirty="0"/>
          </a:p>
          <a:p>
            <a:r>
              <a:rPr lang="en-US" sz="2400" dirty="0"/>
              <a:t>Expandable parameters e.g. </a:t>
            </a:r>
            <a:r>
              <a:rPr lang="en-US" sz="2400" dirty="0" err="1"/>
              <a:t>selectdata</a:t>
            </a:r>
            <a:endParaRPr lang="en-US" sz="2400" dirty="0"/>
          </a:p>
          <a:p>
            <a:r>
              <a:rPr lang="en-US" sz="2400" dirty="0"/>
              <a:t>Help: moving from inline to HTML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D1D066-FF8A-7D42-87E4-3D31EFC75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64" y="3442277"/>
            <a:ext cx="6629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75520D-7B98-8C4A-846B-B2C2468E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A376F-3989-4541-AAC0-A16EBF5D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0" y="1022349"/>
            <a:ext cx="7162800" cy="279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0C646-8992-384B-B20F-5844D22A3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25" y="1920123"/>
            <a:ext cx="72136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828" y="982133"/>
            <a:ext cx="7928897" cy="3564687"/>
          </a:xfrm>
        </p:spPr>
        <p:txBody>
          <a:bodyPr>
            <a:normAutofit/>
          </a:bodyPr>
          <a:lstStyle/>
          <a:p>
            <a:r>
              <a:rPr lang="en-US" sz="2400" dirty="0"/>
              <a:t>Calibration tables are separate entities</a:t>
            </a:r>
          </a:p>
          <a:p>
            <a:r>
              <a:rPr lang="en-US" sz="2400" dirty="0"/>
              <a:t>CALIB </a:t>
            </a:r>
            <a:r>
              <a:rPr lang="en-US" sz="2400" dirty="0">
                <a:sym typeface="Wingdings"/>
              </a:rPr>
              <a:t> SN table</a:t>
            </a:r>
            <a:r>
              <a:rPr lang="en-US" sz="2400" dirty="0"/>
              <a:t>: </a:t>
            </a:r>
            <a:r>
              <a:rPr lang="en-US" sz="2400" i="1" dirty="0" err="1"/>
              <a:t>gencal</a:t>
            </a:r>
            <a:r>
              <a:rPr lang="en-US" sz="2400" i="1" dirty="0"/>
              <a:t> </a:t>
            </a:r>
            <a:r>
              <a:rPr lang="en-US" sz="2400" dirty="0"/>
              <a:t>or </a:t>
            </a:r>
            <a:r>
              <a:rPr lang="en-US" sz="2400" i="1" dirty="0" err="1"/>
              <a:t>gaincal</a:t>
            </a:r>
            <a:r>
              <a:rPr lang="en-US" sz="2400" i="1" dirty="0"/>
              <a:t> </a:t>
            </a:r>
            <a:r>
              <a:rPr lang="en-US" sz="2400" dirty="0"/>
              <a:t>make calibration table</a:t>
            </a:r>
            <a:endParaRPr lang="en-US" sz="2400" i="1" dirty="0"/>
          </a:p>
          <a:p>
            <a:r>
              <a:rPr lang="en-US" sz="2400" dirty="0"/>
              <a:t>CLCAL </a:t>
            </a:r>
            <a:r>
              <a:rPr lang="en-US" sz="2400" dirty="0">
                <a:sym typeface="Wingdings"/>
              </a:rPr>
              <a:t> CL table</a:t>
            </a:r>
            <a:r>
              <a:rPr lang="en-US" sz="2400" dirty="0"/>
              <a:t>: </a:t>
            </a:r>
            <a:r>
              <a:rPr lang="en-US" sz="2400" i="1" dirty="0" err="1"/>
              <a:t>applycal</a:t>
            </a:r>
            <a:r>
              <a:rPr lang="en-US" sz="2400" i="1" dirty="0"/>
              <a:t> </a:t>
            </a:r>
            <a:r>
              <a:rPr lang="en-US" sz="2400" dirty="0"/>
              <a:t>produces CORRECTED_DATA inside MS</a:t>
            </a:r>
          </a:p>
          <a:p>
            <a:pPr marL="257175" lvl="1" indent="0">
              <a:buNone/>
            </a:pP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Apply multiple calibration tables at once in pre-determined order</a:t>
            </a:r>
          </a:p>
        </p:txBody>
      </p:sp>
    </p:spTree>
    <p:extLst>
      <p:ext uri="{BB962C8B-B14F-4D97-AF65-F5344CB8AC3E}">
        <p14:creationId xmlns:p14="http://schemas.microsoft.com/office/powerpoint/2010/main" val="3472894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VE basic template (Paco)" id="{EA02A593-CC7D-44B1-B46F-73E8CA2BFE79}" vid="{82776D07-0240-4355-B330-9C34B5A450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1469</Words>
  <Application>Microsoft Macintosh PowerPoint</Application>
  <PresentationFormat>On-screen Show (16:9)</PresentationFormat>
  <Paragraphs>220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</vt:lpstr>
      <vt:lpstr>Helvetica</vt:lpstr>
      <vt:lpstr>Lucida Sans</vt:lpstr>
      <vt:lpstr>Wingdings</vt:lpstr>
      <vt:lpstr>Office Theme</vt:lpstr>
      <vt:lpstr>PowerPoint Presentation</vt:lpstr>
      <vt:lpstr>Part 1. A brief introduction to CASA</vt:lpstr>
      <vt:lpstr>Once upon a time…</vt:lpstr>
      <vt:lpstr>CASA 5.4</vt:lpstr>
      <vt:lpstr>Interface</vt:lpstr>
      <vt:lpstr>Interface</vt:lpstr>
      <vt:lpstr>CASA tasks</vt:lpstr>
      <vt:lpstr>PowerPoint Presentation</vt:lpstr>
      <vt:lpstr>Fundamental difference</vt:lpstr>
      <vt:lpstr>Fundamental difference</vt:lpstr>
      <vt:lpstr>Tools in CASA</vt:lpstr>
      <vt:lpstr>Other online resources</vt:lpstr>
      <vt:lpstr>Any questions so far?</vt:lpstr>
      <vt:lpstr>Part 2. Tutorial walk-through</vt:lpstr>
      <vt:lpstr>Get your data</vt:lpstr>
      <vt:lpstr>Auxiliary data</vt:lpstr>
      <vt:lpstr>Data in your directory</vt:lpstr>
      <vt:lpstr>Supporting scripts</vt:lpstr>
      <vt:lpstr>Make flag file</vt:lpstr>
      <vt:lpstr>System temperature </vt:lpstr>
      <vt:lpstr>Generate a gain curve </vt:lpstr>
      <vt:lpstr>Launch CASA</vt:lpstr>
      <vt:lpstr>Import the FITS-IDI</vt:lpstr>
      <vt:lpstr>Import the FITS-IDI files</vt:lpstr>
      <vt:lpstr>Read the flag data</vt:lpstr>
      <vt:lpstr>Create a-priori calibration tables</vt:lpstr>
      <vt:lpstr>Flag edge channels</vt:lpstr>
      <vt:lpstr>Let’s take a look. You have:</vt:lpstr>
      <vt:lpstr>Ready for phase calibration</vt:lpstr>
      <vt:lpstr>Apply the calibration tables</vt:lpstr>
      <vt:lpstr>Multi-band delay</vt:lpstr>
      <vt:lpstr>Bandpass calibration</vt:lpstr>
      <vt:lpstr>Managing flags</vt:lpstr>
      <vt:lpstr>Managing flags</vt:lpstr>
      <vt:lpstr>Completed all calibration</vt:lpstr>
      <vt:lpstr>Bugs or problems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</cp:revision>
  <dcterms:created xsi:type="dcterms:W3CDTF">2018-10-08T08:07:00Z</dcterms:created>
  <dcterms:modified xsi:type="dcterms:W3CDTF">2018-10-19T09:30:27Z</dcterms:modified>
</cp:coreProperties>
</file>