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97" r:id="rId3"/>
    <p:sldId id="298" r:id="rId4"/>
    <p:sldId id="299" r:id="rId5"/>
    <p:sldId id="300" r:id="rId6"/>
    <p:sldId id="301" r:id="rId7"/>
    <p:sldId id="302" r:id="rId8"/>
    <p:sldId id="305" r:id="rId9"/>
    <p:sldId id="306" r:id="rId10"/>
    <p:sldId id="312" r:id="rId11"/>
    <p:sldId id="313" r:id="rId12"/>
    <p:sldId id="310" r:id="rId13"/>
    <p:sldId id="315" r:id="rId14"/>
    <p:sldId id="314" r:id="rId15"/>
    <p:sldId id="309" r:id="rId16"/>
    <p:sldId id="316" r:id="rId17"/>
    <p:sldId id="308" r:id="rId18"/>
    <p:sldId id="30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61B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5"/>
    <p:restoredTop sz="94699"/>
  </p:normalViewPr>
  <p:slideViewPr>
    <p:cSldViewPr snapToGrid="0" snapToObjects="1">
      <p:cViewPr varScale="1">
        <p:scale>
          <a:sx n="103" d="100"/>
          <a:sy n="103" d="100"/>
        </p:scale>
        <p:origin x="2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B9715-0374-D240-ABCC-01AD39D1DF2A}" type="datetimeFigureOut">
              <a:rPr lang="it-IT" smtClean="0"/>
              <a:t>05/10/18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DE0BF-1B0B-2E4E-A87A-75BDCDD89C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63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497F-54FA-6547-B005-2C198112F45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DA39-3F4A-494B-BBAD-FD4EEF1D3C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497F-54FA-6547-B005-2C198112F45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DA39-3F4A-494B-BBAD-FD4EEF1D3C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4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497F-54FA-6547-B005-2C198112F45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DA39-3F4A-494B-BBAD-FD4EEF1D3C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5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497F-54FA-6547-B005-2C198112F45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DA39-3F4A-494B-BBAD-FD4EEF1D3C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9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497F-54FA-6547-B005-2C198112F45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DA39-3F4A-494B-BBAD-FD4EEF1D3C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497F-54FA-6547-B005-2C198112F45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DA39-3F4A-494B-BBAD-FD4EEF1D3C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497F-54FA-6547-B005-2C198112F45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DA39-3F4A-494B-BBAD-FD4EEF1D3C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9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497F-54FA-6547-B005-2C198112F45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DA39-3F4A-494B-BBAD-FD4EEF1D3C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8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497F-54FA-6547-B005-2C198112F45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DA39-3F4A-494B-BBAD-FD4EEF1D3C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7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497F-54FA-6547-B005-2C198112F45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DA39-3F4A-494B-BBAD-FD4EEF1D3C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3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A497F-54FA-6547-B005-2C198112F45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BDA39-3F4A-494B-BBAD-FD4EEF1D3C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4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A497F-54FA-6547-B005-2C198112F455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BDA39-3F4A-494B-BBAD-FD4EEF1D3C7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4" y="242332"/>
            <a:ext cx="1439973" cy="1561031"/>
          </a:xfrm>
          <a:prstGeom prst="rect">
            <a:avLst/>
          </a:prstGeom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" name="Picture 2" descr="H2020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3" y="284429"/>
            <a:ext cx="2699943" cy="1311385"/>
          </a:xfrm>
          <a:prstGeom prst="rect">
            <a:avLst/>
          </a:prstGeom>
          <a:ln>
            <a:solidFill>
              <a:srgbClr val="8EB4E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22681" y="3076305"/>
            <a:ext cx="4853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The VLBI Future</a:t>
            </a:r>
          </a:p>
          <a:p>
            <a:pPr algn="ctr"/>
            <a:r>
              <a:rPr lang="en-US" sz="2400" dirty="0">
                <a:latin typeface="Arial"/>
                <a:cs typeface="Arial"/>
              </a:rPr>
              <a:t>A roadmap for the next decade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7879" y="4085068"/>
            <a:ext cx="610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rial"/>
                <a:cs typeface="Arial"/>
              </a:rPr>
              <a:t>T. Venturi (INAF), M. </a:t>
            </a:r>
            <a:r>
              <a:rPr lang="en-US" i="1" dirty="0" err="1">
                <a:latin typeface="Arial"/>
                <a:cs typeface="Arial"/>
              </a:rPr>
              <a:t>Lindqvist</a:t>
            </a:r>
            <a:r>
              <a:rPr lang="en-US" i="1" dirty="0">
                <a:latin typeface="Arial"/>
                <a:cs typeface="Arial"/>
              </a:rPr>
              <a:t> (OSO), Z. </a:t>
            </a:r>
            <a:r>
              <a:rPr lang="en-US" i="1" dirty="0" err="1">
                <a:latin typeface="Arial"/>
                <a:cs typeface="Arial"/>
              </a:rPr>
              <a:t>Paragi</a:t>
            </a:r>
            <a:r>
              <a:rPr lang="en-US" i="1" dirty="0">
                <a:latin typeface="Arial"/>
                <a:cs typeface="Arial"/>
              </a:rPr>
              <a:t> (JIVE)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84429"/>
            <a:ext cx="1331999" cy="1331999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20AA92A-D3C0-D044-A590-125D322A50D3}"/>
              </a:ext>
            </a:extLst>
          </p:cNvPr>
          <p:cNvSpPr txBox="1"/>
          <p:nvPr/>
        </p:nvSpPr>
        <p:spPr>
          <a:xfrm>
            <a:off x="165696" y="6352128"/>
            <a:ext cx="828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14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EVN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Sympoisum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– Granada, 9 October 2018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392063A-CB1A-F74F-BC5F-EF470CB7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531" y="325814"/>
            <a:ext cx="1587500" cy="1270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106D20-A3A8-A243-9D5A-6B595E4B1479}"/>
              </a:ext>
            </a:extLst>
          </p:cNvPr>
          <p:cNvSpPr txBox="1"/>
          <p:nvPr/>
        </p:nvSpPr>
        <p:spPr>
          <a:xfrm>
            <a:off x="1930400" y="2120900"/>
            <a:ext cx="534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EVN VISION </a:t>
            </a:r>
            <a:r>
              <a:rPr lang="it-IT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it-IT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07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4" y="242332"/>
            <a:ext cx="1439973" cy="1561031"/>
          </a:xfrm>
          <a:prstGeom prst="rect">
            <a:avLst/>
          </a:prstGeom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" name="Picture 2" descr="H2020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3" y="284429"/>
            <a:ext cx="2699943" cy="1311385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84429"/>
            <a:ext cx="1331999" cy="1331999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20AA92A-D3C0-D044-A590-125D322A50D3}"/>
              </a:ext>
            </a:extLst>
          </p:cNvPr>
          <p:cNvSpPr txBox="1"/>
          <p:nvPr/>
        </p:nvSpPr>
        <p:spPr>
          <a:xfrm>
            <a:off x="165696" y="6352128"/>
            <a:ext cx="828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14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EVN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Sympoisum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– Granada, 9 October 2018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392063A-CB1A-F74F-BC5F-EF470CB7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531" y="325814"/>
            <a:ext cx="1587500" cy="127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70F4DBF-456C-AD4B-83DE-63776DDC3D83}"/>
              </a:ext>
            </a:extLst>
          </p:cNvPr>
          <p:cNvSpPr txBox="1"/>
          <p:nvPr/>
        </p:nvSpPr>
        <p:spPr>
          <a:xfrm>
            <a:off x="2014151" y="1890581"/>
            <a:ext cx="525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The VLBI Science Vision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0F606A-56BD-B341-A0BD-923A1EA0B01C}"/>
              </a:ext>
            </a:extLst>
          </p:cNvPr>
          <p:cNvSpPr txBox="1"/>
          <p:nvPr/>
        </p:nvSpPr>
        <p:spPr>
          <a:xfrm>
            <a:off x="934947" y="2787641"/>
            <a:ext cx="73317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Approach</a:t>
            </a:r>
            <a:r>
              <a:rPr lang="it-IT" dirty="0"/>
              <a:t> - </a:t>
            </a:r>
            <a:r>
              <a:rPr lang="it-IT" dirty="0">
                <a:solidFill>
                  <a:srgbClr val="C00000"/>
                </a:solidFill>
              </a:rPr>
              <a:t>The </a:t>
            </a:r>
            <a:r>
              <a:rPr lang="it-IT" dirty="0" err="1">
                <a:solidFill>
                  <a:srgbClr val="C00000"/>
                </a:solidFill>
              </a:rPr>
              <a:t>document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is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not</a:t>
            </a:r>
            <a:r>
              <a:rPr lang="it-IT" dirty="0">
                <a:solidFill>
                  <a:srgbClr val="C00000"/>
                </a:solidFill>
              </a:rPr>
              <a:t> a </a:t>
            </a:r>
            <a:r>
              <a:rPr lang="it-IT" dirty="0" err="1">
                <a:solidFill>
                  <a:srgbClr val="C00000"/>
                </a:solidFill>
              </a:rPr>
              <a:t>wishlist</a:t>
            </a:r>
            <a:r>
              <a:rPr lang="it-IT" dirty="0">
                <a:solidFill>
                  <a:srgbClr val="C00000"/>
                </a:solidFill>
              </a:rPr>
              <a:t>, </a:t>
            </a:r>
            <a:r>
              <a:rPr lang="it-IT" dirty="0" err="1">
                <a:solidFill>
                  <a:srgbClr val="C00000"/>
                </a:solidFill>
              </a:rPr>
              <a:t>but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rather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err="1">
                <a:solidFill>
                  <a:srgbClr val="C00000"/>
                </a:solidFill>
              </a:rPr>
              <a:t>includes</a:t>
            </a:r>
            <a:r>
              <a:rPr lang="it-IT" dirty="0">
                <a:solidFill>
                  <a:srgbClr val="C00000"/>
                </a:solidFill>
              </a:rPr>
              <a:t>:</a:t>
            </a:r>
          </a:p>
          <a:p>
            <a:endParaRPr lang="it-IT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a </a:t>
            </a:r>
            <a:r>
              <a:rPr lang="it-IT" dirty="0" err="1"/>
              <a:t>selection</a:t>
            </a:r>
            <a:r>
              <a:rPr lang="it-IT" dirty="0"/>
              <a:t> of open </a:t>
            </a:r>
            <a:r>
              <a:rPr lang="it-IT" dirty="0" err="1"/>
              <a:t>questions</a:t>
            </a:r>
            <a:r>
              <a:rPr lang="it-IT" dirty="0"/>
              <a:t> in </a:t>
            </a:r>
            <a:r>
              <a:rPr lang="it-IT" dirty="0" err="1"/>
              <a:t>astrophysics</a:t>
            </a:r>
            <a:r>
              <a:rPr lang="it-IT" dirty="0"/>
              <a:t> </a:t>
            </a:r>
            <a:r>
              <a:rPr lang="it-IT" dirty="0" err="1"/>
              <a:t>where</a:t>
            </a:r>
            <a:r>
              <a:rPr lang="it-IT" dirty="0"/>
              <a:t> VLBI can </a:t>
            </a:r>
            <a:r>
              <a:rPr lang="it-IT" dirty="0" err="1"/>
              <a:t>provide</a:t>
            </a:r>
            <a:r>
              <a:rPr lang="it-IT" dirty="0"/>
              <a:t> </a:t>
            </a:r>
            <a:r>
              <a:rPr lang="it-IT" dirty="0" err="1"/>
              <a:t>unique</a:t>
            </a:r>
            <a:r>
              <a:rPr lang="it-IT" dirty="0"/>
              <a:t> </a:t>
            </a:r>
            <a:r>
              <a:rPr lang="it-IT" dirty="0" err="1"/>
              <a:t>answers</a:t>
            </a:r>
            <a:endParaRPr lang="it-IT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dirty="0"/>
              <a:t>a </a:t>
            </a:r>
            <a:r>
              <a:rPr lang="it-IT" dirty="0" err="1"/>
              <a:t>selection</a:t>
            </a:r>
            <a:r>
              <a:rPr lang="it-IT" dirty="0"/>
              <a:t> of science </a:t>
            </a:r>
            <a:r>
              <a:rPr lang="it-IT" dirty="0" err="1"/>
              <a:t>areas</a:t>
            </a:r>
            <a:r>
              <a:rPr lang="it-IT" dirty="0"/>
              <a:t>  </a:t>
            </a:r>
            <a:r>
              <a:rPr lang="it-IT" dirty="0" err="1"/>
              <a:t>which</a:t>
            </a:r>
            <a:r>
              <a:rPr lang="it-IT" dirty="0"/>
              <a:t> can </a:t>
            </a:r>
            <a:r>
              <a:rPr lang="it-IT" dirty="0" err="1"/>
              <a:t>make</a:t>
            </a:r>
            <a:r>
              <a:rPr lang="it-IT" dirty="0"/>
              <a:t> </a:t>
            </a:r>
            <a:r>
              <a:rPr lang="it-IT" dirty="0" err="1"/>
              <a:t>considerable</a:t>
            </a:r>
            <a:r>
              <a:rPr lang="it-IT" dirty="0"/>
              <a:t> progress </a:t>
            </a:r>
            <a:r>
              <a:rPr lang="it-IT" dirty="0" err="1"/>
              <a:t>thanks</a:t>
            </a:r>
            <a:r>
              <a:rPr lang="it-IT" dirty="0"/>
              <a:t> to VLBI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 err="1"/>
              <a:t>envisaged</a:t>
            </a:r>
            <a:r>
              <a:rPr lang="it-IT" dirty="0"/>
              <a:t> </a:t>
            </a:r>
            <a:r>
              <a:rPr lang="it-IT" dirty="0" err="1"/>
              <a:t>accessible</a:t>
            </a:r>
            <a:r>
              <a:rPr lang="it-IT" dirty="0"/>
              <a:t> and </a:t>
            </a:r>
            <a:r>
              <a:rPr lang="it-IT" dirty="0" err="1"/>
              <a:t>feasible</a:t>
            </a:r>
            <a:r>
              <a:rPr lang="it-IT" dirty="0"/>
              <a:t> </a:t>
            </a:r>
            <a:r>
              <a:rPr lang="it-IT" dirty="0" err="1"/>
              <a:t>developments</a:t>
            </a:r>
            <a:r>
              <a:rPr lang="it-IT" dirty="0"/>
              <a:t> to </a:t>
            </a:r>
            <a:r>
              <a:rPr lang="it-IT" dirty="0" err="1"/>
              <a:t>address</a:t>
            </a:r>
            <a:r>
              <a:rPr lang="it-IT" dirty="0"/>
              <a:t> the science</a:t>
            </a:r>
          </a:p>
        </p:txBody>
      </p:sp>
    </p:spTree>
    <p:extLst>
      <p:ext uri="{BB962C8B-B14F-4D97-AF65-F5344CB8AC3E}">
        <p14:creationId xmlns:p14="http://schemas.microsoft.com/office/powerpoint/2010/main" val="136176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4" y="242332"/>
            <a:ext cx="1439973" cy="1561031"/>
          </a:xfrm>
          <a:prstGeom prst="rect">
            <a:avLst/>
          </a:prstGeom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" name="Picture 2" descr="H2020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3" y="284429"/>
            <a:ext cx="2699943" cy="1311385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84429"/>
            <a:ext cx="1331999" cy="1331999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20AA92A-D3C0-D044-A590-125D322A50D3}"/>
              </a:ext>
            </a:extLst>
          </p:cNvPr>
          <p:cNvSpPr txBox="1"/>
          <p:nvPr/>
        </p:nvSpPr>
        <p:spPr>
          <a:xfrm>
            <a:off x="165696" y="6352128"/>
            <a:ext cx="828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14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EVN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Sympoisum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– Granada, 9 October 2018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392063A-CB1A-F74F-BC5F-EF470CB7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531" y="325814"/>
            <a:ext cx="1587500" cy="127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70F4DBF-456C-AD4B-83DE-63776DDC3D83}"/>
              </a:ext>
            </a:extLst>
          </p:cNvPr>
          <p:cNvSpPr txBox="1"/>
          <p:nvPr/>
        </p:nvSpPr>
        <p:spPr>
          <a:xfrm>
            <a:off x="2014151" y="1606374"/>
            <a:ext cx="525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stage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C0E30C-B467-2944-850D-417E0C0F288A}"/>
              </a:ext>
            </a:extLst>
          </p:cNvPr>
          <p:cNvSpPr txBox="1"/>
          <p:nvPr/>
        </p:nvSpPr>
        <p:spPr>
          <a:xfrm>
            <a:off x="510265" y="2105110"/>
            <a:ext cx="727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Preliminary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chapters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coordinators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97BB5F-3A67-7E4A-A106-00618FDB4409}"/>
              </a:ext>
            </a:extLst>
          </p:cNvPr>
          <p:cNvSpPr txBox="1"/>
          <p:nvPr/>
        </p:nvSpPr>
        <p:spPr>
          <a:xfrm>
            <a:off x="827905" y="2820433"/>
            <a:ext cx="737698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 </a:t>
            </a:r>
            <a:r>
              <a:rPr lang="it-IT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Brisken</a:t>
            </a:r>
            <a:endParaRPr lang="it-IT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and future VLBI arrays and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radio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EVN and JIVE;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eMERLIN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CVN; EAVN; JVLA; VLBA; LBA; LOFAR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The multi-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messenger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 and E-ELT; CTA</a:t>
            </a:r>
          </a:p>
          <a:p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 </a:t>
            </a:r>
            <a:r>
              <a:rPr lang="it-IT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McKean</a:t>
            </a:r>
            <a:endParaRPr lang="it-IT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Cosmology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state-of-play; Dark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lensing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Dark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Masers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geometric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high-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Lenses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time-delay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FRBs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geometric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distances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8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4" y="242332"/>
            <a:ext cx="1439973" cy="1561031"/>
          </a:xfrm>
          <a:prstGeom prst="rect">
            <a:avLst/>
          </a:prstGeom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" name="Picture 2" descr="H2020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3" y="284429"/>
            <a:ext cx="2699943" cy="1311385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84429"/>
            <a:ext cx="1331999" cy="1331999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20AA92A-D3C0-D044-A590-125D322A50D3}"/>
              </a:ext>
            </a:extLst>
          </p:cNvPr>
          <p:cNvSpPr txBox="1"/>
          <p:nvPr/>
        </p:nvSpPr>
        <p:spPr>
          <a:xfrm>
            <a:off x="165696" y="6352128"/>
            <a:ext cx="828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14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EVN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Sympoisum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– Granada, 9 October 2018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392063A-CB1A-F74F-BC5F-EF470CB7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531" y="325814"/>
            <a:ext cx="1587500" cy="127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70F4DBF-456C-AD4B-83DE-63776DDC3D83}"/>
              </a:ext>
            </a:extLst>
          </p:cNvPr>
          <p:cNvSpPr txBox="1"/>
          <p:nvPr/>
        </p:nvSpPr>
        <p:spPr>
          <a:xfrm>
            <a:off x="2014151" y="1606374"/>
            <a:ext cx="525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stage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C0E30C-B467-2944-850D-417E0C0F288A}"/>
              </a:ext>
            </a:extLst>
          </p:cNvPr>
          <p:cNvSpPr txBox="1"/>
          <p:nvPr/>
        </p:nvSpPr>
        <p:spPr>
          <a:xfrm>
            <a:off x="510265" y="2105110"/>
            <a:ext cx="727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Preliminary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chapters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coordinators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97BB5F-3A67-7E4A-A106-00618FDB4409}"/>
              </a:ext>
            </a:extLst>
          </p:cNvPr>
          <p:cNvSpPr txBox="1"/>
          <p:nvPr/>
        </p:nvSpPr>
        <p:spPr>
          <a:xfrm>
            <a:off x="864975" y="2813258"/>
            <a:ext cx="7512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Coordinators</a:t>
            </a:r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Muxlow</a:t>
            </a:r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Morganti</a:t>
            </a:r>
            <a:endParaRPr lang="it-IT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Galaxy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and AGN Feedback –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Galaxy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Faint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radio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AGN vs star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faint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radio-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loud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AGN; star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accretion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Universe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signposts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accretion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feedback; star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feedback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 VLBI of HI</a:t>
            </a:r>
          </a:p>
          <a:p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Coordinator: S. </a:t>
            </a:r>
            <a:r>
              <a:rPr lang="it-IT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Frey</a:t>
            </a:r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High-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redshift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AGNs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and SMBH –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AGNs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Universe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Blazars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tracers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high-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jetted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AGNs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High-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VLBI</a:t>
            </a:r>
          </a:p>
          <a:p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Coordinator: A. </a:t>
            </a:r>
            <a:r>
              <a:rPr lang="it-IT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Lobanov</a:t>
            </a:r>
            <a:endParaRPr lang="it-IT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inner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core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and mm-VLBI</a:t>
            </a:r>
          </a:p>
        </p:txBody>
      </p:sp>
    </p:spTree>
    <p:extLst>
      <p:ext uri="{BB962C8B-B14F-4D97-AF65-F5344CB8AC3E}">
        <p14:creationId xmlns:p14="http://schemas.microsoft.com/office/powerpoint/2010/main" val="171096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4" y="242332"/>
            <a:ext cx="1439973" cy="1561031"/>
          </a:xfrm>
          <a:prstGeom prst="rect">
            <a:avLst/>
          </a:prstGeom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" name="Picture 2" descr="H2020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3" y="284429"/>
            <a:ext cx="2699943" cy="1311385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84429"/>
            <a:ext cx="1331999" cy="1331999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20AA92A-D3C0-D044-A590-125D322A50D3}"/>
              </a:ext>
            </a:extLst>
          </p:cNvPr>
          <p:cNvSpPr txBox="1"/>
          <p:nvPr/>
        </p:nvSpPr>
        <p:spPr>
          <a:xfrm>
            <a:off x="165696" y="6352128"/>
            <a:ext cx="828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14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EVN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Sympoisum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– Granada, 9 October 2018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392063A-CB1A-F74F-BC5F-EF470CB7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531" y="325814"/>
            <a:ext cx="1587500" cy="127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70F4DBF-456C-AD4B-83DE-63776DDC3D83}"/>
              </a:ext>
            </a:extLst>
          </p:cNvPr>
          <p:cNvSpPr txBox="1"/>
          <p:nvPr/>
        </p:nvSpPr>
        <p:spPr>
          <a:xfrm>
            <a:off x="2014151" y="1606374"/>
            <a:ext cx="525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stage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C0E30C-B467-2944-850D-417E0C0F288A}"/>
              </a:ext>
            </a:extLst>
          </p:cNvPr>
          <p:cNvSpPr txBox="1"/>
          <p:nvPr/>
        </p:nvSpPr>
        <p:spPr>
          <a:xfrm>
            <a:off x="510265" y="2105110"/>
            <a:ext cx="727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Preliminary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chapters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coordinators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97BB5F-3A67-7E4A-A106-00618FDB4409}"/>
              </a:ext>
            </a:extLst>
          </p:cNvPr>
          <p:cNvSpPr txBox="1"/>
          <p:nvPr/>
        </p:nvSpPr>
        <p:spPr>
          <a:xfrm>
            <a:off x="864975" y="2813258"/>
            <a:ext cx="75129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Coordinators</a:t>
            </a:r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Perez</a:t>
            </a:r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-Torres &amp; </a:t>
            </a:r>
            <a:r>
              <a:rPr lang="it-IT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Paragi</a:t>
            </a:r>
            <a:endParaRPr lang="it-IT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Transient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Phenomena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transients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X-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binary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thermonucear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runaway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supernovae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CCSNs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long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GRBs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TDEs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NS and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home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mergers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GW; Fast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transients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FRBs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NS and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pulsars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Coordinators</a:t>
            </a:r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Bartkiewicz</a:t>
            </a:r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it-IT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Rygl</a:t>
            </a:r>
            <a:endParaRPr lang="it-IT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Galactic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Masers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Masers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star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forming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Masers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evolved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Maser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astrometry</a:t>
            </a:r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Coordinator: J.C. </a:t>
            </a:r>
            <a:r>
              <a:rPr lang="it-IT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Guirado</a:t>
            </a:r>
            <a:endParaRPr lang="it-IT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Stellar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evolution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planetary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VLBI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astrometry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Pre-main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protoplanetary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disks, clusters and star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forming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PMS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evolutionary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Flares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coronal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ejection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ultracool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dwarfs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exoplanets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Evolved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mass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/stellar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star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colliding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6758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4" y="242332"/>
            <a:ext cx="1439973" cy="1561031"/>
          </a:xfrm>
          <a:prstGeom prst="rect">
            <a:avLst/>
          </a:prstGeom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" name="Picture 2" descr="H2020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3" y="284429"/>
            <a:ext cx="2699943" cy="1311385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84429"/>
            <a:ext cx="1331999" cy="1331999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20AA92A-D3C0-D044-A590-125D322A50D3}"/>
              </a:ext>
            </a:extLst>
          </p:cNvPr>
          <p:cNvSpPr txBox="1"/>
          <p:nvPr/>
        </p:nvSpPr>
        <p:spPr>
          <a:xfrm>
            <a:off x="165696" y="6352128"/>
            <a:ext cx="828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14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EVN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Sympoisum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– Granada, 9 October 2018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392063A-CB1A-F74F-BC5F-EF470CB7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531" y="325814"/>
            <a:ext cx="1587500" cy="127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70F4DBF-456C-AD4B-83DE-63776DDC3D83}"/>
              </a:ext>
            </a:extLst>
          </p:cNvPr>
          <p:cNvSpPr txBox="1"/>
          <p:nvPr/>
        </p:nvSpPr>
        <p:spPr>
          <a:xfrm>
            <a:off x="2014151" y="1606374"/>
            <a:ext cx="525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stage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C0E30C-B467-2944-850D-417E0C0F288A}"/>
              </a:ext>
            </a:extLst>
          </p:cNvPr>
          <p:cNvSpPr txBox="1"/>
          <p:nvPr/>
        </p:nvSpPr>
        <p:spPr>
          <a:xfrm>
            <a:off x="510265" y="2105110"/>
            <a:ext cx="7274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Preliminary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chapters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coordinators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F97BB5F-3A67-7E4A-A106-00618FDB4409}"/>
              </a:ext>
            </a:extLst>
          </p:cNvPr>
          <p:cNvSpPr txBox="1"/>
          <p:nvPr/>
        </p:nvSpPr>
        <p:spPr>
          <a:xfrm>
            <a:off x="864975" y="2813258"/>
            <a:ext cx="751290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Coordinators</a:t>
            </a:r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P. Charlot</a:t>
            </a:r>
          </a:p>
          <a:p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Astrometry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Earth and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Celestrial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Reference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Frames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Coordinator: L. </a:t>
            </a:r>
            <a:r>
              <a:rPr lang="it-IT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Gurvits</a:t>
            </a:r>
            <a:endParaRPr lang="it-IT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Space Science–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Spacecraft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VLBI target; </a:t>
            </a:r>
            <a:r>
              <a:rPr lang="it-IT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near-field</a:t>
            </a:r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VLBI</a:t>
            </a:r>
          </a:p>
          <a:p>
            <a:endParaRPr lang="it-IT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Coordinators</a:t>
            </a:r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A. </a:t>
            </a:r>
            <a:r>
              <a:rPr lang="it-IT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Szomoru</a:t>
            </a:r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P. de </a:t>
            </a:r>
            <a:r>
              <a:rPr lang="it-IT" sz="1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Vicente</a:t>
            </a:r>
            <a:endParaRPr lang="it-IT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Technological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developments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50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4" y="242332"/>
            <a:ext cx="1439973" cy="1561031"/>
          </a:xfrm>
          <a:prstGeom prst="rect">
            <a:avLst/>
          </a:prstGeom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" name="Picture 2" descr="H2020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3" y="284429"/>
            <a:ext cx="2699943" cy="1311385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84429"/>
            <a:ext cx="1331999" cy="1331999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20AA92A-D3C0-D044-A590-125D322A50D3}"/>
              </a:ext>
            </a:extLst>
          </p:cNvPr>
          <p:cNvSpPr txBox="1"/>
          <p:nvPr/>
        </p:nvSpPr>
        <p:spPr>
          <a:xfrm>
            <a:off x="165696" y="6352128"/>
            <a:ext cx="828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14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EVN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Sympoisum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– Granada, 9 October 2018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392063A-CB1A-F74F-BC5F-EF470CB7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531" y="325814"/>
            <a:ext cx="1587500" cy="1270000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FF9E7E65-874F-F240-9E38-D9DDB2D9C0F9}"/>
              </a:ext>
            </a:extLst>
          </p:cNvPr>
          <p:cNvSpPr/>
          <p:nvPr/>
        </p:nvSpPr>
        <p:spPr>
          <a:xfrm>
            <a:off x="3179935" y="2035159"/>
            <a:ext cx="2730500" cy="682625"/>
          </a:xfrm>
          <a:prstGeom prst="rect">
            <a:avLst/>
          </a:prstGeom>
          <a:solidFill>
            <a:schemeClr val="tx2">
              <a:lumMod val="20000"/>
              <a:lumOff val="80000"/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C8013F45-B898-2F40-8C30-4E70CDFCCE46}"/>
              </a:ext>
            </a:extLst>
          </p:cNvPr>
          <p:cNvSpPr/>
          <p:nvPr/>
        </p:nvSpPr>
        <p:spPr>
          <a:xfrm>
            <a:off x="1787539" y="5563465"/>
            <a:ext cx="2730500" cy="682625"/>
          </a:xfrm>
          <a:prstGeom prst="rect">
            <a:avLst/>
          </a:prstGeom>
          <a:solidFill>
            <a:schemeClr val="tx2">
              <a:lumMod val="20000"/>
              <a:lumOff val="80000"/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11">
            <a:extLst>
              <a:ext uri="{FF2B5EF4-FFF2-40B4-BE49-F238E27FC236}">
                <a16:creationId xmlns:a16="http://schemas.microsoft.com/office/drawing/2014/main" id="{28C06E66-A3EC-D54F-AF75-E4D6CDF80089}"/>
              </a:ext>
            </a:extLst>
          </p:cNvPr>
          <p:cNvSpPr/>
          <p:nvPr/>
        </p:nvSpPr>
        <p:spPr>
          <a:xfrm>
            <a:off x="2127422" y="3313096"/>
            <a:ext cx="1063625" cy="817563"/>
          </a:xfrm>
          <a:prstGeom prst="hexagon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2">
            <a:extLst>
              <a:ext uri="{FF2B5EF4-FFF2-40B4-BE49-F238E27FC236}">
                <a16:creationId xmlns:a16="http://schemas.microsoft.com/office/drawing/2014/main" id="{8D0A6CE5-D148-6C4E-818B-49C5BDA7EED3}"/>
              </a:ext>
            </a:extLst>
          </p:cNvPr>
          <p:cNvSpPr/>
          <p:nvPr/>
        </p:nvSpPr>
        <p:spPr>
          <a:xfrm>
            <a:off x="2600497" y="3966526"/>
            <a:ext cx="1063625" cy="817563"/>
          </a:xfrm>
          <a:prstGeom prst="hexagon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3">
            <a:extLst>
              <a:ext uri="{FF2B5EF4-FFF2-40B4-BE49-F238E27FC236}">
                <a16:creationId xmlns:a16="http://schemas.microsoft.com/office/drawing/2014/main" id="{25B3DBA0-CBF4-B546-85B8-BDAB8B7763CD}"/>
              </a:ext>
            </a:extLst>
          </p:cNvPr>
          <p:cNvSpPr/>
          <p:nvPr/>
        </p:nvSpPr>
        <p:spPr>
          <a:xfrm>
            <a:off x="1722610" y="3966526"/>
            <a:ext cx="1063625" cy="817563"/>
          </a:xfrm>
          <a:prstGeom prst="hexagon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F80B7A50-E3F1-C14E-8DB0-E43C54E120D7}"/>
              </a:ext>
            </a:extLst>
          </p:cNvPr>
          <p:cNvSpPr/>
          <p:nvPr/>
        </p:nvSpPr>
        <p:spPr>
          <a:xfrm>
            <a:off x="5735810" y="3352784"/>
            <a:ext cx="1539875" cy="1209675"/>
          </a:xfrm>
          <a:prstGeom prst="hexagon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C77387-DFC8-0B47-A2C4-6EEAB9D5CD76}"/>
              </a:ext>
            </a:extLst>
          </p:cNvPr>
          <p:cNvSpPr txBox="1"/>
          <p:nvPr/>
        </p:nvSpPr>
        <p:spPr>
          <a:xfrm>
            <a:off x="3711747" y="2193909"/>
            <a:ext cx="169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WP7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86A153-D80D-9E4E-8D86-94871ECC595F}"/>
              </a:ext>
            </a:extLst>
          </p:cNvPr>
          <p:cNvSpPr txBox="1"/>
          <p:nvPr/>
        </p:nvSpPr>
        <p:spPr>
          <a:xfrm>
            <a:off x="2354435" y="3529889"/>
            <a:ext cx="682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WP6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A34C85-4BBF-1945-9284-647FE71D8DE0}"/>
              </a:ext>
            </a:extLst>
          </p:cNvPr>
          <p:cNvSpPr txBox="1"/>
          <p:nvPr/>
        </p:nvSpPr>
        <p:spPr>
          <a:xfrm>
            <a:off x="1878185" y="4243024"/>
            <a:ext cx="627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WP9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BF5248-22B7-C742-9236-74135272C4F4}"/>
              </a:ext>
            </a:extLst>
          </p:cNvPr>
          <p:cNvSpPr txBox="1"/>
          <p:nvPr/>
        </p:nvSpPr>
        <p:spPr>
          <a:xfrm>
            <a:off x="2770359" y="4259519"/>
            <a:ext cx="877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WP10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118E3A-8D98-7E44-9EA7-CD4F6FC00B97}"/>
              </a:ext>
            </a:extLst>
          </p:cNvPr>
          <p:cNvSpPr txBox="1"/>
          <p:nvPr/>
        </p:nvSpPr>
        <p:spPr>
          <a:xfrm>
            <a:off x="5972697" y="3517953"/>
            <a:ext cx="1047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Team of selected experts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0189967-CC1E-D349-A887-4FA1BC00FB95}"/>
              </a:ext>
            </a:extLst>
          </p:cNvPr>
          <p:cNvCxnSpPr>
            <a:stCxn id="10" idx="5"/>
            <a:endCxn id="8" idx="2"/>
          </p:cNvCxnSpPr>
          <p:nvPr/>
        </p:nvCxnSpPr>
        <p:spPr>
          <a:xfrm flipV="1">
            <a:off x="2986656" y="2717784"/>
            <a:ext cx="1558529" cy="5953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C37E91-F57B-A045-ACFA-241E37850467}"/>
              </a:ext>
            </a:extLst>
          </p:cNvPr>
          <p:cNvCxnSpPr>
            <a:stCxn id="15" idx="4"/>
            <a:endCxn id="8" idx="2"/>
          </p:cNvCxnSpPr>
          <p:nvPr/>
        </p:nvCxnSpPr>
        <p:spPr>
          <a:xfrm flipH="1" flipV="1">
            <a:off x="4545185" y="2717784"/>
            <a:ext cx="1493044" cy="635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3">
            <a:extLst>
              <a:ext uri="{FF2B5EF4-FFF2-40B4-BE49-F238E27FC236}">
                <a16:creationId xmlns:a16="http://schemas.microsoft.com/office/drawing/2014/main" id="{1709113E-766B-7E4E-BDEA-1B218F5ED79C}"/>
              </a:ext>
            </a:extLst>
          </p:cNvPr>
          <p:cNvSpPr txBox="1"/>
          <p:nvPr/>
        </p:nvSpPr>
        <p:spPr>
          <a:xfrm>
            <a:off x="1966927" y="5760315"/>
            <a:ext cx="236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Final document</a:t>
            </a:r>
          </a:p>
        </p:txBody>
      </p:sp>
      <p:sp>
        <p:nvSpPr>
          <p:cNvPr id="24" name="Hexagon 24">
            <a:extLst>
              <a:ext uri="{FF2B5EF4-FFF2-40B4-BE49-F238E27FC236}">
                <a16:creationId xmlns:a16="http://schemas.microsoft.com/office/drawing/2014/main" id="{677073DE-90AD-EA48-9A91-29EF32E5FD67}"/>
              </a:ext>
            </a:extLst>
          </p:cNvPr>
          <p:cNvSpPr/>
          <p:nvPr/>
        </p:nvSpPr>
        <p:spPr>
          <a:xfrm>
            <a:off x="3878434" y="3432159"/>
            <a:ext cx="1397001" cy="1098550"/>
          </a:xfrm>
          <a:prstGeom prst="hexagon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5760D906-8864-014E-B626-BB85B6887EFC}"/>
              </a:ext>
            </a:extLst>
          </p:cNvPr>
          <p:cNvSpPr txBox="1"/>
          <p:nvPr/>
        </p:nvSpPr>
        <p:spPr>
          <a:xfrm>
            <a:off x="3941935" y="3677943"/>
            <a:ext cx="12382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Users community</a:t>
            </a:r>
          </a:p>
        </p:txBody>
      </p:sp>
      <p:cxnSp>
        <p:nvCxnSpPr>
          <p:cNvPr id="26" name="Straight Arrow Connector 26">
            <a:extLst>
              <a:ext uri="{FF2B5EF4-FFF2-40B4-BE49-F238E27FC236}">
                <a16:creationId xmlns:a16="http://schemas.microsoft.com/office/drawing/2014/main" id="{9BBFC9A1-2A5C-6F4D-B671-D81A16AD126E}"/>
              </a:ext>
            </a:extLst>
          </p:cNvPr>
          <p:cNvCxnSpPr>
            <a:endCxn id="8" idx="2"/>
          </p:cNvCxnSpPr>
          <p:nvPr/>
        </p:nvCxnSpPr>
        <p:spPr>
          <a:xfrm flipV="1">
            <a:off x="4545185" y="2717784"/>
            <a:ext cx="0" cy="7143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7">
            <a:extLst>
              <a:ext uri="{FF2B5EF4-FFF2-40B4-BE49-F238E27FC236}">
                <a16:creationId xmlns:a16="http://schemas.microsoft.com/office/drawing/2014/main" id="{DB1682B9-F08A-F14F-AA5E-6A49EB2ACC8C}"/>
              </a:ext>
            </a:extLst>
          </p:cNvPr>
          <p:cNvSpPr txBox="1"/>
          <p:nvPr/>
        </p:nvSpPr>
        <p:spPr>
          <a:xfrm>
            <a:off x="5481569" y="5614083"/>
            <a:ext cx="1825625" cy="58477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Consultation with EVN CBD</a:t>
            </a:r>
          </a:p>
        </p:txBody>
      </p:sp>
      <p:sp>
        <p:nvSpPr>
          <p:cNvPr id="28" name="TextBox 33">
            <a:extLst>
              <a:ext uri="{FF2B5EF4-FFF2-40B4-BE49-F238E27FC236}">
                <a16:creationId xmlns:a16="http://schemas.microsoft.com/office/drawing/2014/main" id="{02723D38-4067-9247-830F-F6FC1DC5C6DF}"/>
              </a:ext>
            </a:extLst>
          </p:cNvPr>
          <p:cNvSpPr txBox="1"/>
          <p:nvPr/>
        </p:nvSpPr>
        <p:spPr>
          <a:xfrm>
            <a:off x="143536" y="1600680"/>
            <a:ext cx="882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PURPOSE OF THIS DISCUSSION</a:t>
            </a:r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276A9653-D32A-3A49-91CD-C0F162AE4FD6}"/>
              </a:ext>
            </a:extLst>
          </p:cNvPr>
          <p:cNvSpPr/>
          <p:nvPr/>
        </p:nvSpPr>
        <p:spPr>
          <a:xfrm>
            <a:off x="1181579" y="2717784"/>
            <a:ext cx="6727211" cy="249132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4CA0C9AB-0ABD-2148-8EF0-6B27D162C32C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152789" y="5131775"/>
            <a:ext cx="412214" cy="4316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6723062D-CF1C-6642-90A1-FFD4ED06B232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6038229" y="5053613"/>
            <a:ext cx="356153" cy="5604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524C9E34-642B-CB49-B916-D5B4A70A312E}"/>
              </a:ext>
            </a:extLst>
          </p:cNvPr>
          <p:cNvCxnSpPr>
            <a:stCxn id="9" idx="3"/>
            <a:endCxn id="27" idx="1"/>
          </p:cNvCxnSpPr>
          <p:nvPr/>
        </p:nvCxnSpPr>
        <p:spPr>
          <a:xfrm>
            <a:off x="4518039" y="5904778"/>
            <a:ext cx="963530" cy="1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e 3">
            <a:extLst>
              <a:ext uri="{FF2B5EF4-FFF2-40B4-BE49-F238E27FC236}">
                <a16:creationId xmlns:a16="http://schemas.microsoft.com/office/drawing/2014/main" id="{0C7CB05D-39C8-ED49-BF11-D16C1667FCE6}"/>
              </a:ext>
            </a:extLst>
          </p:cNvPr>
          <p:cNvSpPr/>
          <p:nvPr/>
        </p:nvSpPr>
        <p:spPr>
          <a:xfrm>
            <a:off x="3711747" y="2953265"/>
            <a:ext cx="1769822" cy="21003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985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4" y="242332"/>
            <a:ext cx="1439973" cy="1561031"/>
          </a:xfrm>
          <a:prstGeom prst="rect">
            <a:avLst/>
          </a:prstGeom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" name="Picture 2" descr="H2020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3" y="284429"/>
            <a:ext cx="2699943" cy="1311385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84429"/>
            <a:ext cx="1331999" cy="1331999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20AA92A-D3C0-D044-A590-125D322A50D3}"/>
              </a:ext>
            </a:extLst>
          </p:cNvPr>
          <p:cNvSpPr txBox="1"/>
          <p:nvPr/>
        </p:nvSpPr>
        <p:spPr>
          <a:xfrm>
            <a:off x="165696" y="6562197"/>
            <a:ext cx="828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14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EVN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Sympoisum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– Granada, 9 October 2018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392063A-CB1A-F74F-BC5F-EF470CB7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531" y="325814"/>
            <a:ext cx="1587500" cy="1270000"/>
          </a:xfrm>
          <a:prstGeom prst="rect">
            <a:avLst/>
          </a:prstGeom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FF9E7E65-874F-F240-9E38-D9DDB2D9C0F9}"/>
              </a:ext>
            </a:extLst>
          </p:cNvPr>
          <p:cNvSpPr/>
          <p:nvPr/>
        </p:nvSpPr>
        <p:spPr>
          <a:xfrm>
            <a:off x="3179935" y="2245228"/>
            <a:ext cx="2730500" cy="682625"/>
          </a:xfrm>
          <a:prstGeom prst="rect">
            <a:avLst/>
          </a:prstGeom>
          <a:solidFill>
            <a:schemeClr val="tx2">
              <a:lumMod val="20000"/>
              <a:lumOff val="80000"/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C77387-DFC8-0B47-A2C4-6EEAB9D5CD76}"/>
              </a:ext>
            </a:extLst>
          </p:cNvPr>
          <p:cNvSpPr txBox="1"/>
          <p:nvPr/>
        </p:nvSpPr>
        <p:spPr>
          <a:xfrm>
            <a:off x="3711747" y="2403978"/>
            <a:ext cx="169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WP7</a:t>
            </a:r>
          </a:p>
        </p:txBody>
      </p:sp>
      <p:sp>
        <p:nvSpPr>
          <p:cNvPr id="24" name="Hexagon 24">
            <a:extLst>
              <a:ext uri="{FF2B5EF4-FFF2-40B4-BE49-F238E27FC236}">
                <a16:creationId xmlns:a16="http://schemas.microsoft.com/office/drawing/2014/main" id="{677073DE-90AD-EA48-9A91-29EF32E5FD67}"/>
              </a:ext>
            </a:extLst>
          </p:cNvPr>
          <p:cNvSpPr/>
          <p:nvPr/>
        </p:nvSpPr>
        <p:spPr>
          <a:xfrm>
            <a:off x="3878434" y="3901723"/>
            <a:ext cx="1397001" cy="1098550"/>
          </a:xfrm>
          <a:prstGeom prst="hexagon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5760D906-8864-014E-B626-BB85B6887EFC}"/>
              </a:ext>
            </a:extLst>
          </p:cNvPr>
          <p:cNvSpPr txBox="1"/>
          <p:nvPr/>
        </p:nvSpPr>
        <p:spPr>
          <a:xfrm>
            <a:off x="3941935" y="4147507"/>
            <a:ext cx="12382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Users community</a:t>
            </a:r>
          </a:p>
        </p:txBody>
      </p:sp>
      <p:cxnSp>
        <p:nvCxnSpPr>
          <p:cNvPr id="26" name="Straight Arrow Connector 26">
            <a:extLst>
              <a:ext uri="{FF2B5EF4-FFF2-40B4-BE49-F238E27FC236}">
                <a16:creationId xmlns:a16="http://schemas.microsoft.com/office/drawing/2014/main" id="{9BBFC9A1-2A5C-6F4D-B671-D81A16AD126E}"/>
              </a:ext>
            </a:extLst>
          </p:cNvPr>
          <p:cNvCxnSpPr>
            <a:endCxn id="8" idx="2"/>
          </p:cNvCxnSpPr>
          <p:nvPr/>
        </p:nvCxnSpPr>
        <p:spPr>
          <a:xfrm flipV="1">
            <a:off x="4545185" y="2927853"/>
            <a:ext cx="0" cy="7143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e 3">
            <a:extLst>
              <a:ext uri="{FF2B5EF4-FFF2-40B4-BE49-F238E27FC236}">
                <a16:creationId xmlns:a16="http://schemas.microsoft.com/office/drawing/2014/main" id="{0C7CB05D-39C8-ED49-BF11-D16C1667FCE6}"/>
              </a:ext>
            </a:extLst>
          </p:cNvPr>
          <p:cNvSpPr/>
          <p:nvPr/>
        </p:nvSpPr>
        <p:spPr>
          <a:xfrm>
            <a:off x="3711747" y="3422829"/>
            <a:ext cx="1769822" cy="210034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ABFBDF-A8F7-5040-830A-1B9214071BBE}"/>
              </a:ext>
            </a:extLst>
          </p:cNvPr>
          <p:cNvSpPr txBox="1"/>
          <p:nvPr/>
        </p:nvSpPr>
        <p:spPr>
          <a:xfrm>
            <a:off x="1581661" y="3880031"/>
            <a:ext cx="143613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F2F meeting 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E1F9592-3648-1F45-8180-7972FC7D624A}"/>
              </a:ext>
            </a:extLst>
          </p:cNvPr>
          <p:cNvSpPr txBox="1"/>
          <p:nvPr/>
        </p:nvSpPr>
        <p:spPr>
          <a:xfrm>
            <a:off x="1519875" y="4534939"/>
            <a:ext cx="1639745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SS11 @ EWASS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78953CC-CB06-9D4E-9081-2307C68CBF33}"/>
              </a:ext>
            </a:extLst>
          </p:cNvPr>
          <p:cNvSpPr txBox="1"/>
          <p:nvPr/>
        </p:nvSpPr>
        <p:spPr>
          <a:xfrm>
            <a:off x="5721178" y="4065382"/>
            <a:ext cx="1989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rgbClr val="C00000"/>
                </a:solidFill>
              </a:rPr>
              <a:t>Discussion</a:t>
            </a:r>
            <a:r>
              <a:rPr lang="it-IT" dirty="0">
                <a:solidFill>
                  <a:srgbClr val="C00000"/>
                </a:solidFill>
              </a:rPr>
              <a:t> with the EVN/</a:t>
            </a:r>
            <a:r>
              <a:rPr lang="it-IT" dirty="0" err="1">
                <a:solidFill>
                  <a:srgbClr val="C00000"/>
                </a:solidFill>
              </a:rPr>
              <a:t>Users</a:t>
            </a:r>
            <a:r>
              <a:rPr lang="it-IT" dirty="0">
                <a:solidFill>
                  <a:srgbClr val="C00000"/>
                </a:solidFill>
              </a:rPr>
              <a:t> community </a:t>
            </a:r>
            <a:r>
              <a:rPr lang="it-IT" dirty="0" err="1">
                <a:solidFill>
                  <a:srgbClr val="C00000"/>
                </a:solidFill>
              </a:rPr>
              <a:t>at</a:t>
            </a:r>
            <a:r>
              <a:rPr lang="it-IT" dirty="0">
                <a:solidFill>
                  <a:srgbClr val="C00000"/>
                </a:solidFill>
              </a:rPr>
              <a:t> large</a:t>
            </a: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00146450-67D6-9141-AB2D-133D2EE0E4FF}"/>
              </a:ext>
            </a:extLst>
          </p:cNvPr>
          <p:cNvCxnSpPr>
            <a:cxnSpLocks/>
          </p:cNvCxnSpPr>
          <p:nvPr/>
        </p:nvCxnSpPr>
        <p:spPr>
          <a:xfrm>
            <a:off x="2986869" y="4088558"/>
            <a:ext cx="756892" cy="241108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468461D1-1E4F-4545-96BB-0087E51CDDE8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3159620" y="4446235"/>
            <a:ext cx="576711" cy="27337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7E4C735D-11A9-0841-8A7B-9109821EF388}"/>
              </a:ext>
            </a:extLst>
          </p:cNvPr>
          <p:cNvSpPr txBox="1"/>
          <p:nvPr/>
        </p:nvSpPr>
        <p:spPr>
          <a:xfrm>
            <a:off x="1581661" y="3212060"/>
            <a:ext cx="1405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DONE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605D1C6-CF41-8040-8959-5131BDD10908}"/>
              </a:ext>
            </a:extLst>
          </p:cNvPr>
          <p:cNvSpPr txBox="1"/>
          <p:nvPr/>
        </p:nvSpPr>
        <p:spPr>
          <a:xfrm>
            <a:off x="5795317" y="3212060"/>
            <a:ext cx="153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NOW</a:t>
            </a:r>
          </a:p>
        </p:txBody>
      </p:sp>
      <p:sp>
        <p:nvSpPr>
          <p:cNvPr id="45" name="TextBox 33">
            <a:extLst>
              <a:ext uri="{FF2B5EF4-FFF2-40B4-BE49-F238E27FC236}">
                <a16:creationId xmlns:a16="http://schemas.microsoft.com/office/drawing/2014/main" id="{615EA155-2549-ED48-9660-95F26BE73F9E}"/>
              </a:ext>
            </a:extLst>
          </p:cNvPr>
          <p:cNvSpPr txBox="1"/>
          <p:nvPr/>
        </p:nvSpPr>
        <p:spPr>
          <a:xfrm>
            <a:off x="143536" y="1810749"/>
            <a:ext cx="882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PURPOSE OF THIS DISCUSSION</a:t>
            </a:r>
          </a:p>
        </p:txBody>
      </p:sp>
    </p:spTree>
    <p:extLst>
      <p:ext uri="{BB962C8B-B14F-4D97-AF65-F5344CB8AC3E}">
        <p14:creationId xmlns:p14="http://schemas.microsoft.com/office/powerpoint/2010/main" val="4251851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4" y="242332"/>
            <a:ext cx="1439973" cy="1561031"/>
          </a:xfrm>
          <a:prstGeom prst="rect">
            <a:avLst/>
          </a:prstGeom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" name="Picture 2" descr="H2020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3" y="284429"/>
            <a:ext cx="2699943" cy="1311385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84429"/>
            <a:ext cx="1331999" cy="1331999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20AA92A-D3C0-D044-A590-125D322A50D3}"/>
              </a:ext>
            </a:extLst>
          </p:cNvPr>
          <p:cNvSpPr txBox="1"/>
          <p:nvPr/>
        </p:nvSpPr>
        <p:spPr>
          <a:xfrm>
            <a:off x="165696" y="6352128"/>
            <a:ext cx="828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14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EVN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Sympoisum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– Granada, 9 October 2018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392063A-CB1A-F74F-BC5F-EF470CB7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531" y="325814"/>
            <a:ext cx="1587500" cy="1270000"/>
          </a:xfrm>
          <a:prstGeom prst="rect">
            <a:avLst/>
          </a:prstGeom>
        </p:spPr>
      </p:pic>
      <p:sp>
        <p:nvSpPr>
          <p:cNvPr id="8" name="TextBox 33">
            <a:extLst>
              <a:ext uri="{FF2B5EF4-FFF2-40B4-BE49-F238E27FC236}">
                <a16:creationId xmlns:a16="http://schemas.microsoft.com/office/drawing/2014/main" id="{124ACAE7-C024-2A43-8FC6-18DEDF8F31C3}"/>
              </a:ext>
            </a:extLst>
          </p:cNvPr>
          <p:cNvSpPr txBox="1"/>
          <p:nvPr/>
        </p:nvSpPr>
        <p:spPr>
          <a:xfrm>
            <a:off x="143536" y="1810749"/>
            <a:ext cx="882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PURPOSE OF THIS DISCUSSION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45024EE-9C86-F047-8E7F-761F201DA6E5}"/>
              </a:ext>
            </a:extLst>
          </p:cNvPr>
          <p:cNvSpPr txBox="1"/>
          <p:nvPr/>
        </p:nvSpPr>
        <p:spPr>
          <a:xfrm>
            <a:off x="951470" y="2669064"/>
            <a:ext cx="7142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major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from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broad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list of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open and </a:t>
            </a:r>
            <a:r>
              <a:rPr lang="it-IT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welcome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it-IT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coordinator of the </a:t>
            </a:r>
            <a:r>
              <a:rPr lang="it-IT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wish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</a:p>
        </p:txBody>
      </p:sp>
    </p:spTree>
    <p:extLst>
      <p:ext uri="{BB962C8B-B14F-4D97-AF65-F5344CB8AC3E}">
        <p14:creationId xmlns:p14="http://schemas.microsoft.com/office/powerpoint/2010/main" val="3464433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4" y="242332"/>
            <a:ext cx="1439973" cy="1561031"/>
          </a:xfrm>
          <a:prstGeom prst="rect">
            <a:avLst/>
          </a:prstGeom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" name="Picture 2" descr="H2020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3" y="284429"/>
            <a:ext cx="2699943" cy="1311385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84429"/>
            <a:ext cx="1331999" cy="1331999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20AA92A-D3C0-D044-A590-125D322A50D3}"/>
              </a:ext>
            </a:extLst>
          </p:cNvPr>
          <p:cNvSpPr txBox="1"/>
          <p:nvPr/>
        </p:nvSpPr>
        <p:spPr>
          <a:xfrm>
            <a:off x="165696" y="6352128"/>
            <a:ext cx="828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14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EVN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Sympoisum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– Granada, 9 October 2018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392063A-CB1A-F74F-BC5F-EF470CB7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531" y="325814"/>
            <a:ext cx="1587500" cy="1270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E9EFF1-4112-104F-BDD1-467A2CB0A54D}"/>
              </a:ext>
            </a:extLst>
          </p:cNvPr>
          <p:cNvSpPr txBox="1"/>
          <p:nvPr/>
        </p:nvSpPr>
        <p:spPr>
          <a:xfrm>
            <a:off x="1940011" y="2990337"/>
            <a:ext cx="5189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14892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4" y="242332"/>
            <a:ext cx="1439973" cy="1561031"/>
          </a:xfrm>
          <a:prstGeom prst="rect">
            <a:avLst/>
          </a:prstGeom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" name="Picture 2" descr="H2020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3" y="284429"/>
            <a:ext cx="2699943" cy="1311385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84429"/>
            <a:ext cx="1331999" cy="1331999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20AA92A-D3C0-D044-A590-125D322A50D3}"/>
              </a:ext>
            </a:extLst>
          </p:cNvPr>
          <p:cNvSpPr txBox="1"/>
          <p:nvPr/>
        </p:nvSpPr>
        <p:spPr>
          <a:xfrm>
            <a:off x="165696" y="6352128"/>
            <a:ext cx="828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14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EVN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Sympoisum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– Granada, 9 October 2018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392063A-CB1A-F74F-BC5F-EF470CB7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531" y="325814"/>
            <a:ext cx="1587500" cy="1270000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1688FBBF-CB37-2D42-AA5F-2EA3BDCA3928}"/>
              </a:ext>
            </a:extLst>
          </p:cNvPr>
          <p:cNvSpPr txBox="1"/>
          <p:nvPr/>
        </p:nvSpPr>
        <p:spPr>
          <a:xfrm>
            <a:off x="781015" y="3159335"/>
            <a:ext cx="77575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/>
              </a:rPr>
              <a:t>Background and “actors”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/>
              </a:rPr>
              <a:t>The task  and the implementation plan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/>
              </a:rPr>
              <a:t>Current Stage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/>
              </a:rPr>
              <a:t>Purpose of this discussion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03404AA-9EB1-1D44-A14F-495730C9B190}"/>
              </a:ext>
            </a:extLst>
          </p:cNvPr>
          <p:cNvSpPr txBox="1"/>
          <p:nvPr/>
        </p:nvSpPr>
        <p:spPr>
          <a:xfrm>
            <a:off x="2669059" y="2125362"/>
            <a:ext cx="3768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8102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4" y="242332"/>
            <a:ext cx="1439973" cy="1561031"/>
          </a:xfrm>
          <a:prstGeom prst="rect">
            <a:avLst/>
          </a:prstGeom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" name="Picture 2" descr="H2020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3" y="284429"/>
            <a:ext cx="2699943" cy="1311385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84429"/>
            <a:ext cx="1331999" cy="1331999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20AA92A-D3C0-D044-A590-125D322A50D3}"/>
              </a:ext>
            </a:extLst>
          </p:cNvPr>
          <p:cNvSpPr txBox="1"/>
          <p:nvPr/>
        </p:nvSpPr>
        <p:spPr>
          <a:xfrm>
            <a:off x="165696" y="6352128"/>
            <a:ext cx="828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14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EVN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Sympoisum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– Granada, 9 October 2018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392063A-CB1A-F74F-BC5F-EF470CB7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531" y="325814"/>
            <a:ext cx="1587500" cy="1270000"/>
          </a:xfrm>
          <a:prstGeom prst="rect">
            <a:avLst/>
          </a:prstGeom>
        </p:spPr>
      </p:pic>
      <p:pic>
        <p:nvPicPr>
          <p:cNvPr id="10" name="Picture 9" descr="EVN2015.png">
            <a:extLst>
              <a:ext uri="{FF2B5EF4-FFF2-40B4-BE49-F238E27FC236}">
                <a16:creationId xmlns:a16="http://schemas.microsoft.com/office/drawing/2014/main" id="{5DACA7FA-3886-C74D-8CD3-3D4721F1D0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4" y="1803363"/>
            <a:ext cx="3305773" cy="457199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AFEE48F-3C67-A24F-9955-F65A77B32FDC}"/>
              </a:ext>
            </a:extLst>
          </p:cNvPr>
          <p:cNvSpPr/>
          <p:nvPr/>
        </p:nvSpPr>
        <p:spPr>
          <a:xfrm>
            <a:off x="1200095" y="5613456"/>
            <a:ext cx="1746250" cy="77787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F22B3951-413C-D544-BF4E-7AF44E939C64}"/>
              </a:ext>
            </a:extLst>
          </p:cNvPr>
          <p:cNvSpPr txBox="1"/>
          <p:nvPr/>
        </p:nvSpPr>
        <p:spPr>
          <a:xfrm>
            <a:off x="3749090" y="2354750"/>
            <a:ext cx="45521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17375E"/>
                </a:solidFill>
                <a:cs typeface="Arial"/>
              </a:rPr>
              <a:t>As highlighted by the EVN CBD in 2016: it is time to revise the VLBI Science case for </a:t>
            </a:r>
            <a:r>
              <a:rPr lang="en-US" sz="1600" b="1" dirty="0" err="1">
                <a:solidFill>
                  <a:srgbClr val="17375E"/>
                </a:solidFill>
                <a:cs typeface="Arial"/>
              </a:rPr>
              <a:t>seveal</a:t>
            </a:r>
            <a:r>
              <a:rPr lang="en-US" sz="1600" b="1" dirty="0">
                <a:solidFill>
                  <a:srgbClr val="17375E"/>
                </a:solidFill>
                <a:cs typeface="Arial"/>
              </a:rPr>
              <a:t> reason</a:t>
            </a:r>
            <a:r>
              <a:rPr lang="en-US" sz="1600" b="1" dirty="0">
                <a:cs typeface="Arial"/>
              </a:rPr>
              <a:t>s </a:t>
            </a:r>
          </a:p>
          <a:p>
            <a:endParaRPr lang="en-US" sz="1600" dirty="0">
              <a:cs typeface="Arial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solidFill>
                  <a:srgbClr val="17375E"/>
                </a:solidFill>
                <a:cs typeface="Arial"/>
              </a:rPr>
              <a:t>Role and potentials of VLBI in the new astrophysical challenges</a:t>
            </a:r>
          </a:p>
          <a:p>
            <a:endParaRPr lang="en-US" sz="1600" dirty="0">
              <a:solidFill>
                <a:srgbClr val="17375E"/>
              </a:solidFill>
              <a:cs typeface="Arial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solidFill>
                  <a:srgbClr val="17375E"/>
                </a:solidFill>
                <a:cs typeface="Arial"/>
              </a:rPr>
              <a:t>Role, potentials and added value of VLBI in the SKA era</a:t>
            </a:r>
          </a:p>
          <a:p>
            <a:endParaRPr lang="en-US" sz="1600" dirty="0">
              <a:solidFill>
                <a:srgbClr val="17375E"/>
              </a:solidFill>
              <a:cs typeface="Arial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solidFill>
                  <a:srgbClr val="17375E"/>
                </a:solidFill>
                <a:cs typeface="Arial"/>
              </a:rPr>
              <a:t>Define key science areas and observational needs to have a roadmap for the technological development</a:t>
            </a:r>
          </a:p>
          <a:p>
            <a:endParaRPr lang="en-US" sz="1600" dirty="0">
              <a:solidFill>
                <a:srgbClr val="17375E"/>
              </a:solidFill>
              <a:cs typeface="Arial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solidFill>
                  <a:srgbClr val="17375E"/>
                </a:solidFill>
                <a:cs typeface="Arial"/>
              </a:rPr>
              <a:t>White book in support of funding requests to national agencies and ministries 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7A4706C3-CB40-3740-82CC-DBDD1FAF47A8}"/>
              </a:ext>
            </a:extLst>
          </p:cNvPr>
          <p:cNvSpPr txBox="1"/>
          <p:nvPr/>
        </p:nvSpPr>
        <p:spPr>
          <a:xfrm>
            <a:off x="3557023" y="1775885"/>
            <a:ext cx="4837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BACKGROUND AND “ACTORS”</a:t>
            </a:r>
          </a:p>
        </p:txBody>
      </p:sp>
    </p:spTree>
    <p:extLst>
      <p:ext uri="{BB962C8B-B14F-4D97-AF65-F5344CB8AC3E}">
        <p14:creationId xmlns:p14="http://schemas.microsoft.com/office/powerpoint/2010/main" val="3342063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4" y="242332"/>
            <a:ext cx="1439973" cy="1561031"/>
          </a:xfrm>
          <a:prstGeom prst="rect">
            <a:avLst/>
          </a:prstGeom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" name="Picture 2" descr="H2020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3" y="284429"/>
            <a:ext cx="2699943" cy="1311385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84429"/>
            <a:ext cx="1331999" cy="1331999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20AA92A-D3C0-D044-A590-125D322A50D3}"/>
              </a:ext>
            </a:extLst>
          </p:cNvPr>
          <p:cNvSpPr txBox="1"/>
          <p:nvPr/>
        </p:nvSpPr>
        <p:spPr>
          <a:xfrm>
            <a:off x="165696" y="6352128"/>
            <a:ext cx="828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14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EVN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Sympoisum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– Granada, 9 October 2018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392063A-CB1A-F74F-BC5F-EF470CB7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531" y="325814"/>
            <a:ext cx="1587500" cy="127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69721F-9430-054F-B9AA-1EC835D3F889}"/>
              </a:ext>
            </a:extLst>
          </p:cNvPr>
          <p:cNvSpPr txBox="1"/>
          <p:nvPr/>
        </p:nvSpPr>
        <p:spPr>
          <a:xfrm>
            <a:off x="182931" y="2586860"/>
            <a:ext cx="8755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7375E"/>
                </a:solidFill>
                <a:cs typeface="Arial"/>
              </a:rPr>
              <a:t>Objectives for WP7 as in the JUMPING JIVE proposal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7166A1-0E07-5840-B854-1E1EB25535A0}"/>
              </a:ext>
            </a:extLst>
          </p:cNvPr>
          <p:cNvSpPr txBox="1"/>
          <p:nvPr/>
        </p:nvSpPr>
        <p:spPr>
          <a:xfrm>
            <a:off x="543804" y="3287422"/>
            <a:ext cx="8169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7375E"/>
                </a:solidFill>
                <a:cs typeface="Arial"/>
              </a:rPr>
              <a:t>Because of the progress in the field of astrophysics and the changes  in the radio astronomy landscape it is timely to revisit the EVN science case. </a:t>
            </a:r>
            <a:r>
              <a:rPr lang="en-US" dirty="0">
                <a:solidFill>
                  <a:srgbClr val="FF0000"/>
                </a:solidFill>
                <a:cs typeface="Arial"/>
              </a:rPr>
              <a:t>In consultation with the user community and global partners</a:t>
            </a:r>
            <a:r>
              <a:rPr lang="en-US" dirty="0">
                <a:cs typeface="Arial"/>
              </a:rPr>
              <a:t> </a:t>
            </a:r>
            <a:r>
              <a:rPr lang="en-US" dirty="0">
                <a:solidFill>
                  <a:srgbClr val="17375E"/>
                </a:solidFill>
                <a:cs typeface="Arial"/>
              </a:rPr>
              <a:t>we will define the most important science areas for future VLBI array.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A4DC05C7-A2F1-9D4C-BFD1-9FD1AA0A4923}"/>
              </a:ext>
            </a:extLst>
          </p:cNvPr>
          <p:cNvSpPr txBox="1"/>
          <p:nvPr/>
        </p:nvSpPr>
        <p:spPr>
          <a:xfrm>
            <a:off x="1303046" y="1803363"/>
            <a:ext cx="6145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BACKGROUND AND “ACTORS”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213BF547-02EB-2D47-8293-BD72B1427965}"/>
              </a:ext>
            </a:extLst>
          </p:cNvPr>
          <p:cNvSpPr/>
          <p:nvPr/>
        </p:nvSpPr>
        <p:spPr>
          <a:xfrm>
            <a:off x="1147913" y="4702726"/>
            <a:ext cx="70002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000" dirty="0">
                <a:solidFill>
                  <a:srgbClr val="17375E"/>
                </a:solidFill>
                <a:cs typeface="Arial"/>
              </a:rPr>
              <a:t>One task: </a:t>
            </a:r>
            <a:r>
              <a:rPr lang="en-US" sz="2000" i="1" dirty="0">
                <a:solidFill>
                  <a:srgbClr val="17375E"/>
                </a:solidFill>
                <a:cs typeface="Arial"/>
              </a:rPr>
              <a:t>VLBI Science case</a:t>
            </a:r>
          </a:p>
          <a:p>
            <a:endParaRPr lang="en-US" sz="2000" dirty="0">
              <a:solidFill>
                <a:srgbClr val="17375E"/>
              </a:solidFill>
              <a:cs typeface="Arial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000" dirty="0">
                <a:solidFill>
                  <a:srgbClr val="17375E"/>
                </a:solidFill>
                <a:cs typeface="Arial"/>
              </a:rPr>
              <a:t>One main deliverable: a white paper setting the future priorities of VLBI science capabilities</a:t>
            </a:r>
          </a:p>
        </p:txBody>
      </p:sp>
    </p:spTree>
    <p:extLst>
      <p:ext uri="{BB962C8B-B14F-4D97-AF65-F5344CB8AC3E}">
        <p14:creationId xmlns:p14="http://schemas.microsoft.com/office/powerpoint/2010/main" val="965961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4" y="242332"/>
            <a:ext cx="1439973" cy="1561031"/>
          </a:xfrm>
          <a:prstGeom prst="rect">
            <a:avLst/>
          </a:prstGeom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" name="Picture 2" descr="H2020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3" y="284429"/>
            <a:ext cx="2699943" cy="1311385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84429"/>
            <a:ext cx="1331999" cy="1331999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20AA92A-D3C0-D044-A590-125D322A50D3}"/>
              </a:ext>
            </a:extLst>
          </p:cNvPr>
          <p:cNvSpPr txBox="1"/>
          <p:nvPr/>
        </p:nvSpPr>
        <p:spPr>
          <a:xfrm>
            <a:off x="165696" y="6352128"/>
            <a:ext cx="828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14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EVN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Sympoisum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– Granada, 9 October 2018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392063A-CB1A-F74F-BC5F-EF470CB7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531" y="325814"/>
            <a:ext cx="1587500" cy="127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BA7445-CFB9-FE4E-8E90-A6E18401EB96}"/>
              </a:ext>
            </a:extLst>
          </p:cNvPr>
          <p:cNvSpPr txBox="1"/>
          <p:nvPr/>
        </p:nvSpPr>
        <p:spPr>
          <a:xfrm>
            <a:off x="1108159" y="1742730"/>
            <a:ext cx="72707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Relations to other WPs in the project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Capacity for doing science </a:t>
            </a:r>
          </a:p>
        </p:txBody>
      </p:sp>
      <p:pic>
        <p:nvPicPr>
          <p:cNvPr id="11" name="Picture 10" descr="WPs.png">
            <a:extLst>
              <a:ext uri="{FF2B5EF4-FFF2-40B4-BE49-F238E27FC236}">
                <a16:creationId xmlns:a16="http://schemas.microsoft.com/office/drawing/2014/main" id="{8BBE5DAA-459B-C64E-92F0-F91EC19198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636" y="2611647"/>
            <a:ext cx="3635977" cy="3283172"/>
          </a:xfrm>
          <a:prstGeom prst="rect">
            <a:avLst/>
          </a:prstGeom>
        </p:spPr>
      </p:pic>
      <p:sp>
        <p:nvSpPr>
          <p:cNvPr id="13" name="Oval 11">
            <a:extLst>
              <a:ext uri="{FF2B5EF4-FFF2-40B4-BE49-F238E27FC236}">
                <a16:creationId xmlns:a16="http://schemas.microsoft.com/office/drawing/2014/main" id="{75C4A680-07A9-ED45-AA0D-390390A228AC}"/>
              </a:ext>
            </a:extLst>
          </p:cNvPr>
          <p:cNvSpPr/>
          <p:nvPr/>
        </p:nvSpPr>
        <p:spPr>
          <a:xfrm>
            <a:off x="3952875" y="2997744"/>
            <a:ext cx="666750" cy="4445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2">
            <a:extLst>
              <a:ext uri="{FF2B5EF4-FFF2-40B4-BE49-F238E27FC236}">
                <a16:creationId xmlns:a16="http://schemas.microsoft.com/office/drawing/2014/main" id="{3593149D-48B6-2F42-9A15-C7425012F8C6}"/>
              </a:ext>
            </a:extLst>
          </p:cNvPr>
          <p:cNvSpPr/>
          <p:nvPr/>
        </p:nvSpPr>
        <p:spPr>
          <a:xfrm>
            <a:off x="5232400" y="3308894"/>
            <a:ext cx="666750" cy="444500"/>
          </a:xfrm>
          <a:prstGeom prst="ellipse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5D461EFE-8AA9-2145-B771-9B0CD6CE0CF0}"/>
              </a:ext>
            </a:extLst>
          </p:cNvPr>
          <p:cNvSpPr/>
          <p:nvPr/>
        </p:nvSpPr>
        <p:spPr>
          <a:xfrm>
            <a:off x="3057525" y="3737519"/>
            <a:ext cx="666750" cy="444500"/>
          </a:xfrm>
          <a:prstGeom prst="ellipse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AAAC0690-1D78-9140-A140-AE8598E48383}"/>
              </a:ext>
            </a:extLst>
          </p:cNvPr>
          <p:cNvSpPr txBox="1"/>
          <p:nvPr/>
        </p:nvSpPr>
        <p:spPr>
          <a:xfrm>
            <a:off x="5899150" y="3229519"/>
            <a:ext cx="18002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375E"/>
                </a:solidFill>
                <a:latin typeface="Arial"/>
                <a:cs typeface="Arial"/>
              </a:rPr>
              <a:t>WP9 </a:t>
            </a:r>
            <a:r>
              <a:rPr lang="mr-IN" sz="1600" dirty="0">
                <a:solidFill>
                  <a:srgbClr val="17375E"/>
                </a:solidFill>
                <a:latin typeface="Arial"/>
                <a:cs typeface="Arial"/>
              </a:rPr>
              <a:t>–</a:t>
            </a:r>
            <a:r>
              <a:rPr lang="en-US" sz="1600" dirty="0">
                <a:solidFill>
                  <a:srgbClr val="17375E"/>
                </a:solidFill>
                <a:latin typeface="Arial"/>
                <a:cs typeface="Arial"/>
              </a:rPr>
              <a:t> Capacity for VLBI in Africa </a:t>
            </a:r>
          </a:p>
        </p:txBody>
      </p:sp>
      <p:sp>
        <p:nvSpPr>
          <p:cNvPr id="18" name="Oval 15">
            <a:extLst>
              <a:ext uri="{FF2B5EF4-FFF2-40B4-BE49-F238E27FC236}">
                <a16:creationId xmlns:a16="http://schemas.microsoft.com/office/drawing/2014/main" id="{B17C6E43-5220-7C4C-8752-F82C1F06EE2B}"/>
              </a:ext>
            </a:extLst>
          </p:cNvPr>
          <p:cNvSpPr/>
          <p:nvPr/>
        </p:nvSpPr>
        <p:spPr>
          <a:xfrm>
            <a:off x="4921250" y="2680244"/>
            <a:ext cx="666750" cy="444500"/>
          </a:xfrm>
          <a:prstGeom prst="ellipse">
            <a:avLst/>
          </a:prstGeom>
          <a:noFill/>
          <a:ln w="28575" cmpd="sng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EFCB1151-0840-4645-946C-741C2685A6F7}"/>
              </a:ext>
            </a:extLst>
          </p:cNvPr>
          <p:cNvSpPr txBox="1"/>
          <p:nvPr/>
        </p:nvSpPr>
        <p:spPr>
          <a:xfrm>
            <a:off x="5588000" y="2680244"/>
            <a:ext cx="3016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7375E"/>
                </a:solidFill>
                <a:latin typeface="Arial"/>
                <a:cs typeface="Arial"/>
              </a:rPr>
              <a:t>WP10 </a:t>
            </a:r>
            <a:r>
              <a:rPr lang="mr-IN" sz="1600" dirty="0">
                <a:solidFill>
                  <a:srgbClr val="17375E"/>
                </a:solidFill>
                <a:latin typeface="Arial"/>
                <a:cs typeface="Arial"/>
              </a:rPr>
              <a:t>–</a:t>
            </a:r>
            <a:r>
              <a:rPr lang="en-US" sz="1600" dirty="0">
                <a:solidFill>
                  <a:srgbClr val="17375E"/>
                </a:solidFill>
                <a:latin typeface="Arial"/>
                <a:cs typeface="Arial"/>
              </a:rPr>
              <a:t> VLBI with the SKA</a:t>
            </a: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373C526A-88C9-054B-AEC7-247826041307}"/>
              </a:ext>
            </a:extLst>
          </p:cNvPr>
          <p:cNvSpPr txBox="1"/>
          <p:nvPr/>
        </p:nvSpPr>
        <p:spPr>
          <a:xfrm>
            <a:off x="1412875" y="3531144"/>
            <a:ext cx="1603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17375E"/>
                </a:solidFill>
                <a:latin typeface="Arial"/>
                <a:cs typeface="Arial"/>
              </a:rPr>
              <a:t>WP6 </a:t>
            </a:r>
            <a:r>
              <a:rPr lang="mr-IN" sz="1600" dirty="0">
                <a:solidFill>
                  <a:srgbClr val="17375E"/>
                </a:solidFill>
                <a:latin typeface="Arial"/>
                <a:cs typeface="Arial"/>
              </a:rPr>
              <a:t>–</a:t>
            </a:r>
            <a:r>
              <a:rPr lang="en-US" sz="1600" dirty="0">
                <a:solidFill>
                  <a:srgbClr val="17375E"/>
                </a:solidFill>
                <a:latin typeface="Arial"/>
                <a:cs typeface="Arial"/>
              </a:rPr>
              <a:t> Geodetic capabilities</a:t>
            </a:r>
          </a:p>
        </p:txBody>
      </p:sp>
      <p:cxnSp>
        <p:nvCxnSpPr>
          <p:cNvPr id="21" name="Straight Arrow Connector 18">
            <a:extLst>
              <a:ext uri="{FF2B5EF4-FFF2-40B4-BE49-F238E27FC236}">
                <a16:creationId xmlns:a16="http://schemas.microsoft.com/office/drawing/2014/main" id="{2607C286-17F7-0048-AB2B-1A000009B153}"/>
              </a:ext>
            </a:extLst>
          </p:cNvPr>
          <p:cNvCxnSpPr>
            <a:stCxn id="13" idx="7"/>
            <a:endCxn id="18" idx="2"/>
          </p:cNvCxnSpPr>
          <p:nvPr/>
        </p:nvCxnSpPr>
        <p:spPr>
          <a:xfrm flipV="1">
            <a:off x="4521982" y="2902494"/>
            <a:ext cx="399268" cy="16034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19">
            <a:extLst>
              <a:ext uri="{FF2B5EF4-FFF2-40B4-BE49-F238E27FC236}">
                <a16:creationId xmlns:a16="http://schemas.microsoft.com/office/drawing/2014/main" id="{55CBFBD7-2D07-FE45-84F6-F3178A6EF17A}"/>
              </a:ext>
            </a:extLst>
          </p:cNvPr>
          <p:cNvCxnSpPr>
            <a:stCxn id="13" idx="6"/>
            <a:endCxn id="15" idx="2"/>
          </p:cNvCxnSpPr>
          <p:nvPr/>
        </p:nvCxnSpPr>
        <p:spPr>
          <a:xfrm>
            <a:off x="4619625" y="3219994"/>
            <a:ext cx="612775" cy="31115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0">
            <a:extLst>
              <a:ext uri="{FF2B5EF4-FFF2-40B4-BE49-F238E27FC236}">
                <a16:creationId xmlns:a16="http://schemas.microsoft.com/office/drawing/2014/main" id="{D8176E73-6F0C-864C-B95E-C54DF957872C}"/>
              </a:ext>
            </a:extLst>
          </p:cNvPr>
          <p:cNvCxnSpPr/>
          <p:nvPr/>
        </p:nvCxnSpPr>
        <p:spPr>
          <a:xfrm flipH="1">
            <a:off x="3603625" y="3458119"/>
            <a:ext cx="349250" cy="295275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1">
            <a:extLst>
              <a:ext uri="{FF2B5EF4-FFF2-40B4-BE49-F238E27FC236}">
                <a16:creationId xmlns:a16="http://schemas.microsoft.com/office/drawing/2014/main" id="{D7356175-A32A-6C4A-B76F-8A590C5CBA5B}"/>
              </a:ext>
            </a:extLst>
          </p:cNvPr>
          <p:cNvCxnSpPr>
            <a:stCxn id="18" idx="5"/>
            <a:endCxn id="15" idx="7"/>
          </p:cNvCxnSpPr>
          <p:nvPr/>
        </p:nvCxnSpPr>
        <p:spPr>
          <a:xfrm>
            <a:off x="5490357" y="3059648"/>
            <a:ext cx="311150" cy="314342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843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4" y="242332"/>
            <a:ext cx="1439973" cy="1561031"/>
          </a:xfrm>
          <a:prstGeom prst="rect">
            <a:avLst/>
          </a:prstGeom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" name="Picture 2" descr="H2020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3" y="284429"/>
            <a:ext cx="2699943" cy="1311385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84429"/>
            <a:ext cx="1331999" cy="1331999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20AA92A-D3C0-D044-A590-125D322A50D3}"/>
              </a:ext>
            </a:extLst>
          </p:cNvPr>
          <p:cNvSpPr txBox="1"/>
          <p:nvPr/>
        </p:nvSpPr>
        <p:spPr>
          <a:xfrm>
            <a:off x="165696" y="6352128"/>
            <a:ext cx="828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14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EVN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Sympoisum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– Granada, 9 October 2018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392063A-CB1A-F74F-BC5F-EF470CB7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531" y="325814"/>
            <a:ext cx="1587500" cy="1270000"/>
          </a:xfrm>
          <a:prstGeom prst="rect">
            <a:avLst/>
          </a:prstGeom>
        </p:spPr>
      </p:pic>
      <p:sp>
        <p:nvSpPr>
          <p:cNvPr id="33" name="Rectangle 9">
            <a:extLst>
              <a:ext uri="{FF2B5EF4-FFF2-40B4-BE49-F238E27FC236}">
                <a16:creationId xmlns:a16="http://schemas.microsoft.com/office/drawing/2014/main" id="{5EB6804F-0653-6E47-AA91-DF1FAF4BFDA2}"/>
              </a:ext>
            </a:extLst>
          </p:cNvPr>
          <p:cNvSpPr/>
          <p:nvPr/>
        </p:nvSpPr>
        <p:spPr>
          <a:xfrm>
            <a:off x="3179935" y="2035159"/>
            <a:ext cx="2730500" cy="682625"/>
          </a:xfrm>
          <a:prstGeom prst="rect">
            <a:avLst/>
          </a:prstGeom>
          <a:solidFill>
            <a:schemeClr val="tx2">
              <a:lumMod val="20000"/>
              <a:lumOff val="80000"/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DE148FF0-3CB1-5249-93C3-0AE56A44CBCB}"/>
              </a:ext>
            </a:extLst>
          </p:cNvPr>
          <p:cNvSpPr/>
          <p:nvPr/>
        </p:nvSpPr>
        <p:spPr>
          <a:xfrm>
            <a:off x="1787539" y="5563465"/>
            <a:ext cx="2730500" cy="682625"/>
          </a:xfrm>
          <a:prstGeom prst="rect">
            <a:avLst/>
          </a:prstGeom>
          <a:solidFill>
            <a:schemeClr val="tx2">
              <a:lumMod val="20000"/>
              <a:lumOff val="80000"/>
              <a:alpha val="3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xagon 11">
            <a:extLst>
              <a:ext uri="{FF2B5EF4-FFF2-40B4-BE49-F238E27FC236}">
                <a16:creationId xmlns:a16="http://schemas.microsoft.com/office/drawing/2014/main" id="{807FA642-66CD-904A-9DED-6D3B3FF24182}"/>
              </a:ext>
            </a:extLst>
          </p:cNvPr>
          <p:cNvSpPr/>
          <p:nvPr/>
        </p:nvSpPr>
        <p:spPr>
          <a:xfrm>
            <a:off x="2127422" y="3313096"/>
            <a:ext cx="1063625" cy="817563"/>
          </a:xfrm>
          <a:prstGeom prst="hexagon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12">
            <a:extLst>
              <a:ext uri="{FF2B5EF4-FFF2-40B4-BE49-F238E27FC236}">
                <a16:creationId xmlns:a16="http://schemas.microsoft.com/office/drawing/2014/main" id="{E09DFD3E-AEB2-D447-8D60-9974F9D7C0C5}"/>
              </a:ext>
            </a:extLst>
          </p:cNvPr>
          <p:cNvSpPr/>
          <p:nvPr/>
        </p:nvSpPr>
        <p:spPr>
          <a:xfrm>
            <a:off x="2600497" y="3966526"/>
            <a:ext cx="1063625" cy="817563"/>
          </a:xfrm>
          <a:prstGeom prst="hexagon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13">
            <a:extLst>
              <a:ext uri="{FF2B5EF4-FFF2-40B4-BE49-F238E27FC236}">
                <a16:creationId xmlns:a16="http://schemas.microsoft.com/office/drawing/2014/main" id="{1B3FB532-2A3D-C945-AD12-119CD47A56E3}"/>
              </a:ext>
            </a:extLst>
          </p:cNvPr>
          <p:cNvSpPr/>
          <p:nvPr/>
        </p:nvSpPr>
        <p:spPr>
          <a:xfrm>
            <a:off x="1722610" y="3966526"/>
            <a:ext cx="1063625" cy="817563"/>
          </a:xfrm>
          <a:prstGeom prst="hexagon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exagon 14">
            <a:extLst>
              <a:ext uri="{FF2B5EF4-FFF2-40B4-BE49-F238E27FC236}">
                <a16:creationId xmlns:a16="http://schemas.microsoft.com/office/drawing/2014/main" id="{8CE7D391-137A-AE44-90C9-AC6244F8474F}"/>
              </a:ext>
            </a:extLst>
          </p:cNvPr>
          <p:cNvSpPr/>
          <p:nvPr/>
        </p:nvSpPr>
        <p:spPr>
          <a:xfrm>
            <a:off x="5735810" y="3352784"/>
            <a:ext cx="1539875" cy="1209675"/>
          </a:xfrm>
          <a:prstGeom prst="hexagon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id="{2F5BE389-1BC1-3C49-A9FC-2C35DE68EEB6}"/>
              </a:ext>
            </a:extLst>
          </p:cNvPr>
          <p:cNvSpPr txBox="1"/>
          <p:nvPr/>
        </p:nvSpPr>
        <p:spPr>
          <a:xfrm>
            <a:off x="3711747" y="2193909"/>
            <a:ext cx="1690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WP7</a:t>
            </a: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6BAF3054-AE4B-1A47-81A0-9183A9A300C6}"/>
              </a:ext>
            </a:extLst>
          </p:cNvPr>
          <p:cNvSpPr txBox="1"/>
          <p:nvPr/>
        </p:nvSpPr>
        <p:spPr>
          <a:xfrm>
            <a:off x="2354435" y="3529889"/>
            <a:ext cx="682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WP6</a:t>
            </a:r>
          </a:p>
        </p:txBody>
      </p:sp>
      <p:sp>
        <p:nvSpPr>
          <p:cNvPr id="41" name="TextBox 17">
            <a:extLst>
              <a:ext uri="{FF2B5EF4-FFF2-40B4-BE49-F238E27FC236}">
                <a16:creationId xmlns:a16="http://schemas.microsoft.com/office/drawing/2014/main" id="{A00EEEE9-053D-B045-AFEC-807A80EDFA6D}"/>
              </a:ext>
            </a:extLst>
          </p:cNvPr>
          <p:cNvSpPr txBox="1"/>
          <p:nvPr/>
        </p:nvSpPr>
        <p:spPr>
          <a:xfrm>
            <a:off x="1878185" y="4243024"/>
            <a:ext cx="627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WP9</a:t>
            </a:r>
          </a:p>
        </p:txBody>
      </p:sp>
      <p:sp>
        <p:nvSpPr>
          <p:cNvPr id="42" name="TextBox 18">
            <a:extLst>
              <a:ext uri="{FF2B5EF4-FFF2-40B4-BE49-F238E27FC236}">
                <a16:creationId xmlns:a16="http://schemas.microsoft.com/office/drawing/2014/main" id="{5F0A08AC-C5A8-1E4E-9FFC-5151B99199EC}"/>
              </a:ext>
            </a:extLst>
          </p:cNvPr>
          <p:cNvSpPr txBox="1"/>
          <p:nvPr/>
        </p:nvSpPr>
        <p:spPr>
          <a:xfrm>
            <a:off x="2770359" y="4259519"/>
            <a:ext cx="877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WP10</a:t>
            </a: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FD26A5A2-2797-7F43-8AEF-22DB3B1BCD70}"/>
              </a:ext>
            </a:extLst>
          </p:cNvPr>
          <p:cNvSpPr txBox="1"/>
          <p:nvPr/>
        </p:nvSpPr>
        <p:spPr>
          <a:xfrm>
            <a:off x="5972697" y="3517953"/>
            <a:ext cx="1047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Team of selected experts </a:t>
            </a:r>
          </a:p>
        </p:txBody>
      </p:sp>
      <p:cxnSp>
        <p:nvCxnSpPr>
          <p:cNvPr id="44" name="Straight Arrow Connector 20">
            <a:extLst>
              <a:ext uri="{FF2B5EF4-FFF2-40B4-BE49-F238E27FC236}">
                <a16:creationId xmlns:a16="http://schemas.microsoft.com/office/drawing/2014/main" id="{35C3078C-053E-EC41-A73B-B5C89836688E}"/>
              </a:ext>
            </a:extLst>
          </p:cNvPr>
          <p:cNvCxnSpPr>
            <a:stCxn id="35" idx="5"/>
            <a:endCxn id="33" idx="2"/>
          </p:cNvCxnSpPr>
          <p:nvPr/>
        </p:nvCxnSpPr>
        <p:spPr>
          <a:xfrm flipV="1">
            <a:off x="2986656" y="2717784"/>
            <a:ext cx="1558529" cy="5953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21">
            <a:extLst>
              <a:ext uri="{FF2B5EF4-FFF2-40B4-BE49-F238E27FC236}">
                <a16:creationId xmlns:a16="http://schemas.microsoft.com/office/drawing/2014/main" id="{CA6A6A33-82BD-9749-B7CB-DB6B21AAA2E9}"/>
              </a:ext>
            </a:extLst>
          </p:cNvPr>
          <p:cNvCxnSpPr>
            <a:stCxn id="38" idx="4"/>
            <a:endCxn id="33" idx="2"/>
          </p:cNvCxnSpPr>
          <p:nvPr/>
        </p:nvCxnSpPr>
        <p:spPr>
          <a:xfrm flipH="1" flipV="1">
            <a:off x="4545185" y="2717784"/>
            <a:ext cx="1493044" cy="635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23">
            <a:extLst>
              <a:ext uri="{FF2B5EF4-FFF2-40B4-BE49-F238E27FC236}">
                <a16:creationId xmlns:a16="http://schemas.microsoft.com/office/drawing/2014/main" id="{584624E3-98E7-9B4B-B103-660C61465CB2}"/>
              </a:ext>
            </a:extLst>
          </p:cNvPr>
          <p:cNvSpPr txBox="1"/>
          <p:nvPr/>
        </p:nvSpPr>
        <p:spPr>
          <a:xfrm>
            <a:off x="1966927" y="5760315"/>
            <a:ext cx="236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Final document</a:t>
            </a:r>
          </a:p>
        </p:txBody>
      </p:sp>
      <p:sp>
        <p:nvSpPr>
          <p:cNvPr id="47" name="Hexagon 24">
            <a:extLst>
              <a:ext uri="{FF2B5EF4-FFF2-40B4-BE49-F238E27FC236}">
                <a16:creationId xmlns:a16="http://schemas.microsoft.com/office/drawing/2014/main" id="{B865DC49-B3F5-7844-BB6D-D93C33BF9876}"/>
              </a:ext>
            </a:extLst>
          </p:cNvPr>
          <p:cNvSpPr/>
          <p:nvPr/>
        </p:nvSpPr>
        <p:spPr>
          <a:xfrm>
            <a:off x="3878434" y="3432159"/>
            <a:ext cx="1397001" cy="1098550"/>
          </a:xfrm>
          <a:prstGeom prst="hexagon">
            <a:avLst/>
          </a:prstGeom>
          <a:solidFill>
            <a:schemeClr val="accent1">
              <a:lumMod val="40000"/>
              <a:lumOff val="60000"/>
              <a:alpha val="5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25">
            <a:extLst>
              <a:ext uri="{FF2B5EF4-FFF2-40B4-BE49-F238E27FC236}">
                <a16:creationId xmlns:a16="http://schemas.microsoft.com/office/drawing/2014/main" id="{44617E9B-7761-224E-BE35-12E08A15D2DD}"/>
              </a:ext>
            </a:extLst>
          </p:cNvPr>
          <p:cNvSpPr txBox="1"/>
          <p:nvPr/>
        </p:nvSpPr>
        <p:spPr>
          <a:xfrm>
            <a:off x="3941935" y="3677943"/>
            <a:ext cx="12382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Users community</a:t>
            </a:r>
          </a:p>
        </p:txBody>
      </p:sp>
      <p:cxnSp>
        <p:nvCxnSpPr>
          <p:cNvPr id="49" name="Straight Arrow Connector 26">
            <a:extLst>
              <a:ext uri="{FF2B5EF4-FFF2-40B4-BE49-F238E27FC236}">
                <a16:creationId xmlns:a16="http://schemas.microsoft.com/office/drawing/2014/main" id="{9CDF3AC0-B8D1-1B4D-BE66-5CD8B85280E8}"/>
              </a:ext>
            </a:extLst>
          </p:cNvPr>
          <p:cNvCxnSpPr>
            <a:endCxn id="33" idx="2"/>
          </p:cNvCxnSpPr>
          <p:nvPr/>
        </p:nvCxnSpPr>
        <p:spPr>
          <a:xfrm flipV="1">
            <a:off x="4545185" y="2717784"/>
            <a:ext cx="0" cy="7143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27">
            <a:extLst>
              <a:ext uri="{FF2B5EF4-FFF2-40B4-BE49-F238E27FC236}">
                <a16:creationId xmlns:a16="http://schemas.microsoft.com/office/drawing/2014/main" id="{556AB736-4D32-8A41-B7F2-41F182E19D08}"/>
              </a:ext>
            </a:extLst>
          </p:cNvPr>
          <p:cNvSpPr txBox="1"/>
          <p:nvPr/>
        </p:nvSpPr>
        <p:spPr>
          <a:xfrm>
            <a:off x="5481569" y="5614083"/>
            <a:ext cx="1825625" cy="58477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Consultation with EVN CBD</a:t>
            </a:r>
          </a:p>
        </p:txBody>
      </p:sp>
      <p:sp>
        <p:nvSpPr>
          <p:cNvPr id="51" name="TextBox 33">
            <a:extLst>
              <a:ext uri="{FF2B5EF4-FFF2-40B4-BE49-F238E27FC236}">
                <a16:creationId xmlns:a16="http://schemas.microsoft.com/office/drawing/2014/main" id="{B110C31D-C284-834B-BEB8-CB12CAA3E7E1}"/>
              </a:ext>
            </a:extLst>
          </p:cNvPr>
          <p:cNvSpPr txBox="1"/>
          <p:nvPr/>
        </p:nvSpPr>
        <p:spPr>
          <a:xfrm>
            <a:off x="143536" y="1600680"/>
            <a:ext cx="8822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THE PROCESS</a:t>
            </a: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3DAAE1E7-F14D-134D-B25F-2F4BBCEDBFB8}"/>
              </a:ext>
            </a:extLst>
          </p:cNvPr>
          <p:cNvSpPr/>
          <p:nvPr/>
        </p:nvSpPr>
        <p:spPr>
          <a:xfrm>
            <a:off x="1181579" y="2717784"/>
            <a:ext cx="6727211" cy="249132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F70A480F-463E-D34E-8690-2ADAB843D647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3152789" y="5131775"/>
            <a:ext cx="412214" cy="4316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A03A07DA-4788-CE49-8017-0236F66DD8E8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6038229" y="5053613"/>
            <a:ext cx="356153" cy="5604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FDE5CFD3-93F1-B949-B0BD-691EEB013616}"/>
              </a:ext>
            </a:extLst>
          </p:cNvPr>
          <p:cNvCxnSpPr>
            <a:stCxn id="34" idx="3"/>
            <a:endCxn id="50" idx="1"/>
          </p:cNvCxnSpPr>
          <p:nvPr/>
        </p:nvCxnSpPr>
        <p:spPr>
          <a:xfrm>
            <a:off x="4518039" y="5904778"/>
            <a:ext cx="963530" cy="16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78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4" y="242332"/>
            <a:ext cx="1439973" cy="1561031"/>
          </a:xfrm>
          <a:prstGeom prst="rect">
            <a:avLst/>
          </a:prstGeom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" name="Picture 2" descr="H2020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3" y="284429"/>
            <a:ext cx="2699943" cy="1311385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84429"/>
            <a:ext cx="1331999" cy="1331999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20AA92A-D3C0-D044-A590-125D322A50D3}"/>
              </a:ext>
            </a:extLst>
          </p:cNvPr>
          <p:cNvSpPr txBox="1"/>
          <p:nvPr/>
        </p:nvSpPr>
        <p:spPr>
          <a:xfrm>
            <a:off x="165696" y="6352128"/>
            <a:ext cx="828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14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EVN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Sympoisum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– Granada, 9 October 2018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392063A-CB1A-F74F-BC5F-EF470CB7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531" y="325814"/>
            <a:ext cx="1587500" cy="127000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D149D6B2-932F-1143-AF5E-056CC6F4EAC6}"/>
              </a:ext>
            </a:extLst>
          </p:cNvPr>
          <p:cNvSpPr txBox="1"/>
          <p:nvPr/>
        </p:nvSpPr>
        <p:spPr>
          <a:xfrm>
            <a:off x="126404" y="2072769"/>
            <a:ext cx="8790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IMPLEMENTATION PLAN AND STATUS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EEB4A5B-A7A7-9F44-864A-059CF735B058}"/>
              </a:ext>
            </a:extLst>
          </p:cNvPr>
          <p:cNvSpPr/>
          <p:nvPr/>
        </p:nvSpPr>
        <p:spPr>
          <a:xfrm>
            <a:off x="3479048" y="2941322"/>
            <a:ext cx="2493452" cy="268363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45A8E1C3-CCE9-D642-B00E-AEA9059296EF}"/>
              </a:ext>
            </a:extLst>
          </p:cNvPr>
          <p:cNvSpPr txBox="1"/>
          <p:nvPr/>
        </p:nvSpPr>
        <p:spPr>
          <a:xfrm>
            <a:off x="3488645" y="3145908"/>
            <a:ext cx="24327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cs typeface="Arial"/>
              </a:rPr>
              <a:t>Core team </a:t>
            </a:r>
            <a:r>
              <a:rPr lang="en-US" sz="1600" dirty="0">
                <a:cs typeface="Arial"/>
              </a:rPr>
              <a:t>and  </a:t>
            </a:r>
            <a:r>
              <a:rPr lang="en-US" sz="1600" b="1" dirty="0">
                <a:cs typeface="Arial"/>
              </a:rPr>
              <a:t>experts </a:t>
            </a:r>
            <a:r>
              <a:rPr lang="en-US" sz="1600" dirty="0">
                <a:cs typeface="Arial"/>
              </a:rPr>
              <a:t> meet in a 1-2 day brainstorming meeting: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cs typeface="Arial"/>
              </a:rPr>
              <a:t>to identify key science areas and technological  developments;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cs typeface="Arial"/>
              </a:rPr>
              <a:t>to discuss how to involve the community at large</a:t>
            </a:r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B8D707CB-BAEE-F54E-B80F-F03AC90B2499}"/>
              </a:ext>
            </a:extLst>
          </p:cNvPr>
          <p:cNvSpPr/>
          <p:nvPr/>
        </p:nvSpPr>
        <p:spPr>
          <a:xfrm>
            <a:off x="2569306" y="3433006"/>
            <a:ext cx="893247" cy="377955"/>
          </a:xfrm>
          <a:prstGeom prst="right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8153B1B3-BEA2-1240-9EAE-5EEA6820DA47}"/>
              </a:ext>
            </a:extLst>
          </p:cNvPr>
          <p:cNvSpPr/>
          <p:nvPr/>
        </p:nvSpPr>
        <p:spPr>
          <a:xfrm>
            <a:off x="6021982" y="3448124"/>
            <a:ext cx="893247" cy="377955"/>
          </a:xfrm>
          <a:prstGeom prst="right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45890B64-34B0-1C4B-9242-66755D6CAF28}"/>
              </a:ext>
            </a:extLst>
          </p:cNvPr>
          <p:cNvSpPr/>
          <p:nvPr/>
        </p:nvSpPr>
        <p:spPr>
          <a:xfrm>
            <a:off x="347774" y="2941323"/>
            <a:ext cx="2130812" cy="173286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2BFA1DE9-C44A-6A49-8DEB-1EB0A417CB94}"/>
              </a:ext>
            </a:extLst>
          </p:cNvPr>
          <p:cNvSpPr txBox="1"/>
          <p:nvPr/>
        </p:nvSpPr>
        <p:spPr>
          <a:xfrm>
            <a:off x="347773" y="3142723"/>
            <a:ext cx="2130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cs typeface="Arial"/>
              </a:rPr>
              <a:t>Core team </a:t>
            </a:r>
            <a:r>
              <a:rPr lang="en-US" sz="1600" dirty="0">
                <a:cs typeface="Arial"/>
              </a:rPr>
              <a:t>of max 10 experts identifies key science areas and </a:t>
            </a:r>
            <a:r>
              <a:rPr lang="en-US" sz="1600" b="1" dirty="0">
                <a:cs typeface="Arial"/>
              </a:rPr>
              <a:t>experts </a:t>
            </a:r>
            <a:r>
              <a:rPr lang="en-US" sz="1600" dirty="0">
                <a:cs typeface="Arial"/>
              </a:rPr>
              <a:t>for the various sections/chapters  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64EE50AD-F9ED-6642-A138-C2BD3D7D5E7B}"/>
              </a:ext>
            </a:extLst>
          </p:cNvPr>
          <p:cNvSpPr/>
          <p:nvPr/>
        </p:nvSpPr>
        <p:spPr>
          <a:xfrm>
            <a:off x="7010056" y="3078261"/>
            <a:ext cx="1895730" cy="111158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66D6CFE5-D29E-1344-9176-81B93F819333}"/>
              </a:ext>
            </a:extLst>
          </p:cNvPr>
          <p:cNvSpPr txBox="1"/>
          <p:nvPr/>
        </p:nvSpPr>
        <p:spPr>
          <a:xfrm>
            <a:off x="6890431" y="3401226"/>
            <a:ext cx="20261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cs typeface="Arial"/>
              </a:rPr>
              <a:t>The write up of the document starts</a:t>
            </a:r>
          </a:p>
        </p:txBody>
      </p:sp>
      <p:sp>
        <p:nvSpPr>
          <p:cNvPr id="19" name="Down Arrow 5">
            <a:extLst>
              <a:ext uri="{FF2B5EF4-FFF2-40B4-BE49-F238E27FC236}">
                <a16:creationId xmlns:a16="http://schemas.microsoft.com/office/drawing/2014/main" id="{17F35A28-3FE4-0D43-ABC6-7E820BDD7CBA}"/>
              </a:ext>
            </a:extLst>
          </p:cNvPr>
          <p:cNvSpPr/>
          <p:nvPr/>
        </p:nvSpPr>
        <p:spPr>
          <a:xfrm>
            <a:off x="1402011" y="4789655"/>
            <a:ext cx="164943" cy="290951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558F4FB-538A-EE4E-AADA-BCCBFC1EA523}"/>
              </a:ext>
            </a:extLst>
          </p:cNvPr>
          <p:cNvSpPr txBox="1"/>
          <p:nvPr/>
        </p:nvSpPr>
        <p:spPr>
          <a:xfrm>
            <a:off x="3912245" y="5717894"/>
            <a:ext cx="168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7874F54-22A2-AD40-A4F2-4FE92D812EFD}"/>
              </a:ext>
            </a:extLst>
          </p:cNvPr>
          <p:cNvSpPr txBox="1"/>
          <p:nvPr/>
        </p:nvSpPr>
        <p:spPr>
          <a:xfrm>
            <a:off x="7178231" y="4261415"/>
            <a:ext cx="168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4E600218-2691-0143-8A43-070743B03B35}"/>
              </a:ext>
            </a:extLst>
          </p:cNvPr>
          <p:cNvSpPr txBox="1"/>
          <p:nvPr/>
        </p:nvSpPr>
        <p:spPr>
          <a:xfrm>
            <a:off x="38560" y="5150588"/>
            <a:ext cx="29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R.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Beswick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, T.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Bogdanovic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, W.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Brisken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P.Charlot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, M.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Lindqvist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,  A.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Lobanov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, Z.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Paragi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, A.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Szomoru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, L.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Testi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, T. Venturi</a:t>
            </a:r>
          </a:p>
        </p:txBody>
      </p:sp>
    </p:spTree>
    <p:extLst>
      <p:ext uri="{BB962C8B-B14F-4D97-AF65-F5344CB8AC3E}">
        <p14:creationId xmlns:p14="http://schemas.microsoft.com/office/powerpoint/2010/main" val="365967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4" y="242332"/>
            <a:ext cx="1439973" cy="1561031"/>
          </a:xfrm>
          <a:prstGeom prst="rect">
            <a:avLst/>
          </a:prstGeom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" name="Picture 2" descr="H2020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3" y="284429"/>
            <a:ext cx="2699943" cy="1311385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84429"/>
            <a:ext cx="1331999" cy="1331999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20AA92A-D3C0-D044-A590-125D322A50D3}"/>
              </a:ext>
            </a:extLst>
          </p:cNvPr>
          <p:cNvSpPr txBox="1"/>
          <p:nvPr/>
        </p:nvSpPr>
        <p:spPr>
          <a:xfrm>
            <a:off x="165696" y="6352128"/>
            <a:ext cx="828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14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EVN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Sympoisum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– Granada, 9 October 2018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392063A-CB1A-F74F-BC5F-EF470CB7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531" y="325814"/>
            <a:ext cx="1587500" cy="1270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4A329AA-6BEC-8E43-AFB2-53B6EF1A3B93}"/>
              </a:ext>
            </a:extLst>
          </p:cNvPr>
          <p:cNvSpPr txBox="1"/>
          <p:nvPr/>
        </p:nvSpPr>
        <p:spPr>
          <a:xfrm>
            <a:off x="5359403" y="2833890"/>
            <a:ext cx="357453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1.5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day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meeting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Scientific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presentations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on: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cosmology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galaxy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formation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&amp; AGN feedback, AGN and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inner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jets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stellar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evolution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astrometry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and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geodesy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transient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science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34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participants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(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four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connected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remotely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)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Lively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and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productive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discussion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Chapter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coordinators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identified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endParaRPr lang="it-IT" sz="1600" dirty="0">
              <a:solidFill>
                <a:schemeClr val="tx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6AB115E-C290-4045-9D79-B004F9D8076F}"/>
              </a:ext>
            </a:extLst>
          </p:cNvPr>
          <p:cNvSpPr txBox="1"/>
          <p:nvPr/>
        </p:nvSpPr>
        <p:spPr>
          <a:xfrm>
            <a:off x="2807730" y="1682313"/>
            <a:ext cx="3420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The F2F Meeting</a:t>
            </a:r>
          </a:p>
          <a:p>
            <a:pPr algn="ctr"/>
            <a:r>
              <a:rPr lang="it-IT" sz="2000" dirty="0" err="1"/>
              <a:t>Zaandam</a:t>
            </a:r>
            <a:r>
              <a:rPr lang="it-IT" sz="2000" dirty="0"/>
              <a:t> (NL), 28/2-1/3/18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D90E18A-341C-AE45-9870-AD24710C42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183" y="2726878"/>
            <a:ext cx="4896000" cy="27576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6109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J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4" y="242332"/>
            <a:ext cx="1439973" cy="1561031"/>
          </a:xfrm>
          <a:prstGeom prst="rect">
            <a:avLst/>
          </a:prstGeom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" name="Picture 2" descr="H2020-We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3" y="284429"/>
            <a:ext cx="2699943" cy="1311385"/>
          </a:xfrm>
          <a:prstGeom prst="rect">
            <a:avLst/>
          </a:prstGeom>
          <a:ln>
            <a:solidFill>
              <a:srgbClr val="8EB4E3"/>
            </a:solidFill>
          </a:ln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84429"/>
            <a:ext cx="1331999" cy="1331999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220AA92A-D3C0-D044-A590-125D322A50D3}"/>
              </a:ext>
            </a:extLst>
          </p:cNvPr>
          <p:cNvSpPr txBox="1"/>
          <p:nvPr/>
        </p:nvSpPr>
        <p:spPr>
          <a:xfrm>
            <a:off x="165696" y="6352128"/>
            <a:ext cx="8285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14</a:t>
            </a:r>
            <a:r>
              <a:rPr lang="en-US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th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EVN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Sympoisum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– Granada, 9 October 2018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392063A-CB1A-F74F-BC5F-EF470CB7BD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7531" y="325814"/>
            <a:ext cx="1587500" cy="1270000"/>
          </a:xfrm>
          <a:prstGeom prst="rect">
            <a:avLst/>
          </a:prstGeom>
        </p:spPr>
      </p:pic>
      <p:pic>
        <p:nvPicPr>
          <p:cNvPr id="8" name="Picture 1" descr="JJ-logo.png">
            <a:extLst>
              <a:ext uri="{FF2B5EF4-FFF2-40B4-BE49-F238E27FC236}">
                <a16:creationId xmlns:a16="http://schemas.microsoft.com/office/drawing/2014/main" id="{EE16CF86-DB99-394A-A967-B92F793B3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64" y="242332"/>
            <a:ext cx="1439973" cy="1561031"/>
          </a:xfrm>
          <a:prstGeom prst="rect">
            <a:avLst/>
          </a:prstGeom>
          <a:ln w="19050" cmpd="sng"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9" name="Picture 6" descr="images.png">
            <a:extLst>
              <a:ext uri="{FF2B5EF4-FFF2-40B4-BE49-F238E27FC236}">
                <a16:creationId xmlns:a16="http://schemas.microsoft.com/office/drawing/2014/main" id="{7EB02DB7-9703-474C-9DCF-6E564F1AD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84429"/>
            <a:ext cx="1331999" cy="1331999"/>
          </a:xfrm>
          <a:prstGeom prst="rect">
            <a:avLst/>
          </a:prstGeom>
        </p:spPr>
      </p:pic>
      <p:pic>
        <p:nvPicPr>
          <p:cNvPr id="10" name="Picture 7" descr="logo_inaf.png">
            <a:extLst>
              <a:ext uri="{FF2B5EF4-FFF2-40B4-BE49-F238E27FC236}">
                <a16:creationId xmlns:a16="http://schemas.microsoft.com/office/drawing/2014/main" id="{804847C9-774A-094B-8B2C-6FEC12D514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73" y="281651"/>
            <a:ext cx="2356384" cy="133477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7EBD210-B026-444C-AF9D-D67566B919FA}"/>
              </a:ext>
            </a:extLst>
          </p:cNvPr>
          <p:cNvSpPr txBox="1"/>
          <p:nvPr/>
        </p:nvSpPr>
        <p:spPr>
          <a:xfrm>
            <a:off x="2411661" y="1612537"/>
            <a:ext cx="38386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SS11 @ EWASS 2018</a:t>
            </a:r>
          </a:p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Liverpool (UK) 04/04/2018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0647122-6640-9940-AE00-1DF1DE7E96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999" y="288743"/>
            <a:ext cx="6768000" cy="57297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A0DAC79F-B713-134B-94D5-B54A3AF0695E}"/>
              </a:ext>
            </a:extLst>
          </p:cNvPr>
          <p:cNvSpPr/>
          <p:nvPr/>
        </p:nvSpPr>
        <p:spPr>
          <a:xfrm>
            <a:off x="1297459" y="593124"/>
            <a:ext cx="6685006" cy="1507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93ED714-61D2-0945-B886-D62810623E78}"/>
              </a:ext>
            </a:extLst>
          </p:cNvPr>
          <p:cNvSpPr/>
          <p:nvPr/>
        </p:nvSpPr>
        <p:spPr>
          <a:xfrm>
            <a:off x="1297459" y="3435177"/>
            <a:ext cx="6685006" cy="2502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1C045E5-6C97-994A-A3B6-E74DFB1EF26E}"/>
              </a:ext>
            </a:extLst>
          </p:cNvPr>
          <p:cNvSpPr txBox="1"/>
          <p:nvPr/>
        </p:nvSpPr>
        <p:spPr>
          <a:xfrm>
            <a:off x="1989441" y="6048492"/>
            <a:ext cx="5436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it-IT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www.jive.eu</a:t>
            </a:r>
            <a:r>
              <a:rPr lang="it-IT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jumpingjive</a:t>
            </a:r>
            <a:r>
              <a:rPr lang="it-IT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doku.php?id</a:t>
            </a:r>
            <a:r>
              <a:rPr lang="it-IT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=vlbi_future:meetings:ewass18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2A032A-0558-954F-93E3-F36219588A2E}"/>
              </a:ext>
            </a:extLst>
          </p:cNvPr>
          <p:cNvSpPr txBox="1"/>
          <p:nvPr/>
        </p:nvSpPr>
        <p:spPr>
          <a:xfrm>
            <a:off x="2407451" y="273820"/>
            <a:ext cx="59333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SS11 @EWASS – A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Vision for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future of VLBI</a:t>
            </a:r>
          </a:p>
        </p:txBody>
      </p:sp>
    </p:spTree>
    <p:extLst>
      <p:ext uri="{BB962C8B-B14F-4D97-AF65-F5344CB8AC3E}">
        <p14:creationId xmlns:p14="http://schemas.microsoft.com/office/powerpoint/2010/main" val="2760207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1132</Words>
  <Application>Microsoft Macintosh PowerPoint</Application>
  <PresentationFormat>Presentazione su schermo (4:3)</PresentationFormat>
  <Paragraphs>148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IRA, INAF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Tiziana Venturi</dc:creator>
  <cp:lastModifiedBy>Utente di Microsoft Office</cp:lastModifiedBy>
  <cp:revision>58</cp:revision>
  <cp:lastPrinted>2018-10-05T13:47:33Z</cp:lastPrinted>
  <dcterms:created xsi:type="dcterms:W3CDTF">2018-02-25T11:08:17Z</dcterms:created>
  <dcterms:modified xsi:type="dcterms:W3CDTF">2018-10-05T13:57:08Z</dcterms:modified>
</cp:coreProperties>
</file>