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Sans"/>
      </a:defRPr>
    </a:lvl1pPr>
    <a:lvl2pPr marL="0" marR="0" indent="3429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Sans"/>
      </a:defRPr>
    </a:lvl2pPr>
    <a:lvl3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Sans"/>
      </a:defRPr>
    </a:lvl3pPr>
    <a:lvl4pPr marL="0" marR="0" indent="10287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Sans"/>
      </a:defRPr>
    </a:lvl4pPr>
    <a:lvl5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Sans"/>
      </a:defRPr>
    </a:lvl5pPr>
    <a:lvl6pPr marL="0" marR="0" indent="17145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Sans"/>
      </a:defRPr>
    </a:lvl6pPr>
    <a:lvl7pPr marL="0" marR="0" indent="2057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Sans"/>
      </a:defRPr>
    </a:lvl7pPr>
    <a:lvl8pPr marL="0" marR="0" indent="24003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Sans"/>
      </a:defRPr>
    </a:lvl8pPr>
    <a:lvl9pPr marL="0" marR="0" indent="2743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5"/>
    <p:restoredTop sz="91429"/>
  </p:normalViewPr>
  <p:slideViewPr>
    <p:cSldViewPr snapToGrid="0" snapToObjects="1">
      <p:cViewPr varScale="1">
        <p:scale>
          <a:sx n="32" d="100"/>
          <a:sy n="32" d="100"/>
        </p:scale>
        <p:origin x="7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77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6477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6477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6477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6477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6477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6477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6477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6477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>
            <a:spLocks noGrp="1"/>
          </p:cNvSpPr>
          <p:nvPr>
            <p:ph type="title"/>
          </p:nvPr>
        </p:nvSpPr>
        <p:spPr>
          <a:xfrm>
            <a:off x="2495550" y="2203097"/>
            <a:ext cx="8458200" cy="3427307"/>
          </a:xfrm>
          <a:prstGeom prst="rect">
            <a:avLst/>
          </a:prstGeom>
        </p:spPr>
        <p:txBody>
          <a:bodyPr lIns="50800" tIns="50800" rIns="50800" bIns="50800"/>
          <a:lstStyle>
            <a:lvl1pPr marL="57799" marR="57799" defTabSz="1295400">
              <a:defRPr sz="4400" b="1">
                <a:uFill>
                  <a:solidFill>
                    <a:srgbClr val="FFFB00"/>
                  </a:solidFill>
                </a:uFill>
                <a:latin typeface="+mn-lt"/>
                <a:ea typeface="+mn-ea"/>
                <a:cs typeface="+mn-cs"/>
                <a:sym typeface="Lucida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933700" y="6506350"/>
            <a:ext cx="7581900" cy="2917050"/>
          </a:xfrm>
          <a:prstGeom prst="rect">
            <a:avLst/>
          </a:prstGeom>
        </p:spPr>
        <p:txBody>
          <a:bodyPr lIns="50800" tIns="50800" rIns="50800" bIns="50800"/>
          <a:lstStyle>
            <a:lvl1pPr marL="57799" marR="57799" indent="0" algn="ctr" defTabSz="1295400">
              <a:spcBef>
                <a:spcPts val="800"/>
              </a:spcBef>
              <a:buSzTx/>
              <a:buFontTx/>
              <a:buNone/>
              <a:defRPr sz="3400">
                <a:uFill>
                  <a:solidFill>
                    <a:srgbClr val="FFFB00"/>
                  </a:solidFill>
                </a:uFill>
                <a:latin typeface="+mn-lt"/>
                <a:ea typeface="+mn-ea"/>
                <a:cs typeface="+mn-cs"/>
                <a:sym typeface="Lucida Sans"/>
              </a:defRPr>
            </a:lvl1pPr>
            <a:lvl2pPr marL="735132" marR="57799" indent="0" algn="ctr" defTabSz="1295400">
              <a:spcBef>
                <a:spcPts val="600"/>
              </a:spcBef>
              <a:buSzTx/>
              <a:buFontTx/>
              <a:buNone/>
              <a:defRPr sz="2400">
                <a:uFill>
                  <a:solidFill>
                    <a:srgbClr val="043882"/>
                  </a:solidFill>
                </a:uFill>
                <a:latin typeface="+mn-lt"/>
                <a:ea typeface="+mn-ea"/>
                <a:cs typeface="+mn-cs"/>
                <a:sym typeface="Lucida Sans"/>
              </a:defRPr>
            </a:lvl2pPr>
            <a:lvl3pPr marL="1276998" marR="57799" indent="0" algn="ctr" defTabSz="1295400">
              <a:spcBef>
                <a:spcPts val="500"/>
              </a:spcBef>
              <a:buSzTx/>
              <a:buFontTx/>
              <a:buNone/>
              <a:defRPr sz="2200">
                <a:uFill>
                  <a:solidFill>
                    <a:srgbClr val="4C5AFF"/>
                  </a:solidFill>
                </a:uFill>
                <a:latin typeface="+mn-lt"/>
                <a:ea typeface="+mn-ea"/>
                <a:cs typeface="+mn-cs"/>
                <a:sym typeface="Lucida Sans"/>
              </a:defRPr>
            </a:lvl3pPr>
            <a:lvl4pPr marL="1818866" marR="57799" indent="0" algn="ctr" defTabSz="1295400">
              <a:spcBef>
                <a:spcPts val="400"/>
              </a:spcBef>
              <a:buSzTx/>
              <a:buFontTx/>
              <a:buNone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Lucida Sans"/>
              </a:defRPr>
            </a:lvl4pPr>
            <a:lvl5pPr marL="2225266" marR="57799" indent="0" algn="ctr" defTabSz="1295400">
              <a:spcBef>
                <a:spcPts val="300"/>
              </a:spcBef>
              <a:buClr>
                <a:srgbClr val="000000"/>
              </a:buClr>
              <a:buSzTx/>
              <a:buFont typeface="Helvetica"/>
              <a:buNone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Lucida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Leiden Master Course 2017: Radio Astronomy…"/>
          <p:cNvSpPr/>
          <p:nvPr/>
        </p:nvSpPr>
        <p:spPr>
          <a:xfrm>
            <a:off x="406718" y="831849"/>
            <a:ext cx="12306061" cy="850901"/>
          </a:xfrm>
          <a:prstGeom prst="rect">
            <a:avLst/>
          </a:prstGeom>
          <a:solidFill>
            <a:srgbClr val="DCDEE0"/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5751" marR="55751" algn="ctr" defTabSz="1295400">
              <a:defRPr sz="2500" i="1">
                <a:uFill>
                  <a:solidFill>
                    <a:srgbClr val="000000"/>
                  </a:solidFill>
                </a:uFill>
              </a:defRPr>
            </a:pPr>
            <a:r>
              <a:t>Leiden Master Course 2017: Radio Astronomy</a:t>
            </a:r>
          </a:p>
          <a:p>
            <a:pPr marL="55751" marR="55751" algn="ctr" defTabSz="1295400">
              <a:defRPr sz="2500" i="1">
                <a:uFill>
                  <a:solidFill>
                    <a:srgbClr val="000000"/>
                  </a:solidFill>
                </a:uFill>
              </a:defRPr>
            </a:pPr>
            <a:r>
              <a:t>Huib Jan van Langevelde &amp; Huib Intema</a:t>
            </a:r>
          </a:p>
        </p:txBody>
      </p:sp>
      <p:sp>
        <p:nvSpPr>
          <p:cNvPr id="15" name="Slide Number"/>
          <p:cNvSpPr>
            <a:spLocks noGrp="1"/>
          </p:cNvSpPr>
          <p:nvPr>
            <p:ph type="sldNum" sz="quarter" idx="2"/>
          </p:nvPr>
        </p:nvSpPr>
        <p:spPr>
          <a:xfrm>
            <a:off x="6223423" y="9207500"/>
            <a:ext cx="558801" cy="57855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round/>
          </a:ln>
        </p:spPr>
        <p:txBody>
          <a:bodyPr lIns="50800" tIns="50800" rIns="50800" bIns="50800" anchor="t"/>
          <a:lstStyle>
            <a:lvl1pPr algn="ctr" defTabSz="647700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Text"/>
          <p:cNvSpPr txBox="1">
            <a:spLocks noGrp="1"/>
          </p:cNvSpPr>
          <p:nvPr>
            <p:ph type="title"/>
          </p:nvPr>
        </p:nvSpPr>
        <p:spPr>
          <a:xfrm>
            <a:off x="-1" y="-1"/>
            <a:ext cx="13004801" cy="1206244"/>
          </a:xfrm>
          <a:prstGeom prst="rect">
            <a:avLst/>
          </a:prstGeom>
        </p:spPr>
        <p:txBody>
          <a:bodyPr>
            <a:normAutofit/>
          </a:bodyPr>
          <a:lstStyle>
            <a:lvl1pPr defTabSz="1300480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6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1371158"/>
            <a:ext cx="12354562" cy="6436926"/>
          </a:xfrm>
          <a:prstGeom prst="rect">
            <a:avLst/>
          </a:prstGeom>
        </p:spPr>
        <p:txBody>
          <a:bodyPr>
            <a:normAutofit/>
          </a:bodyPr>
          <a:lstStyle>
            <a:lvl1pPr defTabSz="1300480">
              <a:defRPr>
                <a:latin typeface="Calibri"/>
                <a:ea typeface="Calibri"/>
                <a:cs typeface="Calibri"/>
                <a:sym typeface="Calibri"/>
              </a:defRPr>
            </a:lvl1pPr>
            <a:lvl2pPr defTabSz="1300480">
              <a:defRPr>
                <a:latin typeface="Calibri"/>
                <a:ea typeface="Calibri"/>
                <a:cs typeface="Calibri"/>
                <a:sym typeface="Calibri"/>
              </a:defRPr>
            </a:lvl2pPr>
            <a:lvl3pPr defTabSz="1300480">
              <a:defRPr>
                <a:latin typeface="Calibri"/>
                <a:ea typeface="Calibri"/>
                <a:cs typeface="Calibri"/>
                <a:sym typeface="Calibri"/>
              </a:defRPr>
            </a:lvl3pPr>
            <a:lvl4pPr defTabSz="1300480">
              <a:defRPr>
                <a:latin typeface="Calibri"/>
                <a:ea typeface="Calibri"/>
                <a:cs typeface="Calibri"/>
                <a:sym typeface="Calibri"/>
              </a:defRPr>
            </a:lvl4pPr>
            <a:lvl5pPr defTabSz="1300480"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/>
          <a:lstStyle>
            <a:lvl1pPr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>
            <a:normAutofit/>
          </a:bodyPr>
          <a:lstStyle>
            <a:lvl1pPr defTabSz="1300480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300480"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300480"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300480"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300480"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300480"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/>
          <a:lstStyle>
            <a:lvl1pPr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ach str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/55"/>
          <p:cNvSpPr/>
          <p:nvPr/>
        </p:nvSpPr>
        <p:spPr>
          <a:xfrm>
            <a:off x="12395200" y="9484924"/>
            <a:ext cx="55880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FFFFFF"/>
              </a:buClr>
              <a:buFont typeface="Helvetica"/>
              <a:defRPr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/55</a:t>
            </a:r>
          </a:p>
        </p:txBody>
      </p:sp>
      <p:sp>
        <p:nvSpPr>
          <p:cNvPr id="23" name="Title Text"/>
          <p:cNvSpPr>
            <a:spLocks noGrp="1"/>
          </p:cNvSpPr>
          <p:nvPr>
            <p:ph type="title"/>
          </p:nvPr>
        </p:nvSpPr>
        <p:spPr>
          <a:xfrm>
            <a:off x="95673" y="-25400"/>
            <a:ext cx="12446001" cy="762000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57799" marR="57799" algn="l" defTabSz="1295400">
              <a:defRPr sz="5000" b="1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Lucida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Body Level One…"/>
          <p:cNvSpPr>
            <a:spLocks noGrp="1"/>
          </p:cNvSpPr>
          <p:nvPr>
            <p:ph type="body" idx="1"/>
          </p:nvPr>
        </p:nvSpPr>
        <p:spPr>
          <a:xfrm>
            <a:off x="563033" y="1131006"/>
            <a:ext cx="12204701" cy="8293101"/>
          </a:xfrm>
          <a:prstGeom prst="rect">
            <a:avLst/>
          </a:prstGeom>
        </p:spPr>
        <p:txBody>
          <a:bodyPr lIns="50800" tIns="50800" rIns="50800" bIns="50800"/>
          <a:lstStyle>
            <a:lvl1pPr marL="326390" marR="57799" indent="-285750" defTabSz="1295400">
              <a:spcBef>
                <a:spcPts val="800"/>
              </a:spcBef>
              <a:buFontTx/>
              <a:defRPr sz="34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Lucida Sans"/>
              </a:defRPr>
            </a:lvl1pPr>
            <a:lvl2pPr marL="707390" marR="57799" indent="-190500" defTabSz="1295400">
              <a:spcBef>
                <a:spcPts val="600"/>
              </a:spcBef>
              <a:buFontTx/>
              <a:buChar char="•"/>
              <a:defRPr sz="2400" b="1">
                <a:solidFill>
                  <a:srgbClr val="53585F"/>
                </a:solidFill>
                <a:uFill>
                  <a:solidFill>
                    <a:srgbClr val="387CB4"/>
                  </a:solidFill>
                </a:uFill>
                <a:latin typeface="+mn-lt"/>
                <a:ea typeface="+mn-ea"/>
                <a:cs typeface="+mn-cs"/>
                <a:sym typeface="Lucida Sans"/>
              </a:defRPr>
            </a:lvl2pPr>
            <a:lvl3pPr marL="1088389" marR="57799" indent="-190500" defTabSz="1295400">
              <a:spcBef>
                <a:spcPts val="500"/>
              </a:spcBef>
              <a:buFontTx/>
              <a:defRPr sz="1800" b="1">
                <a:solidFill>
                  <a:srgbClr val="A6AAA9"/>
                </a:solidFill>
                <a:uFill>
                  <a:solidFill>
                    <a:srgbClr val="00838E"/>
                  </a:solidFill>
                </a:uFill>
                <a:latin typeface="+mn-lt"/>
                <a:ea typeface="+mn-ea"/>
                <a:cs typeface="+mn-cs"/>
                <a:sym typeface="Lucida Sans"/>
              </a:defRPr>
            </a:lvl3pPr>
            <a:lvl4pPr marL="1374139" marR="57799" indent="-95250" defTabSz="1295400">
              <a:spcBef>
                <a:spcPts val="400"/>
              </a:spcBef>
              <a:buFontTx/>
              <a:buChar char="•"/>
              <a:defRPr sz="1600" b="1">
                <a:solidFill>
                  <a:srgbClr val="A6AAA9"/>
                </a:solidFill>
                <a:uFill>
                  <a:solidFill>
                    <a:srgbClr val="444444"/>
                  </a:solidFill>
                </a:uFill>
                <a:latin typeface="+mn-lt"/>
                <a:ea typeface="+mn-ea"/>
                <a:cs typeface="+mn-cs"/>
                <a:sym typeface="Lucida Sans"/>
              </a:defRPr>
            </a:lvl4pPr>
            <a:lvl5pPr marL="1659889" marR="57799" indent="-95250" defTabSz="1295400">
              <a:spcBef>
                <a:spcPts val="300"/>
              </a:spcBef>
              <a:buFontTx/>
              <a:buChar char="•"/>
              <a:defRPr sz="1400">
                <a:solidFill>
                  <a:srgbClr val="A6AAA9"/>
                </a:solidFill>
                <a:uFill>
                  <a:solidFill>
                    <a:srgbClr val="444444"/>
                  </a:solidFill>
                </a:uFill>
                <a:latin typeface="+mn-lt"/>
                <a:ea typeface="+mn-ea"/>
                <a:cs typeface="+mn-cs"/>
                <a:sym typeface="Lucida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>
            <a:spLocks noGrp="1"/>
          </p:cNvSpPr>
          <p:nvPr>
            <p:ph type="sldNum" sz="quarter" idx="2"/>
          </p:nvPr>
        </p:nvSpPr>
        <p:spPr>
          <a:xfrm>
            <a:off x="12269503" y="9486900"/>
            <a:ext cx="308968" cy="2921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647700">
              <a:defRPr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Lucida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ach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/01"/>
          <p:cNvSpPr/>
          <p:nvPr/>
        </p:nvSpPr>
        <p:spPr>
          <a:xfrm>
            <a:off x="12395200" y="9484924"/>
            <a:ext cx="55880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FFFFFF"/>
              </a:buClr>
              <a:buFont typeface="Helvetica"/>
              <a:defRPr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/01</a:t>
            </a:r>
          </a:p>
        </p:txBody>
      </p:sp>
      <p:sp>
        <p:nvSpPr>
          <p:cNvPr id="46" name="Title Text"/>
          <p:cNvSpPr>
            <a:spLocks noGrp="1"/>
          </p:cNvSpPr>
          <p:nvPr>
            <p:ph type="title"/>
          </p:nvPr>
        </p:nvSpPr>
        <p:spPr>
          <a:xfrm>
            <a:off x="143933" y="222672"/>
            <a:ext cx="12716934" cy="762001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57799" marR="57799" algn="l" defTabSz="1295400">
              <a:defRPr sz="5000" b="1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Lucida Sans"/>
              </a:defRPr>
            </a:lvl1pPr>
          </a:lstStyle>
          <a:p>
            <a:r>
              <a:t>Title Text</a:t>
            </a:r>
          </a:p>
        </p:txBody>
      </p:sp>
      <p:sp>
        <p:nvSpPr>
          <p:cNvPr id="47" name="Body Level One…"/>
          <p:cNvSpPr>
            <a:spLocks noGrp="1"/>
          </p:cNvSpPr>
          <p:nvPr>
            <p:ph type="body" idx="1"/>
          </p:nvPr>
        </p:nvSpPr>
        <p:spPr>
          <a:xfrm>
            <a:off x="461433" y="1088248"/>
            <a:ext cx="12204701" cy="8293101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326390" marR="57799" indent="-285750" defTabSz="1295400">
              <a:spcBef>
                <a:spcPts val="800"/>
              </a:spcBef>
              <a:buFontTx/>
              <a:defRPr sz="3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Lucida Sans"/>
              </a:defRPr>
            </a:lvl1pPr>
            <a:lvl2pPr marL="707390" indent="-190500" defTabSz="1295400">
              <a:spcBef>
                <a:spcPts val="600"/>
              </a:spcBef>
              <a:buFontTx/>
              <a:buChar char="•"/>
              <a:defRPr sz="2400">
                <a:uFill>
                  <a:solidFill>
                    <a:srgbClr val="387CB4"/>
                  </a:solidFill>
                </a:uFill>
                <a:latin typeface="+mn-lt"/>
                <a:ea typeface="+mn-ea"/>
                <a:cs typeface="+mn-cs"/>
                <a:sym typeface="Lucida Sans"/>
              </a:defRPr>
            </a:lvl2pPr>
            <a:lvl3pPr marL="1088389" marR="57799" indent="-190500" defTabSz="1295400">
              <a:spcBef>
                <a:spcPts val="500"/>
              </a:spcBef>
              <a:buFontTx/>
              <a:defRPr sz="1800">
                <a:solidFill>
                  <a:srgbClr val="53585F"/>
                </a:solidFill>
                <a:uFill>
                  <a:solidFill>
                    <a:srgbClr val="00838E"/>
                  </a:solidFill>
                </a:uFill>
                <a:latin typeface="+mn-lt"/>
                <a:ea typeface="+mn-ea"/>
                <a:cs typeface="+mn-cs"/>
                <a:sym typeface="Lucida Sans"/>
              </a:defRPr>
            </a:lvl3pPr>
            <a:lvl4pPr marL="1374139" marR="57799" indent="-95250" defTabSz="1295400">
              <a:spcBef>
                <a:spcPts val="400"/>
              </a:spcBef>
              <a:buFontTx/>
              <a:buChar char="•"/>
              <a:defRPr sz="1600" b="1">
                <a:solidFill>
                  <a:srgbClr val="A6AAA9"/>
                </a:solidFill>
                <a:uFill>
                  <a:solidFill>
                    <a:srgbClr val="444444"/>
                  </a:solidFill>
                </a:uFill>
                <a:latin typeface="+mn-lt"/>
                <a:ea typeface="+mn-ea"/>
                <a:cs typeface="+mn-cs"/>
                <a:sym typeface="Lucida Sans"/>
              </a:defRPr>
            </a:lvl4pPr>
            <a:lvl5pPr marL="1659889" marR="57799" indent="-95250" defTabSz="1295400">
              <a:spcBef>
                <a:spcPts val="300"/>
              </a:spcBef>
              <a:buFontTx/>
              <a:buChar char="•"/>
              <a:defRPr sz="1400">
                <a:uFill>
                  <a:solidFill>
                    <a:srgbClr val="444444"/>
                  </a:solidFill>
                </a:uFill>
                <a:latin typeface="+mn-lt"/>
                <a:ea typeface="+mn-ea"/>
                <a:cs typeface="+mn-cs"/>
                <a:sym typeface="Lucida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>
            <a:spLocks noGrp="1"/>
          </p:cNvSpPr>
          <p:nvPr>
            <p:ph type="sldNum" sz="quarter" idx="2"/>
          </p:nvPr>
        </p:nvSpPr>
        <p:spPr>
          <a:xfrm>
            <a:off x="12642036" y="9484924"/>
            <a:ext cx="308969" cy="292101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647700">
              <a:defRPr b="1">
                <a:solidFill>
                  <a:srgbClr val="A6AAA9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Lucida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ach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/01"/>
          <p:cNvSpPr/>
          <p:nvPr/>
        </p:nvSpPr>
        <p:spPr>
          <a:xfrm>
            <a:off x="12395200" y="9484924"/>
            <a:ext cx="55880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FFFFFF"/>
              </a:buClr>
              <a:buFont typeface="Helvetica"/>
              <a:defRPr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/01</a:t>
            </a:r>
          </a:p>
        </p:txBody>
      </p:sp>
      <p:sp>
        <p:nvSpPr>
          <p:cNvPr id="56" name="Radio Astronomy, Leiden, 3 Feb 2017"/>
          <p:cNvSpPr/>
          <p:nvPr/>
        </p:nvSpPr>
        <p:spPr>
          <a:xfrm>
            <a:off x="59002" y="9484924"/>
            <a:ext cx="7171532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1295400">
              <a:buClr>
                <a:srgbClr val="FFFFFF"/>
              </a:buClr>
              <a:buFont typeface="Helvetica"/>
              <a:defRPr sz="1200" b="1">
                <a:solidFill>
                  <a:srgbClr val="A6AAA9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Radio Astronomy, Leiden, 3 Feb 2017</a:t>
            </a:r>
          </a:p>
        </p:txBody>
      </p:sp>
      <p:sp>
        <p:nvSpPr>
          <p:cNvPr id="57" name="Slide Number"/>
          <p:cNvSpPr>
            <a:spLocks noGrp="1"/>
          </p:cNvSpPr>
          <p:nvPr>
            <p:ph type="sldNum" sz="quarter" idx="2"/>
          </p:nvPr>
        </p:nvSpPr>
        <p:spPr>
          <a:xfrm>
            <a:off x="12642036" y="9484924"/>
            <a:ext cx="308969" cy="292101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647700">
              <a:defRPr b="1">
                <a:solidFill>
                  <a:srgbClr val="A6AAA9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Lucida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ach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01"/>
          <p:cNvSpPr/>
          <p:nvPr/>
        </p:nvSpPr>
        <p:spPr>
          <a:xfrm>
            <a:off x="12395200" y="9484924"/>
            <a:ext cx="55880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FFFFFF"/>
              </a:buClr>
              <a:buFont typeface="Helvetica"/>
              <a:defRPr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01</a:t>
            </a:r>
          </a:p>
        </p:txBody>
      </p:sp>
      <p:sp>
        <p:nvSpPr>
          <p:cNvPr id="65" name="Radio Astronomy, Leiden, 3 Feb 2017"/>
          <p:cNvSpPr/>
          <p:nvPr/>
        </p:nvSpPr>
        <p:spPr>
          <a:xfrm>
            <a:off x="59002" y="9484924"/>
            <a:ext cx="7171532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1295400">
              <a:buClr>
                <a:srgbClr val="FFFFFF"/>
              </a:buClr>
              <a:buFont typeface="Helvetica"/>
              <a:defRPr sz="1200" b="1">
                <a:solidFill>
                  <a:srgbClr val="A6AAA9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Radio Astronomy, Leiden, 3 Feb 2017</a:t>
            </a:r>
          </a:p>
        </p:txBody>
      </p:sp>
      <p:sp>
        <p:nvSpPr>
          <p:cNvPr id="66" name="Slide Number"/>
          <p:cNvSpPr>
            <a:spLocks noGrp="1"/>
          </p:cNvSpPr>
          <p:nvPr>
            <p:ph type="sldNum" sz="quarter" idx="2"/>
          </p:nvPr>
        </p:nvSpPr>
        <p:spPr>
          <a:xfrm>
            <a:off x="11156136" y="9192824"/>
            <a:ext cx="308969" cy="292101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647700">
              <a:defRPr b="1">
                <a:solidFill>
                  <a:srgbClr val="A6AAA9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Lucida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443306" y="1852124"/>
            <a:ext cx="12118188" cy="814508"/>
          </a:xfrm>
          <a:prstGeom prst="rect">
            <a:avLst/>
          </a:prstGeom>
        </p:spPr>
        <p:txBody>
          <a:bodyPr lIns="130026" tIns="130026" rIns="130026" bIns="130026" anchor="t">
            <a:normAutofit/>
          </a:bodyPr>
          <a:lstStyle>
            <a:lvl1pPr algn="l" defTabSz="1733973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idx="1"/>
          </p:nvPr>
        </p:nvSpPr>
        <p:spPr>
          <a:xfrm>
            <a:off x="443306" y="2858275"/>
            <a:ext cx="12118188" cy="4858881"/>
          </a:xfrm>
          <a:prstGeom prst="rect">
            <a:avLst/>
          </a:prstGeom>
        </p:spPr>
        <p:txBody>
          <a:bodyPr lIns="130026" tIns="130026" rIns="130026" bIns="130026">
            <a:normAutofit/>
          </a:bodyPr>
          <a:lstStyle>
            <a:lvl1pPr marL="762000" indent="-647700" defTabSz="1733973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3400"/>
              <a:buChar char="●"/>
              <a:defRPr sz="3400">
                <a:solidFill>
                  <a:srgbClr val="595959"/>
                </a:solidFill>
              </a:defRPr>
            </a:lvl1pPr>
            <a:lvl2pPr marL="1367971" indent="-771071" defTabSz="1733973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3400"/>
              <a:buChar char="○"/>
              <a:defRPr sz="3400">
                <a:solidFill>
                  <a:srgbClr val="595959"/>
                </a:solidFill>
              </a:defRPr>
            </a:lvl2pPr>
            <a:lvl3pPr marL="1825171" indent="-771071" defTabSz="1733973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3400"/>
              <a:buChar char="■"/>
              <a:defRPr sz="3400">
                <a:solidFill>
                  <a:srgbClr val="595959"/>
                </a:solidFill>
              </a:defRPr>
            </a:lvl3pPr>
            <a:lvl4pPr marL="2282371" indent="-771071" defTabSz="1733973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3400"/>
              <a:buChar char="●"/>
              <a:defRPr sz="3400">
                <a:solidFill>
                  <a:srgbClr val="595959"/>
                </a:solidFill>
              </a:defRPr>
            </a:lvl4pPr>
            <a:lvl5pPr marL="2739571" indent="-771071" defTabSz="1733973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3400"/>
              <a:buChar char="○"/>
              <a:defRPr sz="3400">
                <a:solidFill>
                  <a:srgbClr val="59595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303065" y="7871586"/>
            <a:ext cx="527027" cy="519276"/>
          </a:xfrm>
          <a:prstGeom prst="rect">
            <a:avLst/>
          </a:prstGeom>
        </p:spPr>
        <p:txBody>
          <a:bodyPr lIns="130026" tIns="130026" rIns="130026" bIns="130026"/>
          <a:lstStyle>
            <a:lvl1pPr defTabSz="1733973">
              <a:defRPr sz="18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ader/Subhead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 txBox="1">
            <a:spLocks noGrp="1"/>
          </p:cNvSpPr>
          <p:nvPr>
            <p:ph type="title"/>
          </p:nvPr>
        </p:nvSpPr>
        <p:spPr>
          <a:xfrm>
            <a:off x="894079" y="519290"/>
            <a:ext cx="11216641" cy="18852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300480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/>
          </p:nvPr>
        </p:nvSpPr>
        <p:spPr>
          <a:xfrm>
            <a:off x="894079" y="2596444"/>
            <a:ext cx="11216641" cy="6188570"/>
          </a:xfrm>
          <a:prstGeom prst="rect">
            <a:avLst/>
          </a:prstGeom>
        </p:spPr>
        <p:txBody>
          <a:bodyPr>
            <a:normAutofit/>
          </a:bodyPr>
          <a:lstStyle>
            <a:lvl1pPr marL="310242" indent="-310242" defTabSz="1300480">
              <a:lnSpc>
                <a:spcPct val="90000"/>
              </a:lnSpc>
              <a:spcBef>
                <a:spcPts val="1400"/>
              </a:spcBef>
              <a:defRPr sz="3800">
                <a:latin typeface="Calibri"/>
                <a:ea typeface="Calibri"/>
                <a:cs typeface="Calibri"/>
                <a:sym typeface="Calibri"/>
              </a:defRPr>
            </a:lvl1pPr>
            <a:lvl2pPr marL="819150" indent="-361950" defTabSz="1300480">
              <a:lnSpc>
                <a:spcPct val="90000"/>
              </a:lnSpc>
              <a:spcBef>
                <a:spcPts val="1400"/>
              </a:spcBef>
              <a:buChar char="•"/>
              <a:defRPr sz="3800">
                <a:latin typeface="Calibri"/>
                <a:ea typeface="Calibri"/>
                <a:cs typeface="Calibri"/>
                <a:sym typeface="Calibri"/>
              </a:defRPr>
            </a:lvl2pPr>
            <a:lvl3pPr marL="1348739" indent="-434339" defTabSz="1300480">
              <a:lnSpc>
                <a:spcPct val="90000"/>
              </a:lnSpc>
              <a:spcBef>
                <a:spcPts val="1400"/>
              </a:spcBef>
              <a:defRPr sz="3800">
                <a:latin typeface="Calibri"/>
                <a:ea typeface="Calibri"/>
                <a:cs typeface="Calibri"/>
                <a:sym typeface="Calibri"/>
              </a:defRPr>
            </a:lvl3pPr>
            <a:lvl4pPr marL="1854200" indent="-482600" defTabSz="1300480">
              <a:lnSpc>
                <a:spcPct val="90000"/>
              </a:lnSpc>
              <a:spcBef>
                <a:spcPts val="1400"/>
              </a:spcBef>
              <a:buChar char="•"/>
              <a:defRPr sz="3800">
                <a:latin typeface="Calibri"/>
                <a:ea typeface="Calibri"/>
                <a:cs typeface="Calibri"/>
                <a:sym typeface="Calibri"/>
              </a:defRPr>
            </a:lvl4pPr>
            <a:lvl5pPr marL="2311400" indent="-482600" defTabSz="1300480">
              <a:lnSpc>
                <a:spcPct val="90000"/>
              </a:lnSpc>
              <a:spcBef>
                <a:spcPts val="1400"/>
              </a:spcBef>
              <a:buChar char="•"/>
              <a:defRPr sz="3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1994" y="9114114"/>
            <a:ext cx="348727" cy="371349"/>
          </a:xfrm>
          <a:prstGeom prst="rect">
            <a:avLst/>
          </a:prstGeom>
        </p:spPr>
        <p:txBody>
          <a:bodyPr/>
          <a:lstStyle>
            <a:lvl1pPr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91871" y="9218560"/>
            <a:ext cx="626114" cy="614295"/>
          </a:xfrm>
          <a:prstGeom prst="rect">
            <a:avLst/>
          </a:prstGeom>
        </p:spPr>
        <p:txBody>
          <a:bodyPr lIns="66559" tIns="66559" rIns="66559" bIns="66559" anchor="t"/>
          <a:lstStyle>
            <a:lvl1pPr algn="l" defTabSz="1300480">
              <a:tabLst>
                <a:tab pos="1295400" algn="l"/>
                <a:tab pos="2590800" algn="l"/>
                <a:tab pos="3873500" algn="l"/>
                <a:tab pos="5194300" algn="l"/>
                <a:tab pos="6502400" algn="l"/>
                <a:tab pos="7772400" algn="l"/>
                <a:tab pos="9080500" algn="l"/>
                <a:tab pos="10401300" algn="l"/>
                <a:tab pos="11696700" algn="l"/>
                <a:tab pos="13004800" algn="l"/>
                <a:tab pos="14300200" algn="l"/>
              </a:tabLst>
              <a:defRPr sz="34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" y="9439140"/>
            <a:ext cx="1551346" cy="295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650240">
              <a:defRPr sz="11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2018 Oct 10, C.S. Jacobs</a:t>
            </a: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92536" y="9342522"/>
            <a:ext cx="312264" cy="302863"/>
          </a:xfrm>
          <a:prstGeom prst="rect">
            <a:avLst/>
          </a:prstGeom>
          <a:ln w="12700">
            <a:miter lim="400000"/>
          </a:ln>
        </p:spPr>
        <p:txBody>
          <a:bodyPr wrap="none" lIns="65023" tIns="65023" rIns="65023" bIns="65023" anchor="ctr">
            <a:spAutoFit/>
          </a:bodyPr>
          <a:lstStyle>
            <a:lvl1pPr algn="r" defTabSz="650240">
              <a:defRPr sz="1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650239" y="130950"/>
            <a:ext cx="11704322" cy="2144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 anchor="ctr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471487" marR="0" indent="-471487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906235" marR="0" indent="-449035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333500" marR="0" indent="-419100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874520" marR="0" indent="-502920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331720" marR="0" indent="-502920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»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788920" marR="0" indent="-502920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246120" marR="0" indent="-502920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703320" marR="0" indent="-502920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160520" marR="0" indent="-502920" algn="l" defTabSz="65024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65024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"/><Relationship Id="rId5" Type="http://schemas.openxmlformats.org/officeDocument/2006/relationships/image" Target="../media/image45.tif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"/><Relationship Id="rId2" Type="http://schemas.openxmlformats.org/officeDocument/2006/relationships/image" Target="../media/image57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tif"/><Relationship Id="rId4" Type="http://schemas.openxmlformats.org/officeDocument/2006/relationships/image" Target="../media/image59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if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/01"/>
          <p:cNvSpPr/>
          <p:nvPr/>
        </p:nvSpPr>
        <p:spPr>
          <a:xfrm>
            <a:off x="12395200" y="9484924"/>
            <a:ext cx="55880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FFFFFF"/>
              </a:buClr>
              <a:buFont typeface="Helvetica"/>
              <a:defRPr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/01</a:t>
            </a:r>
          </a:p>
        </p:txBody>
      </p:sp>
      <p:sp>
        <p:nvSpPr>
          <p:cNvPr id="126" name="General remark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marL="51441" marR="51441" defTabSz="1152905">
              <a:defRPr sz="4450"/>
            </a:lvl1pPr>
          </a:lstStyle>
          <a:p>
            <a:r>
              <a:t>General remarks </a:t>
            </a:r>
          </a:p>
        </p:txBody>
      </p:sp>
      <p:sp>
        <p:nvSpPr>
          <p:cNvPr id="127" name="The range of things we do is incredible!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0070" marR="54909" indent="-271462" defTabSz="1230630">
              <a:spcBef>
                <a:spcPts val="700"/>
              </a:spcBef>
              <a:defRPr sz="3230"/>
            </a:pPr>
            <a:endParaRPr/>
          </a:p>
          <a:p>
            <a:pPr marL="310070" marR="54909" indent="-271462" defTabSz="1230630">
              <a:spcBef>
                <a:spcPts val="700"/>
              </a:spcBef>
              <a:defRPr sz="3230"/>
            </a:pPr>
            <a:r>
              <a:t>The range of things we do is incredible!</a:t>
            </a:r>
          </a:p>
          <a:p>
            <a:pPr marL="682666" lvl="1" indent="-191620" defTabSz="1230630">
              <a:spcBef>
                <a:spcPts val="500"/>
              </a:spcBef>
              <a:defRPr sz="2280"/>
            </a:pPr>
            <a:r>
              <a:t>Confidence boost for our vision exercise</a:t>
            </a:r>
          </a:p>
          <a:p>
            <a:pPr marL="310070" marR="54909" indent="-271462" defTabSz="1230630">
              <a:spcBef>
                <a:spcPts val="700"/>
              </a:spcBef>
              <a:defRPr sz="3230"/>
            </a:pPr>
            <a:endParaRPr/>
          </a:p>
          <a:p>
            <a:pPr marL="310070" marR="54909" indent="-271462" defTabSz="1230630">
              <a:spcBef>
                <a:spcPts val="700"/>
              </a:spcBef>
              <a:defRPr sz="3230"/>
            </a:pPr>
            <a:r>
              <a:t>We know how to give good talks</a:t>
            </a:r>
          </a:p>
          <a:p>
            <a:pPr marL="682666" lvl="1" indent="-191620" defTabSz="1230630">
              <a:spcBef>
                <a:spcPts val="500"/>
              </a:spcBef>
              <a:defRPr sz="2280"/>
            </a:pPr>
            <a:r>
              <a:t>I could recommend to be careful with authorship and citing own/other work</a:t>
            </a:r>
          </a:p>
          <a:p>
            <a:pPr marL="310070" marR="54909" indent="-271462" defTabSz="1230630">
              <a:spcBef>
                <a:spcPts val="700"/>
              </a:spcBef>
              <a:defRPr sz="3230"/>
            </a:pPr>
            <a:endParaRPr/>
          </a:p>
          <a:p>
            <a:pPr marL="310070" marR="54909" indent="-271462" defTabSz="1230630">
              <a:spcBef>
                <a:spcPts val="700"/>
              </a:spcBef>
              <a:defRPr sz="3230"/>
            </a:pPr>
            <a:r>
              <a:t>Parallel sessions? Good idea when used sensibly</a:t>
            </a:r>
          </a:p>
          <a:p>
            <a:pPr marL="682666" lvl="1" indent="-191620" defTabSz="1230630">
              <a:spcBef>
                <a:spcPts val="500"/>
              </a:spcBef>
              <a:defRPr sz="2280"/>
            </a:pPr>
            <a:r>
              <a:t>But if there are posters, there should be a session</a:t>
            </a:r>
          </a:p>
          <a:p>
            <a:pPr marL="310070" marR="54909" indent="-271462" defTabSz="1230630">
              <a:spcBef>
                <a:spcPts val="700"/>
              </a:spcBef>
              <a:defRPr sz="3230"/>
            </a:pPr>
            <a:endParaRPr/>
          </a:p>
          <a:p>
            <a:pPr marL="310070" marR="54909" indent="-271462" defTabSz="1230630">
              <a:spcBef>
                <a:spcPts val="700"/>
              </a:spcBef>
              <a:defRPr sz="3230"/>
            </a:pPr>
            <a:endParaRPr/>
          </a:p>
          <a:p>
            <a:pPr marL="310070" marR="54909" indent="-271462" defTabSz="1230630">
              <a:spcBef>
                <a:spcPts val="700"/>
              </a:spcBef>
              <a:defRPr sz="3230"/>
            </a:pPr>
            <a:r>
              <a:t>Sorry if I missed your contribution</a:t>
            </a:r>
          </a:p>
          <a:p>
            <a:pPr marL="682666" lvl="1" indent="-191620" defTabSz="1230630">
              <a:spcBef>
                <a:spcPts val="500"/>
              </a:spcBef>
              <a:defRPr sz="2280"/>
            </a:pPr>
            <a:r>
              <a:t>Or did not see the point</a:t>
            </a:r>
          </a:p>
          <a:p>
            <a:pPr marL="682666" lvl="1" indent="-191620" defTabSz="1230630">
              <a:spcBef>
                <a:spcPts val="500"/>
              </a:spcBef>
              <a:defRPr sz="2280"/>
            </a:pPr>
            <a:r>
              <a:t>Or report on old results</a:t>
            </a:r>
          </a:p>
          <a:p>
            <a:pPr marL="996710" marR="54909" lvl="2" indent="-143715" defTabSz="1230630">
              <a:defRPr sz="1710"/>
            </a:pPr>
            <a:r>
              <a:t>Also a measure of how well I keep up with literature </a:t>
            </a:r>
          </a:p>
          <a:p>
            <a:pPr marL="310070" marR="54909" indent="-271462" defTabSz="1230630">
              <a:spcBef>
                <a:spcPts val="700"/>
              </a:spcBef>
              <a:defRPr sz="3230"/>
            </a:pPr>
            <a:r>
              <a:t>BTW, good pictures will get noticed!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/55"/>
          <p:cNvSpPr/>
          <p:nvPr/>
        </p:nvSpPr>
        <p:spPr>
          <a:xfrm>
            <a:off x="12395200" y="9484924"/>
            <a:ext cx="55880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FFFFFF"/>
              </a:buClr>
              <a:buFont typeface="Helvetica"/>
              <a:defRPr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/55</a:t>
            </a:r>
          </a:p>
        </p:txBody>
      </p:sp>
      <p:sp>
        <p:nvSpPr>
          <p:cNvPr id="217" name="Masers for pol at the relevant scales!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marL="51441" marR="51441" defTabSz="1152905">
              <a:defRPr sz="4450"/>
            </a:lvl1pPr>
          </a:lstStyle>
          <a:p>
            <a:r>
              <a:t>Masers for pol at the relevant scales!</a:t>
            </a:r>
          </a:p>
        </p:txBody>
      </p:sp>
      <p:pic>
        <p:nvPicPr>
          <p:cNvPr id="21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8193" y="5470077"/>
            <a:ext cx="6904595" cy="3154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1912" t="21250" r="5292" b="20763"/>
          <a:stretch>
            <a:fillRect/>
          </a:stretch>
        </p:blipFill>
        <p:spPr>
          <a:xfrm>
            <a:off x="2813050" y="1080863"/>
            <a:ext cx="5001702" cy="4044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56841"/>
          <a:stretch>
            <a:fillRect/>
          </a:stretch>
        </p:blipFill>
        <p:spPr>
          <a:xfrm>
            <a:off x="7324393" y="863723"/>
            <a:ext cx="5612674" cy="7247221"/>
          </a:xfrm>
          <a:prstGeom prst="rect">
            <a:avLst/>
          </a:prstGeom>
          <a:ln w="12700"/>
        </p:spPr>
      </p:pic>
      <p:sp>
        <p:nvSpPr>
          <p:cNvPr id="221" name="&quot;Measuring Magnetic Fields from Water Masers in the Synchrotron Protostellar Jet in W3(H2O)&quot;, C. Goddi"/>
          <p:cNvSpPr txBox="1"/>
          <p:nvPr/>
        </p:nvSpPr>
        <p:spPr>
          <a:xfrm>
            <a:off x="594832" y="8510058"/>
            <a:ext cx="8340983" cy="10985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>
            <a:lvl1pPr>
              <a:defRPr sz="2100"/>
            </a:lvl1pPr>
          </a:lstStyle>
          <a:p>
            <a:r>
              <a:t>"Measuring Magnetic Fields from Water Masers in the Synchrotron Protostellar Jet in W3(H2O)", C. Goddi</a:t>
            </a:r>
          </a:p>
        </p:txBody>
      </p:sp>
      <p:sp>
        <p:nvSpPr>
          <p:cNvPr id="222" name="&quot;Revealing magnetic fields towards massive protostars: a multi-wavelength approach using masers and dust&quot;, D. Dall'Olio"/>
          <p:cNvSpPr txBox="1"/>
          <p:nvPr/>
        </p:nvSpPr>
        <p:spPr>
          <a:xfrm>
            <a:off x="8328659" y="7919508"/>
            <a:ext cx="4830450" cy="17081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>
            <a:lvl1pPr>
              <a:defRPr sz="2100"/>
            </a:lvl1pPr>
          </a:lstStyle>
          <a:p>
            <a:r>
              <a:t> "Revealing magnetic fields towards massive protostars: a multi-wavelength approach using masers and dust", D. Dall'Olio</a:t>
            </a:r>
          </a:p>
        </p:txBody>
      </p:sp>
      <p:sp>
        <p:nvSpPr>
          <p:cNvPr id="223" name="&quot;Magnetic field measurements around massive young stellar objects with the EVN&quot;, G. Surcis"/>
          <p:cNvSpPr txBox="1"/>
          <p:nvPr/>
        </p:nvSpPr>
        <p:spPr>
          <a:xfrm>
            <a:off x="243995" y="932391"/>
            <a:ext cx="3353363" cy="26225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"Magnetic field measurements around massive young stellar objects with the EVN", G. Surcis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Rectangle 1"/>
          <p:cNvSpPr txBox="1"/>
          <p:nvPr/>
        </p:nvSpPr>
        <p:spPr>
          <a:xfrm>
            <a:off x="255305" y="9192097"/>
            <a:ext cx="12494190" cy="37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sz="1600" b="1">
                <a:solidFill>
                  <a:srgbClr val="E46C0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14</a:t>
            </a:r>
            <a:r>
              <a:rPr baseline="30500"/>
              <a:t>th</a:t>
            </a:r>
            <a:r>
              <a:t> EVN Symposium – Granada 8-11 October 2018			                          Gabriele Surcis -  8</a:t>
            </a:r>
            <a:r>
              <a:rPr baseline="30500"/>
              <a:t>th</a:t>
            </a:r>
            <a:r>
              <a:t> October 2018</a:t>
            </a:r>
          </a:p>
        </p:txBody>
      </p:sp>
      <p:sp>
        <p:nvSpPr>
          <p:cNvPr id="226" name="Straight Arrow Connector 3"/>
          <p:cNvSpPr/>
          <p:nvPr/>
        </p:nvSpPr>
        <p:spPr>
          <a:xfrm>
            <a:off x="0" y="9035184"/>
            <a:ext cx="12851905" cy="1"/>
          </a:xfrm>
          <a:prstGeom prst="line">
            <a:avLst/>
          </a:prstGeom>
          <a:ln w="38100" cap="rnd">
            <a:solidFill>
              <a:srgbClr val="E46C0A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7" name="Straight Arrow Connector 4"/>
          <p:cNvSpPr/>
          <p:nvPr/>
        </p:nvSpPr>
        <p:spPr>
          <a:xfrm>
            <a:off x="158376" y="851791"/>
            <a:ext cx="12851905" cy="1"/>
          </a:xfrm>
          <a:prstGeom prst="line">
            <a:avLst/>
          </a:prstGeom>
          <a:ln w="38100" cap="rnd">
            <a:solidFill>
              <a:srgbClr val="E46C0A"/>
            </a:solidFill>
            <a:headEnd type="triangle"/>
          </a:ln>
        </p:spPr>
        <p:txBody>
          <a:bodyPr lIns="65023" tIns="65023" rIns="65023" bIns="65023"/>
          <a:lstStyle/>
          <a:p>
            <a:pPr defTabSz="130048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28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t="39334" b="40474"/>
          <a:stretch>
            <a:fillRect/>
          </a:stretch>
        </p:blipFill>
        <p:spPr>
          <a:xfrm>
            <a:off x="11434373" y="353166"/>
            <a:ext cx="1519944" cy="306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11245" t="28777" r="12033" b="28489"/>
          <a:stretch>
            <a:fillRect/>
          </a:stretch>
        </p:blipFill>
        <p:spPr>
          <a:xfrm>
            <a:off x="9881975" y="165876"/>
            <a:ext cx="1402026" cy="520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64864" y="2623749"/>
            <a:ext cx="8332594" cy="3730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894" y="1189990"/>
            <a:ext cx="5033641" cy="7697888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TextBox 9"/>
          <p:cNvSpPr txBox="1"/>
          <p:nvPr/>
        </p:nvSpPr>
        <p:spPr>
          <a:xfrm>
            <a:off x="6195165" y="7334673"/>
            <a:ext cx="6200930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1800" b="1" i="1">
                <a:solidFill>
                  <a:srgbClr val="E46C0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Carrasco-González, C. et al. 2015, SCIENCE, 348, 114</a:t>
            </a:r>
          </a:p>
        </p:txBody>
      </p:sp>
      <p:sp>
        <p:nvSpPr>
          <p:cNvPr id="233" name="Rectangle 10"/>
          <p:cNvSpPr txBox="1"/>
          <p:nvPr/>
        </p:nvSpPr>
        <p:spPr>
          <a:xfrm>
            <a:off x="357717" y="18427"/>
            <a:ext cx="12391777" cy="904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500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Extra Slide 10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/55"/>
          <p:cNvSpPr/>
          <p:nvPr/>
        </p:nvSpPr>
        <p:spPr>
          <a:xfrm>
            <a:off x="12395200" y="9484924"/>
            <a:ext cx="55880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FFFFFF"/>
              </a:buClr>
              <a:buFont typeface="Helvetica"/>
              <a:defRPr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/55</a:t>
            </a:r>
          </a:p>
        </p:txBody>
      </p:sp>
      <p:sp>
        <p:nvSpPr>
          <p:cNvPr id="236" name="In synergy with ALMA: disks and outflow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marL="51441" marR="51441" defTabSz="1152905">
              <a:defRPr sz="4450"/>
            </a:lvl1pPr>
          </a:lstStyle>
          <a:p>
            <a:r>
              <a:t>In synergy with ALMA: disks and outflows</a:t>
            </a:r>
          </a:p>
        </p:txBody>
      </p:sp>
      <p:sp>
        <p:nvSpPr>
          <p:cNvPr id="237" name="CasellaDiTesto 3"/>
          <p:cNvSpPr txBox="1"/>
          <p:nvPr/>
        </p:nvSpPr>
        <p:spPr>
          <a:xfrm>
            <a:off x="3823264" y="1866900"/>
            <a:ext cx="196018" cy="58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sz="3200">
                <a:solidFill>
                  <a:srgbClr val="297FD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</a:t>
            </a:r>
          </a:p>
        </p:txBody>
      </p:sp>
      <p:sp>
        <p:nvSpPr>
          <p:cNvPr id="238" name="CasellaDiTesto 3"/>
          <p:cNvSpPr txBox="1"/>
          <p:nvPr/>
        </p:nvSpPr>
        <p:spPr>
          <a:xfrm>
            <a:off x="739034" y="1203199"/>
            <a:ext cx="2797930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sz="3200" b="1">
                <a:solidFill>
                  <a:srgbClr val="297FD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G092.69+3.08</a:t>
            </a:r>
            <a:r>
              <a:rPr>
                <a:solidFill>
                  <a:srgbClr val="FF0000"/>
                </a:solidFill>
              </a:rPr>
              <a:t>   </a:t>
            </a:r>
          </a:p>
        </p:txBody>
      </p:sp>
      <p:grpSp>
        <p:nvGrpSpPr>
          <p:cNvPr id="251" name="Group"/>
          <p:cNvGrpSpPr/>
          <p:nvPr/>
        </p:nvGrpSpPr>
        <p:grpSpPr>
          <a:xfrm>
            <a:off x="3204255" y="960016"/>
            <a:ext cx="5892801" cy="5943601"/>
            <a:chOff x="0" y="0"/>
            <a:chExt cx="5892800" cy="5943599"/>
          </a:xfrm>
        </p:grpSpPr>
        <p:grpSp>
          <p:nvGrpSpPr>
            <p:cNvPr id="241" name="Picture 2"/>
            <p:cNvGrpSpPr/>
            <p:nvPr/>
          </p:nvGrpSpPr>
          <p:grpSpPr>
            <a:xfrm>
              <a:off x="0" y="0"/>
              <a:ext cx="5856419" cy="3810000"/>
              <a:chOff x="0" y="0"/>
              <a:chExt cx="5856418" cy="3810000"/>
            </a:xfrm>
          </p:grpSpPr>
          <p:sp>
            <p:nvSpPr>
              <p:cNvPr id="239" name="Rectangle"/>
              <p:cNvSpPr/>
              <p:nvPr/>
            </p:nvSpPr>
            <p:spPr>
              <a:xfrm>
                <a:off x="0" y="0"/>
                <a:ext cx="5856419" cy="381000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pic>
            <p:nvPicPr>
              <p:cNvPr id="240" name="image16.tif" descr="image16.ti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5856419" cy="3810000"/>
              </a:xfrm>
              <a:prstGeom prst="rect">
                <a:avLst/>
              </a:prstGeom>
              <a:ln w="9525" cap="flat">
                <a:solidFill>
                  <a:srgbClr val="FFFF00"/>
                </a:solidFill>
                <a:prstDash val="solid"/>
                <a:round/>
              </a:ln>
              <a:effectLst/>
            </p:spPr>
          </p:pic>
        </p:grpSp>
        <p:sp>
          <p:nvSpPr>
            <p:cNvPr id="242" name="Straight Connector 28"/>
            <p:cNvSpPr/>
            <p:nvPr/>
          </p:nvSpPr>
          <p:spPr>
            <a:xfrm>
              <a:off x="914400" y="990600"/>
              <a:ext cx="4800601" cy="1600200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245" name="Group 12"/>
            <p:cNvGrpSpPr/>
            <p:nvPr/>
          </p:nvGrpSpPr>
          <p:grpSpPr>
            <a:xfrm>
              <a:off x="2209800" y="3047317"/>
              <a:ext cx="3683000" cy="2896283"/>
              <a:chOff x="0" y="0"/>
              <a:chExt cx="3683000" cy="2896282"/>
            </a:xfrm>
          </p:grpSpPr>
          <p:pic>
            <p:nvPicPr>
              <p:cNvPr id="243" name="Picture 21" descr="Picture 21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3683000" cy="28962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4" name="Freeform 11"/>
              <p:cNvSpPr/>
              <p:nvPr/>
            </p:nvSpPr>
            <p:spPr>
              <a:xfrm>
                <a:off x="2460964" y="1089012"/>
                <a:ext cx="753724" cy="5844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9" h="20296" extrusionOk="0">
                    <a:moveTo>
                      <a:pt x="0" y="18514"/>
                    </a:moveTo>
                    <a:cubicBezTo>
                      <a:pt x="9936" y="20057"/>
                      <a:pt x="19872" y="21600"/>
                      <a:pt x="20736" y="18514"/>
                    </a:cubicBezTo>
                    <a:cubicBezTo>
                      <a:pt x="21600" y="15429"/>
                      <a:pt x="5184" y="0"/>
                      <a:pt x="5184" y="0"/>
                    </a:cubicBezTo>
                  </a:path>
                </a:pathLst>
              </a:custGeom>
              <a:noFill/>
              <a:ln w="25400" cap="flat">
                <a:solidFill>
                  <a:srgbClr val="629DD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46" name="Rectangle 17"/>
            <p:cNvSpPr/>
            <p:nvPr/>
          </p:nvSpPr>
          <p:spPr>
            <a:xfrm>
              <a:off x="4419600" y="1905000"/>
              <a:ext cx="1066800" cy="914400"/>
            </a:xfrm>
            <a:prstGeom prst="rect">
              <a:avLst/>
            </a:prstGeom>
            <a:noFill/>
            <a:ln w="9525" cap="flat">
              <a:solidFill>
                <a:srgbClr val="5D9AC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7" name="Rectangle 26"/>
            <p:cNvSpPr/>
            <p:nvPr/>
          </p:nvSpPr>
          <p:spPr>
            <a:xfrm>
              <a:off x="2895600" y="3048000"/>
              <a:ext cx="2971800" cy="2819400"/>
            </a:xfrm>
            <a:prstGeom prst="rect">
              <a:avLst/>
            </a:prstGeom>
            <a:noFill/>
            <a:ln w="9525" cap="flat">
              <a:solidFill>
                <a:srgbClr val="5D9AC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8" name="Straight Connector 27"/>
            <p:cNvSpPr/>
            <p:nvPr/>
          </p:nvSpPr>
          <p:spPr>
            <a:xfrm flipH="1">
              <a:off x="2895600" y="1904999"/>
              <a:ext cx="1524000" cy="1143002"/>
            </a:xfrm>
            <a:prstGeom prst="line">
              <a:avLst/>
            </a:prstGeom>
            <a:noFill/>
            <a:ln w="25400" cap="flat">
              <a:solidFill>
                <a:srgbClr val="629DD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9" name="Straight Connector 29"/>
            <p:cNvSpPr/>
            <p:nvPr/>
          </p:nvSpPr>
          <p:spPr>
            <a:xfrm>
              <a:off x="5484813" y="1905000"/>
              <a:ext cx="382588" cy="1143000"/>
            </a:xfrm>
            <a:prstGeom prst="line">
              <a:avLst/>
            </a:prstGeom>
            <a:noFill/>
            <a:ln w="25400" cap="flat">
              <a:solidFill>
                <a:srgbClr val="629DD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50" name="Freeform 33"/>
            <p:cNvSpPr/>
            <p:nvPr/>
          </p:nvSpPr>
          <p:spPr>
            <a:xfrm>
              <a:off x="3172603" y="4240796"/>
              <a:ext cx="1362558" cy="113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5" h="20043" extrusionOk="0">
                  <a:moveTo>
                    <a:pt x="0" y="16569"/>
                  </a:moveTo>
                  <a:cubicBezTo>
                    <a:pt x="8593" y="19084"/>
                    <a:pt x="17187" y="21600"/>
                    <a:pt x="19393" y="18839"/>
                  </a:cubicBezTo>
                  <a:cubicBezTo>
                    <a:pt x="21600" y="16077"/>
                    <a:pt x="14265" y="3178"/>
                    <a:pt x="13240" y="0"/>
                  </a:cubicBezTo>
                </a:path>
              </a:pathLst>
            </a:custGeom>
            <a:noFill/>
            <a:ln w="25400" cap="flat">
              <a:solidFill>
                <a:srgbClr val="629DD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54" name="Picture 16"/>
          <p:cNvGrpSpPr/>
          <p:nvPr/>
        </p:nvGrpSpPr>
        <p:grpSpPr>
          <a:xfrm>
            <a:off x="739034" y="2176429"/>
            <a:ext cx="4132528" cy="3132021"/>
            <a:chOff x="0" y="0"/>
            <a:chExt cx="4132527" cy="3132020"/>
          </a:xfrm>
        </p:grpSpPr>
        <p:sp>
          <p:nvSpPr>
            <p:cNvPr id="252" name="Rectangle"/>
            <p:cNvSpPr/>
            <p:nvPr/>
          </p:nvSpPr>
          <p:spPr>
            <a:xfrm>
              <a:off x="0" y="-1"/>
              <a:ext cx="2840369" cy="31320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253" name="image15.tif" descr="image15.t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132528" cy="31320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7" name="Group 42"/>
          <p:cNvGrpSpPr/>
          <p:nvPr/>
        </p:nvGrpSpPr>
        <p:grpSpPr>
          <a:xfrm>
            <a:off x="1590976" y="4435204"/>
            <a:ext cx="4412648" cy="4033017"/>
            <a:chOff x="0" y="0"/>
            <a:chExt cx="4412647" cy="4033015"/>
          </a:xfrm>
        </p:grpSpPr>
        <p:pic>
          <p:nvPicPr>
            <p:cNvPr id="255" name="Picture 34" descr="Picture 3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4412648" cy="39569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6" name="Straight Connector 37"/>
            <p:cNvSpPr/>
            <p:nvPr/>
          </p:nvSpPr>
          <p:spPr>
            <a:xfrm>
              <a:off x="327450" y="380473"/>
              <a:ext cx="3647116" cy="3652543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pic>
        <p:nvPicPr>
          <p:cNvPr id="258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35513" t="33964" b="11110"/>
          <a:stretch>
            <a:fillRect/>
          </a:stretch>
        </p:blipFill>
        <p:spPr>
          <a:xfrm>
            <a:off x="5888500" y="4864596"/>
            <a:ext cx="7135350" cy="4402600"/>
          </a:xfrm>
          <a:prstGeom prst="rect">
            <a:avLst/>
          </a:prstGeom>
          <a:ln w="12700"/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/55"/>
          <p:cNvSpPr/>
          <p:nvPr/>
        </p:nvSpPr>
        <p:spPr>
          <a:xfrm>
            <a:off x="12395200" y="9484924"/>
            <a:ext cx="55880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FFFFFF"/>
              </a:buClr>
              <a:buFont typeface="Helvetica"/>
              <a:defRPr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/55</a:t>
            </a:r>
          </a:p>
        </p:txBody>
      </p:sp>
      <p:sp>
        <p:nvSpPr>
          <p:cNvPr id="261" name="More ALMA synergy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marL="51441" marR="51441" defTabSz="1152905">
              <a:defRPr sz="4450"/>
            </a:lvl1pPr>
          </a:lstStyle>
          <a:p>
            <a:r>
              <a:t>More ALMA synergy</a:t>
            </a:r>
          </a:p>
        </p:txBody>
      </p:sp>
      <p:grpSp>
        <p:nvGrpSpPr>
          <p:cNvPr id="264" name="図形グループ 6"/>
          <p:cNvGrpSpPr/>
          <p:nvPr/>
        </p:nvGrpSpPr>
        <p:grpSpPr>
          <a:xfrm>
            <a:off x="596902" y="1559564"/>
            <a:ext cx="6637863" cy="2813481"/>
            <a:chOff x="0" y="0"/>
            <a:chExt cx="6637862" cy="2813480"/>
          </a:xfrm>
        </p:grpSpPr>
        <p:pic>
          <p:nvPicPr>
            <p:cNvPr id="262" name="図 6" descr="図 6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585" r="9596"/>
            <a:stretch>
              <a:fillRect/>
            </a:stretch>
          </p:blipFill>
          <p:spPr>
            <a:xfrm>
              <a:off x="0" y="0"/>
              <a:ext cx="3288484" cy="2813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3" name="図 7" descr="図 7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061" r="5555"/>
            <a:stretch>
              <a:fillRect/>
            </a:stretch>
          </p:blipFill>
          <p:spPr>
            <a:xfrm>
              <a:off x="3085488" y="0"/>
              <a:ext cx="3552375" cy="2813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9" name="グループ化 55"/>
          <p:cNvGrpSpPr/>
          <p:nvPr/>
        </p:nvGrpSpPr>
        <p:grpSpPr>
          <a:xfrm>
            <a:off x="1294656" y="4226575"/>
            <a:ext cx="4488826" cy="4002161"/>
            <a:chOff x="0" y="0"/>
            <a:chExt cx="4488824" cy="4002159"/>
          </a:xfrm>
        </p:grpSpPr>
        <p:pic>
          <p:nvPicPr>
            <p:cNvPr id="265" name="스크린샷 2018-06-19 오후 4.11.57.png" descr="스크린샷 2018-06-19 오후 4.11.57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4488825" cy="4002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6" name="+ water maser"/>
            <p:cNvSpPr txBox="1"/>
            <p:nvPr/>
          </p:nvSpPr>
          <p:spPr>
            <a:xfrm>
              <a:off x="681595" y="334009"/>
              <a:ext cx="1759853" cy="3603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2248" tIns="72248" rIns="72248" bIns="72248" numCol="1" anchor="ctr">
              <a:spAutoFit/>
            </a:bodyPr>
            <a:lstStyle>
              <a:lvl1pPr defTabSz="1300480">
                <a:spcBef>
                  <a:spcPts val="1900"/>
                </a:spcBef>
                <a:defRPr sz="1400" b="1" spc="3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+ water maser</a:t>
              </a:r>
            </a:p>
          </p:txBody>
        </p:sp>
        <p:sp>
          <p:nvSpPr>
            <p:cNvPr id="267" name="5,100 AU"/>
            <p:cNvSpPr txBox="1"/>
            <p:nvPr/>
          </p:nvSpPr>
          <p:spPr>
            <a:xfrm>
              <a:off x="2707725" y="3032301"/>
              <a:ext cx="1219777" cy="360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2248" tIns="72248" rIns="72248" bIns="72248" numCol="1" anchor="ctr">
              <a:spAutoFit/>
            </a:bodyPr>
            <a:lstStyle/>
            <a:p>
              <a:pPr defTabSz="1300480">
                <a:spcBef>
                  <a:spcPts val="1900"/>
                </a:spcBef>
                <a:defRPr sz="1400" b="1" spc="22">
                  <a:latin typeface="Calibri"/>
                  <a:ea typeface="Calibri"/>
                  <a:cs typeface="Calibri"/>
                  <a:sym typeface="Calibri"/>
                </a:defRPr>
              </a:pPr>
              <a:r>
                <a:t>5000 AU</a:t>
              </a:r>
            </a:p>
          </p:txBody>
        </p:sp>
        <p:sp>
          <p:nvSpPr>
            <p:cNvPr id="268" name="直線コネクタ 6"/>
            <p:cNvSpPr/>
            <p:nvPr/>
          </p:nvSpPr>
          <p:spPr>
            <a:xfrm>
              <a:off x="2726837" y="3386497"/>
              <a:ext cx="81260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pic>
        <p:nvPicPr>
          <p:cNvPr id="270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t="27520" b="17638"/>
          <a:stretch>
            <a:fillRect/>
          </a:stretch>
        </p:blipFill>
        <p:spPr>
          <a:xfrm>
            <a:off x="6496955" y="6809895"/>
            <a:ext cx="6372581" cy="2617210"/>
          </a:xfrm>
          <a:prstGeom prst="rect">
            <a:avLst/>
          </a:prstGeom>
          <a:ln w="12700"/>
        </p:spPr>
      </p:pic>
      <p:pic>
        <p:nvPicPr>
          <p:cNvPr id="27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32879" y="1567509"/>
            <a:ext cx="5302825" cy="5430184"/>
          </a:xfrm>
          <a:prstGeom prst="rect">
            <a:avLst/>
          </a:prstGeom>
          <a:ln w="12700"/>
        </p:spPr>
      </p:pic>
      <p:sp>
        <p:nvSpPr>
          <p:cNvPr id="272" name="&quot;KaVA Large Proposal for High-Mass Star-Formation Studies with Multiple Masers&quot;, T. Hirota"/>
          <p:cNvSpPr txBox="1"/>
          <p:nvPr/>
        </p:nvSpPr>
        <p:spPr>
          <a:xfrm>
            <a:off x="250361" y="7995708"/>
            <a:ext cx="5768580" cy="15557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"KaVA Large Proposal for High-Mass Star-Formation Studies with Multiple Masers", T. Hirota</a:t>
            </a:r>
          </a:p>
        </p:txBody>
      </p:sp>
      <p:sp>
        <p:nvSpPr>
          <p:cNvPr id="273" name="44GHz maser"/>
          <p:cNvSpPr txBox="1"/>
          <p:nvPr/>
        </p:nvSpPr>
        <p:spPr>
          <a:xfrm>
            <a:off x="2956506" y="799389"/>
            <a:ext cx="2505324" cy="8445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41300" tIns="241300" rIns="241300" bIns="241300" anchor="ctr">
            <a:spAutoFit/>
          </a:bodyPr>
          <a:lstStyle/>
          <a:p>
            <a:r>
              <a:t>44GHz maser</a:t>
            </a:r>
          </a:p>
        </p:txBody>
      </p:sp>
      <p:sp>
        <p:nvSpPr>
          <p:cNvPr id="274" name="&quot;High-mass star formation expored with maser VLBI &amp; thermal (ALMA, JVLA) observations&quot;, L. Moscadeli"/>
          <p:cNvSpPr txBox="1"/>
          <p:nvPr/>
        </p:nvSpPr>
        <p:spPr>
          <a:xfrm>
            <a:off x="7141184" y="-250478"/>
            <a:ext cx="5960266" cy="22669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endParaRPr/>
          </a:p>
          <a:p>
            <a:r>
              <a:t> "High-mass star formation expored with maser VLBI &amp; thermal (ALMA, JVLA) observations", L. Moscadeli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roup"/>
          <p:cNvGrpSpPr/>
          <p:nvPr/>
        </p:nvGrpSpPr>
        <p:grpSpPr>
          <a:xfrm>
            <a:off x="663889" y="4215375"/>
            <a:ext cx="11415979" cy="5372731"/>
            <a:chOff x="778942" y="1018795"/>
            <a:chExt cx="11415978" cy="5372730"/>
          </a:xfrm>
        </p:grpSpPr>
        <p:pic>
          <p:nvPicPr>
            <p:cNvPr id="276" name="extraSlide.png" descr="extraSlid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8948" t="30577" r="3268" b="7475"/>
            <a:stretch>
              <a:fillRect/>
            </a:stretch>
          </p:blipFill>
          <p:spPr>
            <a:xfrm>
              <a:off x="6170903" y="2112251"/>
              <a:ext cx="6024018" cy="42792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7" name="Rectangle"/>
            <p:cNvSpPr/>
            <p:nvPr/>
          </p:nvSpPr>
          <p:spPr>
            <a:xfrm>
              <a:off x="778942" y="1018795"/>
              <a:ext cx="5366500" cy="4562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79" name="/55"/>
          <p:cNvSpPr/>
          <p:nvPr/>
        </p:nvSpPr>
        <p:spPr>
          <a:xfrm>
            <a:off x="12395200" y="9484924"/>
            <a:ext cx="55880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FFFFFF"/>
              </a:buClr>
              <a:buFont typeface="Helvetica"/>
              <a:defRPr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/55</a:t>
            </a:r>
          </a:p>
        </p:txBody>
      </p:sp>
      <p:pic>
        <p:nvPicPr>
          <p:cNvPr id="28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7657"/>
          <a:stretch>
            <a:fillRect/>
          </a:stretch>
        </p:blipFill>
        <p:spPr>
          <a:xfrm>
            <a:off x="162321" y="2151334"/>
            <a:ext cx="6475008" cy="6170131"/>
          </a:xfrm>
          <a:prstGeom prst="rect">
            <a:avLst/>
          </a:prstGeom>
          <a:ln w="12700"/>
        </p:spPr>
      </p:pic>
      <p:pic>
        <p:nvPicPr>
          <p:cNvPr id="28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70554" y="706966"/>
            <a:ext cx="3840256" cy="2620410"/>
          </a:xfrm>
          <a:prstGeom prst="rect">
            <a:avLst/>
          </a:prstGeom>
          <a:ln w="12700"/>
        </p:spPr>
      </p:pic>
      <p:pic>
        <p:nvPicPr>
          <p:cNvPr id="282" name="Screen Shot 2018-09-25 at 12.52.52 PM.png" descr="Screen Shot 2018-09-25 at 12.52.52 PM.png"/>
          <p:cNvPicPr>
            <a:picLocks noChangeAspect="1"/>
          </p:cNvPicPr>
          <p:nvPr/>
        </p:nvPicPr>
        <p:blipFill>
          <a:blip r:embed="rId5">
            <a:extLst/>
          </a:blip>
          <a:srcRect l="3792"/>
          <a:stretch>
            <a:fillRect/>
          </a:stretch>
        </p:blipFill>
        <p:spPr>
          <a:xfrm>
            <a:off x="10987299" y="116478"/>
            <a:ext cx="2372387" cy="759390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&quot;Multiepoch observation of periodic methanol maser in G107.2985.63&quot;, M. Olech"/>
          <p:cNvSpPr txBox="1"/>
          <p:nvPr/>
        </p:nvSpPr>
        <p:spPr>
          <a:xfrm>
            <a:off x="401670" y="8039909"/>
            <a:ext cx="5219767" cy="15557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"Multiepoch observation of periodic methanol maser in G107.2985.63", M. Olech</a:t>
            </a:r>
          </a:p>
        </p:txBody>
      </p:sp>
      <p:sp>
        <p:nvSpPr>
          <p:cNvPr id="284" name="&quot;NGC6334I - Tracing the Gas Motion During A Contemporaneous Maser Flare Event&quot;, J. Chibueze"/>
          <p:cNvSpPr txBox="1"/>
          <p:nvPr/>
        </p:nvSpPr>
        <p:spPr>
          <a:xfrm>
            <a:off x="6912461" y="3245573"/>
            <a:ext cx="4881811" cy="19113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"NGC6334I - Tracing the Gas Motion During A Contemporaneous Maser Flare Event", J. Chibueze</a:t>
            </a:r>
          </a:p>
        </p:txBody>
      </p:sp>
      <p:sp>
        <p:nvSpPr>
          <p:cNvPr id="285" name="Variable masers, repeating and flaring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marL="51441" marR="51441" defTabSz="1152905">
              <a:defRPr sz="4450"/>
            </a:lvl1pPr>
          </a:lstStyle>
          <a:p>
            <a:r>
              <a:t>Variable masers, repeating and flaring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/55"/>
          <p:cNvSpPr/>
          <p:nvPr/>
        </p:nvSpPr>
        <p:spPr>
          <a:xfrm>
            <a:off x="12395200" y="9484924"/>
            <a:ext cx="55880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FFFFFF"/>
              </a:buClr>
              <a:buFont typeface="Helvetica"/>
              <a:defRPr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/55</a:t>
            </a:r>
          </a:p>
        </p:txBody>
      </p:sp>
      <p:sp>
        <p:nvSpPr>
          <p:cNvPr id="288" name="Overlapping masers, modeled as observed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marL="50285" marR="50285" defTabSz="1126997">
              <a:defRPr sz="4350"/>
            </a:lvl1pPr>
          </a:lstStyle>
          <a:p>
            <a:r>
              <a:t>Overlapping masers, modeled as observed</a:t>
            </a:r>
          </a:p>
        </p:txBody>
      </p:sp>
      <p:pic>
        <p:nvPicPr>
          <p:cNvPr id="28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9501" t="17645" r="10946" b="6794"/>
          <a:stretch>
            <a:fillRect/>
          </a:stretch>
        </p:blipFill>
        <p:spPr>
          <a:xfrm>
            <a:off x="8670396" y="878367"/>
            <a:ext cx="4060698" cy="7779277"/>
          </a:xfrm>
          <a:prstGeom prst="rect">
            <a:avLst/>
          </a:prstGeom>
          <a:ln w="12700"/>
        </p:spPr>
      </p:pic>
      <p:pic>
        <p:nvPicPr>
          <p:cNvPr id="29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799" t="17645" r="39625" b="19405"/>
          <a:stretch>
            <a:fillRect/>
          </a:stretch>
        </p:blipFill>
        <p:spPr>
          <a:xfrm>
            <a:off x="5576700" y="2026126"/>
            <a:ext cx="4133360" cy="3572230"/>
          </a:xfrm>
          <a:prstGeom prst="rect">
            <a:avLst/>
          </a:prstGeom>
          <a:ln w="12700"/>
        </p:spPr>
      </p:pic>
      <p:sp>
        <p:nvSpPr>
          <p:cNvPr id="292" name="&quot;Multi-epoch VLBI of a double maser super-burst&quot;, R. Burns"/>
          <p:cNvSpPr txBox="1"/>
          <p:nvPr/>
        </p:nvSpPr>
        <p:spPr>
          <a:xfrm>
            <a:off x="2160503" y="976021"/>
            <a:ext cx="4435752" cy="15557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"Multi-epoch VLBI of a double maser super-burst", R. Burns</a:t>
            </a:r>
          </a:p>
        </p:txBody>
      </p:sp>
      <p:sp>
        <p:nvSpPr>
          <p:cNvPr id="293" name="&quot;3D Models of Maser Flares&quot;, M. Gray"/>
          <p:cNvSpPr txBox="1"/>
          <p:nvPr/>
        </p:nvSpPr>
        <p:spPr>
          <a:xfrm>
            <a:off x="586482" y="4276725"/>
            <a:ext cx="4127104" cy="12001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 "3D Models of Maser Flares", M. Gray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DCB773-307B-5048-81E0-959E55ECF26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96421" y="6168841"/>
            <a:ext cx="8949600" cy="2969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/55"/>
          <p:cNvSpPr/>
          <p:nvPr/>
        </p:nvSpPr>
        <p:spPr>
          <a:xfrm>
            <a:off x="12395200" y="9484924"/>
            <a:ext cx="55880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FFFFFF"/>
              </a:buClr>
              <a:buFont typeface="Helvetica"/>
              <a:defRPr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/55</a:t>
            </a:r>
          </a:p>
        </p:txBody>
      </p:sp>
      <p:sp>
        <p:nvSpPr>
          <p:cNvPr id="304" name="SiO rings, aligned &amp; polarised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marL="51441" marR="51441" defTabSz="1152905">
              <a:defRPr sz="4450"/>
            </a:lvl1pPr>
          </a:lstStyle>
          <a:p>
            <a:r>
              <a:t>SiO rings, aligned &amp; polarised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r="55734"/>
          <a:stretch>
            <a:fillRect/>
          </a:stretch>
        </p:blipFill>
        <p:spPr>
          <a:xfrm>
            <a:off x="8081433" y="571500"/>
            <a:ext cx="5093230" cy="8610600"/>
          </a:xfrm>
          <a:prstGeom prst="rect">
            <a:avLst/>
          </a:prstGeom>
          <a:ln w="12700"/>
        </p:spPr>
      </p:pic>
      <p:pic>
        <p:nvPicPr>
          <p:cNvPr id="306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5774" y="1074387"/>
            <a:ext cx="6519650" cy="633646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&quot;A study of the physical environments of evolved stars from the SiO and H2O masers&quot;, Y. Yun"/>
          <p:cNvSpPr txBox="1"/>
          <p:nvPr/>
        </p:nvSpPr>
        <p:spPr>
          <a:xfrm>
            <a:off x="461268" y="7045324"/>
            <a:ext cx="6979378" cy="15557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 "A study of the physical environments of evolved stars from the SiO and H2O masers", Y. Yun</a:t>
            </a:r>
          </a:p>
        </p:txBody>
      </p:sp>
      <p:sp>
        <p:nvSpPr>
          <p:cNvPr id="308" name="&quot;Detailed SiO proper motion analysis: slow net expansion and a small correlation with the magnetic field&quot;, A. Richards for Assaf"/>
          <p:cNvSpPr txBox="1"/>
          <p:nvPr/>
        </p:nvSpPr>
        <p:spPr>
          <a:xfrm>
            <a:off x="1269851" y="7925858"/>
            <a:ext cx="8025276" cy="22669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endParaRPr/>
          </a:p>
          <a:p>
            <a:r>
              <a:t>"Detailed SiO proper motion analysis: slow net expansion and a small correlation with the magnetic field", A. Richards for Assaf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/55"/>
          <p:cNvSpPr/>
          <p:nvPr/>
        </p:nvSpPr>
        <p:spPr>
          <a:xfrm>
            <a:off x="12395200" y="9484924"/>
            <a:ext cx="55880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FFFFFF"/>
              </a:buClr>
              <a:buFont typeface="Helvetica"/>
              <a:defRPr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/55</a:t>
            </a:r>
          </a:p>
        </p:txBody>
      </p:sp>
      <p:sp>
        <p:nvSpPr>
          <p:cNvPr id="311" name="To be a planetary nebula…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marL="51441" marR="51441" defTabSz="1152905">
              <a:defRPr sz="4450"/>
            </a:lvl1pPr>
          </a:lstStyle>
          <a:p>
            <a:r>
              <a:t>To be a planetary nebula…</a:t>
            </a:r>
          </a:p>
        </p:txBody>
      </p:sp>
      <p:pic>
        <p:nvPicPr>
          <p:cNvPr id="31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6861"/>
          <a:stretch>
            <a:fillRect/>
          </a:stretch>
        </p:blipFill>
        <p:spPr>
          <a:xfrm>
            <a:off x="316176" y="977900"/>
            <a:ext cx="5540641" cy="7797800"/>
          </a:xfrm>
          <a:prstGeom prst="rect">
            <a:avLst/>
          </a:prstGeom>
          <a:ln w="12700"/>
        </p:spPr>
      </p:pic>
      <p:pic>
        <p:nvPicPr>
          <p:cNvPr id="31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9935" y="1086167"/>
            <a:ext cx="6383199" cy="4774883"/>
          </a:xfrm>
          <a:prstGeom prst="rect">
            <a:avLst/>
          </a:prstGeom>
          <a:ln w="12700"/>
        </p:spPr>
      </p:pic>
      <p:sp>
        <p:nvSpPr>
          <p:cNvPr id="314" name="&quot;Short-lived episodic outflow in a water fountain star&quot;, R. Burns (on behalf of G. Orosz)"/>
          <p:cNvSpPr txBox="1"/>
          <p:nvPr/>
        </p:nvSpPr>
        <p:spPr>
          <a:xfrm>
            <a:off x="5860735" y="8129058"/>
            <a:ext cx="5093330" cy="15557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"Short-lived episodic outflow in a water fountain star", R. Burns (on behalf of G. Orosz)</a:t>
            </a:r>
          </a:p>
        </p:txBody>
      </p:sp>
      <p:sp>
        <p:nvSpPr>
          <p:cNvPr id="315" name="&quot;Resolving discrepancy in the pPN OH231&quot;, J.-F. Desmurs"/>
          <p:cNvSpPr txBox="1"/>
          <p:nvPr/>
        </p:nvSpPr>
        <p:spPr>
          <a:xfrm>
            <a:off x="7274503" y="6002125"/>
            <a:ext cx="5363039" cy="12001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"Resolving discrepancy in the pPN OH231", J.-F. Desmurs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/55"/>
          <p:cNvSpPr/>
          <p:nvPr/>
        </p:nvSpPr>
        <p:spPr>
          <a:xfrm>
            <a:off x="12395200" y="9484924"/>
            <a:ext cx="55880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FFFFFF"/>
              </a:buClr>
              <a:buFont typeface="Helvetica"/>
              <a:defRPr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/55</a:t>
            </a:r>
          </a:p>
        </p:txBody>
      </p:sp>
      <p:sp>
        <p:nvSpPr>
          <p:cNvPr id="318" name="Anna’s reminders: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marL="51441" marR="51441" defTabSz="1152905">
              <a:defRPr sz="4450"/>
            </a:lvl1pPr>
          </a:lstStyle>
          <a:p>
            <a:r>
              <a:t>Anna’s reminders:</a:t>
            </a:r>
          </a:p>
        </p:txBody>
      </p:sp>
      <p:sp>
        <p:nvSpPr>
          <p:cNvPr id="319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416" y="799393"/>
            <a:ext cx="5626101" cy="6921501"/>
          </a:xfrm>
          <a:prstGeom prst="rect">
            <a:avLst/>
          </a:prstGeom>
          <a:ln w="12700"/>
        </p:spPr>
      </p:pic>
      <p:sp>
        <p:nvSpPr>
          <p:cNvPr id="321" name="HCN masers"/>
          <p:cNvSpPr txBox="1"/>
          <p:nvPr/>
        </p:nvSpPr>
        <p:spPr>
          <a:xfrm>
            <a:off x="1297037" y="7786862"/>
            <a:ext cx="2316312" cy="8445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41300" tIns="241300" rIns="241300" bIns="241300" anchor="ctr">
            <a:spAutoFit/>
          </a:bodyPr>
          <a:lstStyle/>
          <a:p>
            <a:r>
              <a:t>HCN masers</a:t>
            </a:r>
          </a:p>
        </p:txBody>
      </p:sp>
      <p:pic>
        <p:nvPicPr>
          <p:cNvPr id="3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4016" y="6920593"/>
            <a:ext cx="6321763" cy="2503514"/>
          </a:xfrm>
          <a:prstGeom prst="rect">
            <a:avLst/>
          </a:prstGeom>
          <a:ln w="12700"/>
        </p:spPr>
      </p:pic>
      <p:sp>
        <p:nvSpPr>
          <p:cNvPr id="323" name="HC3N"/>
          <p:cNvSpPr txBox="1"/>
          <p:nvPr/>
        </p:nvSpPr>
        <p:spPr>
          <a:xfrm>
            <a:off x="3735437" y="8808508"/>
            <a:ext cx="1354436" cy="8445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41300" tIns="241300" rIns="241300" bIns="241300" anchor="ctr">
            <a:spAutoFit/>
          </a:bodyPr>
          <a:lstStyle/>
          <a:p>
            <a:r>
              <a:t>HC3N</a:t>
            </a:r>
          </a:p>
        </p:txBody>
      </p:sp>
      <p:pic>
        <p:nvPicPr>
          <p:cNvPr id="32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45716" y="414866"/>
            <a:ext cx="7480301" cy="3810001"/>
          </a:xfrm>
          <a:prstGeom prst="rect">
            <a:avLst/>
          </a:prstGeom>
          <a:ln w="12700"/>
        </p:spPr>
      </p:pic>
      <p:sp>
        <p:nvSpPr>
          <p:cNvPr id="325" name="44GHz MeOH"/>
          <p:cNvSpPr txBox="1"/>
          <p:nvPr/>
        </p:nvSpPr>
        <p:spPr>
          <a:xfrm>
            <a:off x="5538688" y="3562410"/>
            <a:ext cx="2495650" cy="8445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41300" tIns="241300" rIns="241300" bIns="241300" anchor="ctr">
            <a:spAutoFit/>
          </a:bodyPr>
          <a:lstStyle/>
          <a:p>
            <a:r>
              <a:t>44GHz MeOH</a:t>
            </a:r>
          </a:p>
        </p:txBody>
      </p:sp>
      <p:pic>
        <p:nvPicPr>
          <p:cNvPr id="32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17209" y="4215755"/>
            <a:ext cx="5882381" cy="2868669"/>
          </a:xfrm>
          <a:prstGeom prst="rect">
            <a:avLst/>
          </a:prstGeom>
          <a:ln w="12700"/>
        </p:spPr>
      </p:pic>
      <p:sp>
        <p:nvSpPr>
          <p:cNvPr id="327" name="OH1720"/>
          <p:cNvSpPr txBox="1"/>
          <p:nvPr/>
        </p:nvSpPr>
        <p:spPr>
          <a:xfrm>
            <a:off x="5919837" y="4454524"/>
            <a:ext cx="1733352" cy="8445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41300" tIns="241300" rIns="241300" bIns="241300" anchor="ctr">
            <a:spAutoFit/>
          </a:bodyPr>
          <a:lstStyle/>
          <a:p>
            <a:r>
              <a:t>OH1720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/55"/>
          <p:cNvSpPr/>
          <p:nvPr/>
        </p:nvSpPr>
        <p:spPr>
          <a:xfrm>
            <a:off x="12395200" y="9484924"/>
            <a:ext cx="55880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FFFFFF"/>
              </a:buClr>
              <a:buFont typeface="Helvetica"/>
              <a:defRPr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/55</a:t>
            </a:r>
          </a:p>
        </p:txBody>
      </p:sp>
      <p:pic>
        <p:nvPicPr>
          <p:cNvPr id="1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7216" y="4028054"/>
            <a:ext cx="4466284" cy="3887538"/>
          </a:xfrm>
          <a:prstGeom prst="rect">
            <a:avLst/>
          </a:prstGeom>
          <a:ln w="12700"/>
        </p:spPr>
      </p:pic>
      <p:pic>
        <p:nvPicPr>
          <p:cNvPr id="1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69258" y="849400"/>
            <a:ext cx="4466284" cy="3646387"/>
          </a:xfrm>
          <a:prstGeom prst="rect">
            <a:avLst/>
          </a:prstGeom>
          <a:ln w="12700"/>
        </p:spPr>
      </p:pic>
      <p:sp>
        <p:nvSpPr>
          <p:cNvPr id="132" name="&quot;Unravelling pulsar scattering through VLBI&quot;, D. Simard"/>
          <p:cNvSpPr txBox="1"/>
          <p:nvPr/>
        </p:nvSpPr>
        <p:spPr>
          <a:xfrm>
            <a:off x="2973437" y="7900458"/>
            <a:ext cx="5492618" cy="12001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 "Unravelling pulsar scattering through VLBI", D. Simard</a:t>
            </a:r>
          </a:p>
        </p:txBody>
      </p:sp>
      <p:pic>
        <p:nvPicPr>
          <p:cNvPr id="133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t="6767"/>
          <a:stretch>
            <a:fillRect/>
          </a:stretch>
        </p:blipFill>
        <p:spPr>
          <a:xfrm>
            <a:off x="7784865" y="625313"/>
            <a:ext cx="5801714" cy="4094382"/>
          </a:xfrm>
          <a:prstGeom prst="rect">
            <a:avLst/>
          </a:prstGeom>
          <a:ln w="12700"/>
        </p:spPr>
      </p:pic>
      <p:pic>
        <p:nvPicPr>
          <p:cNvPr id="134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t="13748" r="35016"/>
          <a:stretch>
            <a:fillRect/>
          </a:stretch>
        </p:blipFill>
        <p:spPr>
          <a:xfrm>
            <a:off x="8333413" y="4522791"/>
            <a:ext cx="3486120" cy="3646330"/>
          </a:xfrm>
          <a:prstGeom prst="rect">
            <a:avLst/>
          </a:prstGeom>
          <a:ln w="12700"/>
        </p:spPr>
      </p:pic>
      <p:sp>
        <p:nvSpPr>
          <p:cNvPr id="135" name="&quot;Pulsar scintillometry on the Vela pulsar with the LBA&quot;, F. Kirsten"/>
          <p:cNvSpPr txBox="1"/>
          <p:nvPr/>
        </p:nvSpPr>
        <p:spPr>
          <a:xfrm>
            <a:off x="7434697" y="8471423"/>
            <a:ext cx="5722922" cy="12001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 "Pulsar scintillometry on the Vela pulsar with the LBA", F. Kirsten</a:t>
            </a:r>
          </a:p>
        </p:txBody>
      </p:sp>
      <p:pic>
        <p:nvPicPr>
          <p:cNvPr id="136" name="Picture 1" descr="Picture 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3305" y="1866451"/>
            <a:ext cx="4275933" cy="3646388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&quot;Recent VLBI Results on SN 1986J and the Possibility of FRBs Originating from Inside the Expanding Ejecta of Supernovae&quot;, M. Bietenholz"/>
          <p:cNvSpPr txBox="1"/>
          <p:nvPr/>
        </p:nvSpPr>
        <p:spPr>
          <a:xfrm>
            <a:off x="60903" y="5460585"/>
            <a:ext cx="4825125" cy="22669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 "Recent VLBI Results on SN 1986J and the Possibility of FRBs Originating from Inside the Expanding Ejecta of Supernovae", M. Bietenholz</a:t>
            </a:r>
          </a:p>
        </p:txBody>
      </p:sp>
      <p:sp>
        <p:nvSpPr>
          <p:cNvPr id="138" name="Lets start with a bang"/>
          <p:cNvSpPr>
            <a:spLocks noGrp="1"/>
          </p:cNvSpPr>
          <p:nvPr>
            <p:ph type="title"/>
          </p:nvPr>
        </p:nvSpPr>
        <p:spPr>
          <a:xfrm>
            <a:off x="143933" y="138006"/>
            <a:ext cx="12716934" cy="762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marL="51441" marR="51441" defTabSz="1152905">
              <a:defRPr sz="4450"/>
            </a:lvl1pPr>
          </a:lstStyle>
          <a:p>
            <a:r>
              <a:t>Lets start with a bang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/55"/>
          <p:cNvSpPr/>
          <p:nvPr/>
        </p:nvSpPr>
        <p:spPr>
          <a:xfrm>
            <a:off x="12395200" y="9484924"/>
            <a:ext cx="55880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FFFFFF"/>
              </a:buClr>
              <a:buFont typeface="Helvetica"/>
              <a:defRPr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/55</a:t>
            </a:r>
          </a:p>
        </p:txBody>
      </p:sp>
      <p:sp>
        <p:nvSpPr>
          <p:cNvPr id="141" name="Ultimately there is no problem in astrophysics  that you cannot solve  with astrometry…"/>
          <p:cNvSpPr>
            <a:spLocks noGrp="1"/>
          </p:cNvSpPr>
          <p:nvPr>
            <p:ph type="title"/>
          </p:nvPr>
        </p:nvSpPr>
        <p:spPr>
          <a:xfrm>
            <a:off x="279400" y="245533"/>
            <a:ext cx="12446001" cy="1723695"/>
          </a:xfrm>
          <a:prstGeom prst="rect">
            <a:avLst/>
          </a:prstGeom>
        </p:spPr>
        <p:txBody>
          <a:bodyPr/>
          <a:lstStyle/>
          <a:p>
            <a:pPr marL="0" marR="0" defTabSz="584200">
              <a:defRPr sz="4000" b="0">
                <a:uFillTx/>
              </a:defRPr>
            </a:pPr>
            <a:r>
              <a:t>Ultimately there is no problem in astrophysics </a:t>
            </a:r>
            <a:br/>
            <a:r>
              <a:t>that you cannot solve  with astrometry…</a:t>
            </a:r>
          </a:p>
        </p:txBody>
      </p:sp>
      <p:pic>
        <p:nvPicPr>
          <p:cNvPr id="142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35896" t="9861" b="9861"/>
          <a:stretch>
            <a:fillRect/>
          </a:stretch>
        </p:blipFill>
        <p:spPr>
          <a:xfrm>
            <a:off x="280295" y="2172096"/>
            <a:ext cx="5752929" cy="5409402"/>
          </a:xfrm>
          <a:prstGeom prst="rect">
            <a:avLst/>
          </a:prstGeom>
          <a:ln w="12700"/>
        </p:spPr>
      </p:pic>
      <p:sp>
        <p:nvSpPr>
          <p:cNvPr id="143" name="Only 1 FRB talk…"/>
          <p:cNvSpPr txBox="1"/>
          <p:nvPr/>
        </p:nvSpPr>
        <p:spPr>
          <a:xfrm>
            <a:off x="1737303" y="7787547"/>
            <a:ext cx="3041850" cy="8445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41300" tIns="241300" rIns="241300" bIns="241300" anchor="ctr">
            <a:spAutoFit/>
          </a:bodyPr>
          <a:lstStyle/>
          <a:p>
            <a:r>
              <a:t>Only 1 FRB talk…</a:t>
            </a:r>
          </a:p>
        </p:txBody>
      </p:sp>
      <p:pic>
        <p:nvPicPr>
          <p:cNvPr id="144" name="Edgeon_short.mov" descr="Edgeon_short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192613" y="1848755"/>
            <a:ext cx="4630258" cy="4553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icture 9" descr="Picture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28120" y="5038502"/>
            <a:ext cx="4630258" cy="3472693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&quot;Investigating Black hole formation using VLBI&quot;, P. Atri"/>
          <p:cNvSpPr txBox="1"/>
          <p:nvPr/>
        </p:nvSpPr>
        <p:spPr>
          <a:xfrm>
            <a:off x="7291437" y="8134680"/>
            <a:ext cx="5012515" cy="12001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"Investigating Black hole formation using VLBI", P. Atri 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5999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4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/55"/>
          <p:cNvSpPr/>
          <p:nvPr/>
        </p:nvSpPr>
        <p:spPr>
          <a:xfrm>
            <a:off x="12395200" y="9484924"/>
            <a:ext cx="55880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FFFFFF"/>
              </a:buClr>
              <a:buFont typeface="Helvetica"/>
              <a:defRPr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/55</a:t>
            </a:r>
          </a:p>
        </p:txBody>
      </p:sp>
      <p:sp>
        <p:nvSpPr>
          <p:cNvPr id="149" name="Astrometry: VLBI@SKA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marL="51441" marR="51441" defTabSz="1152905">
              <a:defRPr sz="4450"/>
            </a:lvl1pPr>
          </a:lstStyle>
          <a:p>
            <a:r>
              <a:t>Astrometry: VLBI@SKA</a:t>
            </a:r>
          </a:p>
        </p:txBody>
      </p:sp>
      <p:pic>
        <p:nvPicPr>
          <p:cNvPr id="150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94264" y="4508837"/>
            <a:ext cx="3920027" cy="496824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Important for pulsars (too)"/>
          <p:cNvSpPr txBox="1"/>
          <p:nvPr/>
        </p:nvSpPr>
        <p:spPr>
          <a:xfrm>
            <a:off x="8395901" y="8889392"/>
            <a:ext cx="4436220" cy="8445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41300" tIns="241300" rIns="241300" bIns="241300" anchor="ctr">
            <a:spAutoFit/>
          </a:bodyPr>
          <a:lstStyle/>
          <a:p>
            <a:r>
              <a:t>Important for pulsars (too)</a:t>
            </a:r>
          </a:p>
        </p:txBody>
      </p:sp>
      <p:pic>
        <p:nvPicPr>
          <p:cNvPr id="152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b="65986"/>
          <a:stretch>
            <a:fillRect/>
          </a:stretch>
        </p:blipFill>
        <p:spPr>
          <a:xfrm>
            <a:off x="5745191" y="1371827"/>
            <a:ext cx="7120891" cy="3288873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Be careful with Gaia"/>
          <p:cNvSpPr txBox="1"/>
          <p:nvPr/>
        </p:nvSpPr>
        <p:spPr>
          <a:xfrm>
            <a:off x="9346499" y="627591"/>
            <a:ext cx="3415557" cy="8445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41300" tIns="241300" rIns="241300" bIns="241300" anchor="ctr">
            <a:spAutoFit/>
          </a:bodyPr>
          <a:lstStyle/>
          <a:p>
            <a:r>
              <a:t>Be careful with Gaia</a:t>
            </a:r>
          </a:p>
        </p:txBody>
      </p:sp>
      <p:grpSp>
        <p:nvGrpSpPr>
          <p:cNvPr id="160" name="Group"/>
          <p:cNvGrpSpPr/>
          <p:nvPr/>
        </p:nvGrpSpPr>
        <p:grpSpPr>
          <a:xfrm>
            <a:off x="612576" y="6900278"/>
            <a:ext cx="6461688" cy="2654251"/>
            <a:chOff x="0" y="0"/>
            <a:chExt cx="6461686" cy="2654250"/>
          </a:xfrm>
        </p:grpSpPr>
        <p:sp>
          <p:nvSpPr>
            <p:cNvPr id="154" name="Rectangle 15"/>
            <p:cNvSpPr/>
            <p:nvPr/>
          </p:nvSpPr>
          <p:spPr>
            <a:xfrm>
              <a:off x="3312813" y="1422745"/>
              <a:ext cx="1005449" cy="633496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5" name="Rectangle 17"/>
            <p:cNvSpPr/>
            <p:nvPr/>
          </p:nvSpPr>
          <p:spPr>
            <a:xfrm>
              <a:off x="4794115" y="1422749"/>
              <a:ext cx="1086213" cy="554957"/>
            </a:xfrm>
            <a:prstGeom prst="rect">
              <a:avLst/>
            </a:prstGeom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6" name="TextBox 4"/>
            <p:cNvSpPr txBox="1"/>
            <p:nvPr/>
          </p:nvSpPr>
          <p:spPr>
            <a:xfrm>
              <a:off x="0" y="0"/>
              <a:ext cx="2527689" cy="1760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SKA-VLBI</a:t>
              </a:r>
            </a:p>
            <a:p>
              <a:pPr defTabSz="45720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with MV</a:t>
              </a:r>
            </a:p>
          </p:txBody>
        </p:sp>
        <p:sp>
          <p:nvSpPr>
            <p:cNvPr id="157" name="TextBox 18"/>
            <p:cNvSpPr txBox="1"/>
            <p:nvPr/>
          </p:nvSpPr>
          <p:spPr>
            <a:xfrm rot="16200000">
              <a:off x="1971689" y="863070"/>
              <a:ext cx="1873249" cy="8632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10 </a:t>
              </a:r>
              <a:r>
                <a:rPr b="0">
                  <a:latin typeface="Symbol"/>
                  <a:ea typeface="Symbol"/>
                  <a:cs typeface="Symbol"/>
                  <a:sym typeface="Symbol"/>
                </a:rPr>
                <a:t>m</a:t>
              </a:r>
              <a:r>
                <a:t>as</a:t>
              </a:r>
            </a:p>
          </p:txBody>
        </p:sp>
        <p:sp>
          <p:nvSpPr>
            <p:cNvPr id="158" name="TextBox 20"/>
            <p:cNvSpPr txBox="1"/>
            <p:nvPr/>
          </p:nvSpPr>
          <p:spPr>
            <a:xfrm>
              <a:off x="4592058" y="1786954"/>
              <a:ext cx="1869629" cy="8322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defRPr sz="1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systematic</a:t>
              </a:r>
            </a:p>
          </p:txBody>
        </p:sp>
        <p:sp>
          <p:nvSpPr>
            <p:cNvPr id="159" name="TextBox 22"/>
            <p:cNvSpPr txBox="1"/>
            <p:nvPr/>
          </p:nvSpPr>
          <p:spPr>
            <a:xfrm>
              <a:off x="3024766" y="1821985"/>
              <a:ext cx="1461797" cy="8322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defRPr sz="1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thermal</a:t>
              </a:r>
            </a:p>
          </p:txBody>
        </p:sp>
      </p:grpSp>
      <p:grpSp>
        <p:nvGrpSpPr>
          <p:cNvPr id="167" name="Group"/>
          <p:cNvGrpSpPr/>
          <p:nvPr/>
        </p:nvGrpSpPr>
        <p:grpSpPr>
          <a:xfrm>
            <a:off x="390629" y="4339166"/>
            <a:ext cx="6098663" cy="3041442"/>
            <a:chOff x="0" y="0"/>
            <a:chExt cx="6098662" cy="3041440"/>
          </a:xfrm>
        </p:grpSpPr>
        <p:sp>
          <p:nvSpPr>
            <p:cNvPr id="161" name="Rectangle 12"/>
            <p:cNvSpPr/>
            <p:nvPr/>
          </p:nvSpPr>
          <p:spPr>
            <a:xfrm>
              <a:off x="3711530" y="0"/>
              <a:ext cx="906519" cy="2552744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2" name="Rectangle 14"/>
            <p:cNvSpPr/>
            <p:nvPr/>
          </p:nvSpPr>
          <p:spPr>
            <a:xfrm>
              <a:off x="4892402" y="1080830"/>
              <a:ext cx="860204" cy="1392225"/>
            </a:xfrm>
            <a:prstGeom prst="rect">
              <a:avLst/>
            </a:prstGeom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3" name="TextBox 3"/>
            <p:cNvSpPr txBox="1"/>
            <p:nvPr/>
          </p:nvSpPr>
          <p:spPr>
            <a:xfrm>
              <a:off x="0" y="718392"/>
              <a:ext cx="3267119" cy="182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Current </a:t>
              </a:r>
            </a:p>
            <a:p>
              <a:pPr defTabSz="45720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Instruments:</a:t>
              </a:r>
            </a:p>
            <a:p>
              <a:pPr defTabSz="4572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(per measurement</a:t>
              </a:r>
              <a:r>
                <a:rPr b="1"/>
                <a:t>)</a:t>
              </a:r>
            </a:p>
          </p:txBody>
        </p:sp>
        <p:sp>
          <p:nvSpPr>
            <p:cNvPr id="164" name="TextBox 5"/>
            <p:cNvSpPr txBox="1"/>
            <p:nvPr/>
          </p:nvSpPr>
          <p:spPr>
            <a:xfrm rot="16200000">
              <a:off x="2711385" y="1035550"/>
              <a:ext cx="1459017" cy="7371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100 </a:t>
              </a:r>
              <a:r>
                <a:rPr b="0">
                  <a:latin typeface="Symbol"/>
                  <a:ea typeface="Symbol"/>
                  <a:cs typeface="Symbol"/>
                  <a:sym typeface="Symbol"/>
                </a:rPr>
                <a:t>m</a:t>
              </a:r>
              <a:r>
                <a:t>as</a:t>
              </a:r>
            </a:p>
          </p:txBody>
        </p:sp>
        <p:sp>
          <p:nvSpPr>
            <p:cNvPr id="165" name="TextBox 21"/>
            <p:cNvSpPr txBox="1"/>
            <p:nvPr/>
          </p:nvSpPr>
          <p:spPr>
            <a:xfrm>
              <a:off x="3440870" y="2422668"/>
              <a:ext cx="1157640" cy="6025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defRPr sz="1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thermal</a:t>
              </a:r>
            </a:p>
          </p:txBody>
        </p:sp>
        <p:sp>
          <p:nvSpPr>
            <p:cNvPr id="166" name="TextBox 23"/>
            <p:cNvSpPr txBox="1"/>
            <p:nvPr/>
          </p:nvSpPr>
          <p:spPr>
            <a:xfrm>
              <a:off x="4618048" y="2438931"/>
              <a:ext cx="1480615" cy="602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457200">
                <a:defRPr sz="1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systematic</a:t>
              </a:r>
            </a:p>
          </p:txBody>
        </p:sp>
      </p:grpSp>
      <p:sp>
        <p:nvSpPr>
          <p:cNvPr id="168" name="&quot;Precise Astrometry today and tomorrow, with Next-generation Observatories&quot;, M. Rioja"/>
          <p:cNvSpPr txBox="1"/>
          <p:nvPr/>
        </p:nvSpPr>
        <p:spPr>
          <a:xfrm>
            <a:off x="-60775" y="1592791"/>
            <a:ext cx="6092313" cy="15557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"Precise Astrometry today and tomorrow, with Next-generation Observatories", M. Rioja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/55"/>
          <p:cNvSpPr/>
          <p:nvPr/>
        </p:nvSpPr>
        <p:spPr>
          <a:xfrm>
            <a:off x="12395200" y="9484924"/>
            <a:ext cx="55880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FFFFFF"/>
              </a:buClr>
              <a:buFont typeface="Helvetica"/>
              <a:defRPr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/55</a:t>
            </a:r>
          </a:p>
        </p:txBody>
      </p:sp>
      <p:sp>
        <p:nvSpPr>
          <p:cNvPr id="171" name="Stars of the SKA will be the stars…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marL="51441" marR="51441" defTabSz="1152905">
              <a:defRPr sz="4450"/>
            </a:lvl1pPr>
          </a:lstStyle>
          <a:p>
            <a:r>
              <a:t>Stars of the SKA will be the stars…</a:t>
            </a: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0543" t="8752"/>
          <a:stretch>
            <a:fillRect/>
          </a:stretch>
        </p:blipFill>
        <p:spPr>
          <a:xfrm>
            <a:off x="486752" y="1273480"/>
            <a:ext cx="5747082" cy="5934448"/>
          </a:xfrm>
          <a:prstGeom prst="rect">
            <a:avLst/>
          </a:prstGeom>
          <a:ln w="12700"/>
        </p:spPr>
      </p:pic>
      <p:sp>
        <p:nvSpPr>
          <p:cNvPr id="173" name="&quot;Radio emission in ultracool dwarfs: the nearby triple system VHS 1256 − 1257&quot;, J. Climent (but this is the detection of AB Dor C"/>
          <p:cNvSpPr txBox="1"/>
          <p:nvPr/>
        </p:nvSpPr>
        <p:spPr>
          <a:xfrm>
            <a:off x="551970" y="7640058"/>
            <a:ext cx="7635777" cy="15557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 "Radio emission in ultracool dwarfs: the nearby triple system VHS 1256 − 1257", J. Climent</a:t>
            </a:r>
            <a:br/>
            <a:r>
              <a:t>(but this is the detection of AB Dor C</a:t>
            </a:r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7890" y="1035143"/>
            <a:ext cx="5964997" cy="5179391"/>
          </a:xfrm>
          <a:prstGeom prst="rect">
            <a:avLst/>
          </a:prstGeom>
          <a:ln w="12700"/>
        </p:spPr>
      </p:pic>
      <p:sp>
        <p:nvSpPr>
          <p:cNvPr id="175" name="&quot;COBRaS: The e-MERLIN 21cm Legacy Survey of Cygnus OB2&quot;, D. Fenech"/>
          <p:cNvSpPr txBox="1"/>
          <p:nvPr/>
        </p:nvSpPr>
        <p:spPr>
          <a:xfrm>
            <a:off x="7445563" y="6262251"/>
            <a:ext cx="4529651" cy="15557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"COBRaS: The e-MERLIN 21cm Legacy Survey of Cygnus OB2", D. Fenech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/55"/>
          <p:cNvSpPr/>
          <p:nvPr/>
        </p:nvSpPr>
        <p:spPr>
          <a:xfrm>
            <a:off x="12395200" y="9484924"/>
            <a:ext cx="55880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FFFFFF"/>
              </a:buClr>
              <a:buFont typeface="Helvetica"/>
              <a:defRPr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/55</a:t>
            </a:r>
          </a:p>
        </p:txBody>
      </p:sp>
      <p:sp>
        <p:nvSpPr>
          <p:cNvPr id="178" name="Gaia and the reference frame(s)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marL="51441" marR="51441" defTabSz="1152905">
              <a:defRPr sz="4450"/>
            </a:lvl1pPr>
          </a:lstStyle>
          <a:p>
            <a:r>
              <a:t>Gaia and the reference frame(s)</a:t>
            </a:r>
          </a:p>
        </p:txBody>
      </p:sp>
      <p:sp>
        <p:nvSpPr>
          <p:cNvPr id="179" name="&quot;Sensing the astrophysical influence within VLBI astrometric measurements of extragalactic radio-sources&quot;, C. Gattano"/>
          <p:cNvSpPr txBox="1"/>
          <p:nvPr/>
        </p:nvSpPr>
        <p:spPr>
          <a:xfrm>
            <a:off x="551970" y="7640058"/>
            <a:ext cx="7635777" cy="15557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"Sensing the astrophysical influence within VLBI astrometric measurements of extragalactic radio-sources", C. Gattano</a:t>
            </a:r>
          </a:p>
        </p:txBody>
      </p:sp>
      <p:pic>
        <p:nvPicPr>
          <p:cNvPr id="18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t="12143" r="11056"/>
          <a:stretch>
            <a:fillRect/>
          </a:stretch>
        </p:blipFill>
        <p:spPr>
          <a:xfrm>
            <a:off x="6166045" y="987510"/>
            <a:ext cx="6404909" cy="506133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&quot;Tying multiple Radio Wavelength Celestial Frames to the Gaia Optical Frame&quot;, C, Jacobs"/>
          <p:cNvSpPr txBox="1"/>
          <p:nvPr/>
        </p:nvSpPr>
        <p:spPr>
          <a:xfrm>
            <a:off x="6367098" y="6064995"/>
            <a:ext cx="6592889" cy="15557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  "Tying multiple Radio Wavelength Celestial Frames to the Gaia Optical Frame", C, Jacobs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4572" t="14391" r="15749" b="7406"/>
          <a:stretch>
            <a:fillRect/>
          </a:stretch>
        </p:blipFill>
        <p:spPr>
          <a:xfrm>
            <a:off x="552268" y="2931231"/>
            <a:ext cx="5576842" cy="4692762"/>
          </a:xfrm>
          <a:prstGeom prst="rect">
            <a:avLst/>
          </a:prstGeom>
          <a:ln w="12700"/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/55"/>
          <p:cNvSpPr/>
          <p:nvPr/>
        </p:nvSpPr>
        <p:spPr>
          <a:xfrm>
            <a:off x="12395200" y="9484924"/>
            <a:ext cx="55880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FFFFFF"/>
              </a:buClr>
              <a:buFont typeface="Helvetica"/>
              <a:defRPr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/55</a:t>
            </a:r>
          </a:p>
        </p:txBody>
      </p:sp>
      <p:sp>
        <p:nvSpPr>
          <p:cNvPr id="185" name="ICRF3 is here, hurray!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marL="51441" marR="51441" defTabSz="1152905">
              <a:defRPr sz="4450"/>
            </a:lvl1pPr>
          </a:lstStyle>
          <a:p>
            <a:r>
              <a:t>ICRF3 is here, hurray!</a:t>
            </a:r>
          </a:p>
        </p:txBody>
      </p:sp>
      <p:pic>
        <p:nvPicPr>
          <p:cNvPr id="186" name="Image 150" descr="Image 15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0472" y="5579017"/>
            <a:ext cx="4903789" cy="3677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 135" descr="Image 13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367" y="770466"/>
            <a:ext cx="5190690" cy="2595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 142" descr="Image 14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4713" y="1900349"/>
            <a:ext cx="5212091" cy="2606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 146" descr="Image 14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24900" y="2897306"/>
            <a:ext cx="5212091" cy="2606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 149" descr="Image 14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41292" y="2159000"/>
            <a:ext cx="9276594" cy="46382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" name="Image 1"/>
          <p:cNvGrpSpPr/>
          <p:nvPr/>
        </p:nvGrpSpPr>
        <p:grpSpPr>
          <a:xfrm>
            <a:off x="660400" y="5987704"/>
            <a:ext cx="4348056" cy="3030201"/>
            <a:chOff x="0" y="0"/>
            <a:chExt cx="4348055" cy="3030199"/>
          </a:xfrm>
        </p:grpSpPr>
        <p:pic>
          <p:nvPicPr>
            <p:cNvPr id="192" name="Image 1" descr="Image 1"/>
            <p:cNvPicPr>
              <a:picLocks noChangeAspect="1"/>
            </p:cNvPicPr>
            <p:nvPr/>
          </p:nvPicPr>
          <p:blipFill>
            <a:blip r:embed="rId7">
              <a:extLst/>
            </a:blip>
            <a:srcRect b="12066"/>
            <a:stretch>
              <a:fillRect/>
            </a:stretch>
          </p:blipFill>
          <p:spPr>
            <a:xfrm>
              <a:off x="127000" y="88900"/>
              <a:ext cx="4094056" cy="270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1" name="Image 1" descr="Image 1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4348056" cy="3030200"/>
            </a:xfrm>
            <a:prstGeom prst="rect">
              <a:avLst/>
            </a:prstGeom>
            <a:effectLst/>
          </p:spPr>
        </p:pic>
      </p:grpSp>
      <p:grpSp>
        <p:nvGrpSpPr>
          <p:cNvPr id="196" name="Image 2"/>
          <p:cNvGrpSpPr/>
          <p:nvPr/>
        </p:nvGrpSpPr>
        <p:grpSpPr>
          <a:xfrm>
            <a:off x="3420126" y="6249831"/>
            <a:ext cx="5021639" cy="3507385"/>
            <a:chOff x="0" y="0"/>
            <a:chExt cx="5021638" cy="3507384"/>
          </a:xfrm>
        </p:grpSpPr>
        <p:pic>
          <p:nvPicPr>
            <p:cNvPr id="195" name="Image 2" descr="Image 2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7000" y="88900"/>
              <a:ext cx="4767639" cy="31771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4" name="Image 2" descr="Image 2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-1"/>
              <a:ext cx="5021639" cy="3507386"/>
            </a:xfrm>
            <a:prstGeom prst="rect">
              <a:avLst/>
            </a:prstGeom>
            <a:effectLst/>
          </p:spPr>
        </p:pic>
      </p:grpSp>
      <p:sp>
        <p:nvSpPr>
          <p:cNvPr id="197" name="&quot;ICRF3, the new realization of the International Celestial Reference Frame&quot;, P. Charlot"/>
          <p:cNvSpPr txBox="1"/>
          <p:nvPr/>
        </p:nvSpPr>
        <p:spPr>
          <a:xfrm>
            <a:off x="5592548" y="733425"/>
            <a:ext cx="7698384" cy="12001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"ICRF3, the new realization of the International Celestial Reference Frame", P. Charlot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/55"/>
          <p:cNvSpPr/>
          <p:nvPr/>
        </p:nvSpPr>
        <p:spPr>
          <a:xfrm>
            <a:off x="12395200" y="9484924"/>
            <a:ext cx="55880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FFFFFF"/>
              </a:buClr>
              <a:buFont typeface="Helvetica"/>
              <a:defRPr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/55</a:t>
            </a:r>
          </a:p>
        </p:txBody>
      </p:sp>
      <p:sp>
        <p:nvSpPr>
          <p:cNvPr id="200" name="We do spacecraft…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marL="51441" marR="51441" defTabSz="1152905">
              <a:defRPr sz="4450"/>
            </a:lvl1pPr>
          </a:lstStyle>
          <a:p>
            <a:r>
              <a:t>We do spacecraft…</a:t>
            </a:r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3857" t="10277" b="19493"/>
          <a:stretch>
            <a:fillRect/>
          </a:stretch>
        </p:blipFill>
        <p:spPr>
          <a:xfrm>
            <a:off x="7056601" y="1017752"/>
            <a:ext cx="5770076" cy="3557118"/>
          </a:xfrm>
          <a:prstGeom prst="rect">
            <a:avLst/>
          </a:prstGeom>
          <a:ln w="12700"/>
        </p:spPr>
      </p:pic>
      <p:pic>
        <p:nvPicPr>
          <p:cNvPr id="202" name="Google Shape;319;p24" descr="Google Shape;319;p2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092" y="5690851"/>
            <a:ext cx="6602140" cy="3782117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&quot;Studies of galactic masers in RadioAstron space VLBI mission&quot;, A. Sovolev"/>
          <p:cNvSpPr txBox="1"/>
          <p:nvPr/>
        </p:nvSpPr>
        <p:spPr>
          <a:xfrm>
            <a:off x="994345" y="4098924"/>
            <a:ext cx="6161634" cy="15557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"Studies of galactic masers in RadioAstron space VLBI mission", A. Sovolev</a:t>
            </a:r>
          </a:p>
        </p:txBody>
      </p:sp>
      <p:sp>
        <p:nvSpPr>
          <p:cNvPr id="204" name="&quot;Einstein Equivalence Principle test with RadioAstron: preliminary results&quot;, D. Litvinov"/>
          <p:cNvSpPr txBox="1"/>
          <p:nvPr/>
        </p:nvSpPr>
        <p:spPr>
          <a:xfrm>
            <a:off x="8778130" y="4539191"/>
            <a:ext cx="4233654" cy="19113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 "Einstein Equivalence Principle test with RadioAstron: preliminary results", D. Litvinov</a:t>
            </a:r>
          </a:p>
        </p:txBody>
      </p:sp>
      <p:sp>
        <p:nvSpPr>
          <p:cNvPr id="205" name="&quot;VLBI and Doppler tracking of spacecraft for planetary atmospheric studies&quot;, T. Bocanegra"/>
          <p:cNvSpPr txBox="1"/>
          <p:nvPr/>
        </p:nvSpPr>
        <p:spPr>
          <a:xfrm>
            <a:off x="7269013" y="7826374"/>
            <a:ext cx="5866789" cy="15557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  "VLBI and Doppler tracking of spacecraft for planetary atmospheric studies", T. Bocanegra</a:t>
            </a:r>
          </a:p>
        </p:txBody>
      </p:sp>
      <p:pic>
        <p:nvPicPr>
          <p:cNvPr id="206" name="Рисунок 3" descr="Рисунок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1093" y="1196015"/>
            <a:ext cx="5358252" cy="32006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/55"/>
          <p:cNvSpPr/>
          <p:nvPr/>
        </p:nvSpPr>
        <p:spPr>
          <a:xfrm>
            <a:off x="12395200" y="9484924"/>
            <a:ext cx="55880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FFFFFF"/>
              </a:buClr>
              <a:buFont typeface="Helvetica"/>
              <a:defRPr sz="12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/55</a:t>
            </a:r>
          </a:p>
        </p:txBody>
      </p:sp>
      <p:sp>
        <p:nvSpPr>
          <p:cNvPr id="209" name="Maser astrometry: spiral arm motions?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marL="51441" marR="51441" defTabSz="1152905">
              <a:defRPr sz="4450"/>
            </a:lvl1pPr>
          </a:lstStyle>
          <a:p>
            <a:r>
              <a:t>Maser astrometry: spiral arm motions?</a:t>
            </a:r>
          </a:p>
        </p:txBody>
      </p:sp>
      <p:pic>
        <p:nvPicPr>
          <p:cNvPr id="21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35974" r="58425"/>
          <a:stretch>
            <a:fillRect/>
          </a:stretch>
        </p:blipFill>
        <p:spPr>
          <a:xfrm>
            <a:off x="1856184" y="4126936"/>
            <a:ext cx="3882113" cy="4246598"/>
          </a:xfrm>
          <a:prstGeom prst="rect">
            <a:avLst/>
          </a:prstGeom>
          <a:ln w="12700"/>
        </p:spPr>
      </p:pic>
      <p:pic>
        <p:nvPicPr>
          <p:cNvPr id="21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t="20848" r="43075"/>
          <a:stretch>
            <a:fillRect/>
          </a:stretch>
        </p:blipFill>
        <p:spPr>
          <a:xfrm>
            <a:off x="651933" y="1039734"/>
            <a:ext cx="4117624" cy="3281896"/>
          </a:xfrm>
          <a:prstGeom prst="rect">
            <a:avLst/>
          </a:prstGeom>
          <a:ln w="12700"/>
        </p:spPr>
      </p:pic>
      <p:pic>
        <p:nvPicPr>
          <p:cNvPr id="212" name="Scutum-Arm_Peculiar-Motion-Talk-2VelComp.pdf" descr="Scutum-Arm_Peculiar-Motion-Talk-2VelComp.pdf"/>
          <p:cNvPicPr>
            <a:picLocks noChangeAspect="1"/>
          </p:cNvPicPr>
          <p:nvPr/>
        </p:nvPicPr>
        <p:blipFill>
          <a:blip r:embed="rId4">
            <a:extLst/>
          </a:blip>
          <a:srcRect l="52740" b="7337"/>
          <a:stretch>
            <a:fillRect/>
          </a:stretch>
        </p:blipFill>
        <p:spPr>
          <a:xfrm>
            <a:off x="6579603" y="774417"/>
            <a:ext cx="4984140" cy="719482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Where are you, Scutum? Tracking down a spiral arm with maser astrometry&quot;, K. Immer"/>
          <p:cNvSpPr txBox="1"/>
          <p:nvPr/>
        </p:nvSpPr>
        <p:spPr>
          <a:xfrm>
            <a:off x="7045969" y="8010357"/>
            <a:ext cx="5345494" cy="15557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Where are you, Scutum? Tracking down a spiral arm with maser astrometry", K. Immer</a:t>
            </a:r>
          </a:p>
        </p:txBody>
      </p:sp>
      <p:sp>
        <p:nvSpPr>
          <p:cNvPr id="214" name="Parallaxes and proper motions of star-forming regions in the Sagittarius spiral arm&quot;, K. Rygl"/>
          <p:cNvSpPr txBox="1"/>
          <p:nvPr/>
        </p:nvSpPr>
        <p:spPr>
          <a:xfrm>
            <a:off x="794907" y="8010357"/>
            <a:ext cx="6004786" cy="1555751"/>
          </a:xfrm>
          <a:prstGeom prst="rect">
            <a:avLst/>
          </a:prstGeom>
          <a:ln w="635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1300" tIns="241300" rIns="241300" bIns="241300" anchor="ctr">
            <a:spAutoFit/>
          </a:bodyPr>
          <a:lstStyle/>
          <a:p>
            <a:r>
              <a:t>Parallaxes and proper motions of star-forming regions in the Sagittarius spiral arm", K. Rygl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657282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Sans"/>
        <a:ea typeface="Lucida Sans"/>
        <a:cs typeface="Lucida Sans"/>
      </a:majorFont>
      <a:minorFont>
        <a:latin typeface="Lucida Sans"/>
        <a:ea typeface="Lucida Sans"/>
        <a:cs typeface="Lucida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26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5751" marR="55751" indent="0" algn="l" defTabSz="1295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26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6350" cap="flat">
          <a:solidFill>
            <a:srgbClr val="DCDEE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241300" tIns="241300" rIns="241300" bIns="2413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Lucida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Sans"/>
        <a:ea typeface="Lucida Sans"/>
        <a:cs typeface="Lucida Sans"/>
      </a:majorFont>
      <a:minorFont>
        <a:latin typeface="Lucida Sans"/>
        <a:ea typeface="Lucida Sans"/>
        <a:cs typeface="Lucida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26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5751" marR="55751" indent="0" algn="l" defTabSz="1295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26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6350" cap="flat">
          <a:solidFill>
            <a:srgbClr val="DCDEE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241300" tIns="241300" rIns="241300" bIns="2413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Lucida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569</Words>
  <Application>Microsoft Macintosh PowerPoint</Application>
  <PresentationFormat>Custom</PresentationFormat>
  <Paragraphs>106</Paragraphs>
  <Slides>18</Slides>
  <Notes>0</Notes>
  <HiddenSlides>2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Helvetica</vt:lpstr>
      <vt:lpstr>Helvetica Neue Medium</vt:lpstr>
      <vt:lpstr>Lucida Grande</vt:lpstr>
      <vt:lpstr>Lucida Sans</vt:lpstr>
      <vt:lpstr>Symbol</vt:lpstr>
      <vt:lpstr>Times</vt:lpstr>
      <vt:lpstr>Times New Roman</vt:lpstr>
      <vt:lpstr>White</vt:lpstr>
      <vt:lpstr>General remarks </vt:lpstr>
      <vt:lpstr>Lets start with a bang</vt:lpstr>
      <vt:lpstr>Ultimately there is no problem in astrophysics  that you cannot solve  with astrometry…</vt:lpstr>
      <vt:lpstr>Astrometry: VLBI@SKA</vt:lpstr>
      <vt:lpstr>Stars of the SKA will be the stars…</vt:lpstr>
      <vt:lpstr>Gaia and the reference frame(s)</vt:lpstr>
      <vt:lpstr>ICRF3 is here, hurray!</vt:lpstr>
      <vt:lpstr>We do spacecraft…</vt:lpstr>
      <vt:lpstr>Maser astrometry: spiral arm motions?</vt:lpstr>
      <vt:lpstr>Masers for pol at the relevant scales!</vt:lpstr>
      <vt:lpstr>PowerPoint Presentation</vt:lpstr>
      <vt:lpstr>In synergy with ALMA: disks and outflows</vt:lpstr>
      <vt:lpstr>More ALMA synergy</vt:lpstr>
      <vt:lpstr>Variable masers, repeating and flaring</vt:lpstr>
      <vt:lpstr>Overlapping masers, modeled as observed</vt:lpstr>
      <vt:lpstr>SiO rings, aligned &amp; polarised</vt:lpstr>
      <vt:lpstr>To be a planetary nebula…</vt:lpstr>
      <vt:lpstr>Anna’s reminders: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remarks </dc:title>
  <cp:lastModifiedBy>Huib van Langevelde</cp:lastModifiedBy>
  <cp:revision>1</cp:revision>
  <dcterms:modified xsi:type="dcterms:W3CDTF">2018-10-11T07:52:46Z</dcterms:modified>
</cp:coreProperties>
</file>