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sldIdLst>
    <p:sldId id="257" r:id="rId2"/>
    <p:sldId id="258" r:id="rId3"/>
    <p:sldId id="259" r:id="rId4"/>
    <p:sldId id="262" r:id="rId5"/>
    <p:sldId id="260" r:id="rId6"/>
    <p:sldId id="263" r:id="rId7"/>
    <p:sldId id="266" r:id="rId8"/>
    <p:sldId id="265" r:id="rId9"/>
    <p:sldId id="273" r:id="rId10"/>
    <p:sldId id="264" r:id="rId11"/>
    <p:sldId id="267" r:id="rId12"/>
    <p:sldId id="269" r:id="rId13"/>
    <p:sldId id="270" r:id="rId14"/>
    <p:sldId id="268" r:id="rId15"/>
    <p:sldId id="271" r:id="rId16"/>
    <p:sldId id="272" r:id="rId17"/>
    <p:sldId id="261" r:id="rId1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40"/>
    <p:restoredTop sz="94699"/>
  </p:normalViewPr>
  <p:slideViewPr>
    <p:cSldViewPr snapToGrid="0" snapToObjects="1">
      <p:cViewPr varScale="1">
        <p:scale>
          <a:sx n="109" d="100"/>
          <a:sy n="109" d="100"/>
        </p:scale>
        <p:origin x="4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478607-C12F-CD44-B985-8EE572032745}" type="datetimeFigureOut">
              <a:rPr lang="it-IT" smtClean="0"/>
              <a:t>11/10/18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49D736-739E-CC4B-8EA1-FB4BA4C8C2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1774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90924-1AF6-F44A-80F7-E8E1B86DE7FD}" type="datetimeFigureOut">
              <a:rPr lang="it-IT" smtClean="0"/>
              <a:t>11/10/18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EC6BF-AF9D-C542-A721-D9E25CA517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5401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90924-1AF6-F44A-80F7-E8E1B86DE7FD}" type="datetimeFigureOut">
              <a:rPr lang="it-IT" smtClean="0"/>
              <a:t>11/10/18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EC6BF-AF9D-C542-A721-D9E25CA517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9467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90924-1AF6-F44A-80F7-E8E1B86DE7FD}" type="datetimeFigureOut">
              <a:rPr lang="it-IT" smtClean="0"/>
              <a:t>11/10/18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EC6BF-AF9D-C542-A721-D9E25CA517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8628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90924-1AF6-F44A-80F7-E8E1B86DE7FD}" type="datetimeFigureOut">
              <a:rPr lang="it-IT" smtClean="0"/>
              <a:t>11/10/18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EC6BF-AF9D-C542-A721-D9E25CA517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9469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90924-1AF6-F44A-80F7-E8E1B86DE7FD}" type="datetimeFigureOut">
              <a:rPr lang="it-IT" smtClean="0"/>
              <a:t>11/10/18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EC6BF-AF9D-C542-A721-D9E25CA517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6348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90924-1AF6-F44A-80F7-E8E1B86DE7FD}" type="datetimeFigureOut">
              <a:rPr lang="it-IT" smtClean="0"/>
              <a:t>11/10/18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EC6BF-AF9D-C542-A721-D9E25CA517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8537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90924-1AF6-F44A-80F7-E8E1B86DE7FD}" type="datetimeFigureOut">
              <a:rPr lang="it-IT" smtClean="0"/>
              <a:t>11/10/18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EC6BF-AF9D-C542-A721-D9E25CA517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8759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90924-1AF6-F44A-80F7-E8E1B86DE7FD}" type="datetimeFigureOut">
              <a:rPr lang="it-IT" smtClean="0"/>
              <a:t>11/10/18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EC6BF-AF9D-C542-A721-D9E25CA517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6801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90924-1AF6-F44A-80F7-E8E1B86DE7FD}" type="datetimeFigureOut">
              <a:rPr lang="it-IT" smtClean="0"/>
              <a:t>11/10/18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EC6BF-AF9D-C542-A721-D9E25CA517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8403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90924-1AF6-F44A-80F7-E8E1B86DE7FD}" type="datetimeFigureOut">
              <a:rPr lang="it-IT" smtClean="0"/>
              <a:t>11/10/18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EC6BF-AF9D-C542-A721-D9E25CA517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398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90924-1AF6-F44A-80F7-E8E1B86DE7FD}" type="datetimeFigureOut">
              <a:rPr lang="it-IT" smtClean="0"/>
              <a:t>11/10/18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EC6BF-AF9D-C542-A721-D9E25CA517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5261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990924-1AF6-F44A-80F7-E8E1B86DE7FD}" type="datetimeFigureOut">
              <a:rPr lang="it-IT" smtClean="0"/>
              <a:t>11/10/18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EC6BF-AF9D-C542-A721-D9E25CA517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6324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34194F7-995F-9348-A905-B63735F81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77" y="307935"/>
            <a:ext cx="1219200" cy="8255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555D126-32AB-0442-9576-2398A2143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60" y="1437003"/>
            <a:ext cx="972000" cy="95432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81F02DB-D4C1-6D4C-AA31-3E7653826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32" y="2635419"/>
            <a:ext cx="828000" cy="1035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CAAAF78-0D7A-9042-A746-ACCB73DD59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558" y="4148626"/>
            <a:ext cx="792000" cy="95832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EB7BDCB-0BD8-714B-8DF8-8F42A11024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077" y="5585153"/>
            <a:ext cx="900000" cy="95346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55CFF04F-43C5-B347-92DD-3958613D96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9405" y="1049123"/>
            <a:ext cx="1333500" cy="54610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D741469B-6DA2-414A-BCD3-4DC2EDDBFF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26555" y="2990850"/>
            <a:ext cx="1219200" cy="87630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74861268-1A7F-6A4F-9039-1FCA9F9F8D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77925" y="4161859"/>
            <a:ext cx="1008000" cy="995707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7E7EBFDF-2379-784C-93E8-B6121333B6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00055" y="0"/>
            <a:ext cx="5466875" cy="6858000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97DF16F8-201B-D940-A14C-B9A1CF15FA8E}"/>
              </a:ext>
            </a:extLst>
          </p:cNvPr>
          <p:cNvSpPr txBox="1"/>
          <p:nvPr/>
        </p:nvSpPr>
        <p:spPr>
          <a:xfrm>
            <a:off x="2446638" y="1914167"/>
            <a:ext cx="4683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bg1">
                    <a:lumMod val="95000"/>
                  </a:schemeClr>
                </a:solidFill>
              </a:rPr>
              <a:t>Symposium </a:t>
            </a:r>
            <a:r>
              <a:rPr lang="it-IT" sz="2800" dirty="0" err="1">
                <a:solidFill>
                  <a:schemeClr val="bg1">
                    <a:lumMod val="95000"/>
                  </a:schemeClr>
                </a:solidFill>
              </a:rPr>
              <a:t>Summary</a:t>
            </a:r>
            <a:endParaRPr lang="it-IT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6EE0F5ED-1CCA-9A40-A5B9-C89D185327D7}"/>
              </a:ext>
            </a:extLst>
          </p:cNvPr>
          <p:cNvSpPr txBox="1"/>
          <p:nvPr/>
        </p:nvSpPr>
        <p:spPr>
          <a:xfrm>
            <a:off x="2507076" y="2635419"/>
            <a:ext cx="45980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>
                    <a:lumMod val="95000"/>
                  </a:schemeClr>
                </a:solidFill>
              </a:rPr>
              <a:t>T</a:t>
            </a:r>
            <a:r>
              <a:rPr lang="it-IT" sz="2000" b="1" dirty="0">
                <a:solidFill>
                  <a:schemeClr val="bg1">
                    <a:lumMod val="95000"/>
                  </a:schemeClr>
                </a:solidFill>
              </a:rPr>
              <a:t>. Venturi &amp; H. van </a:t>
            </a:r>
            <a:r>
              <a:rPr lang="it-IT" sz="2000" b="1" dirty="0" err="1">
                <a:solidFill>
                  <a:schemeClr val="bg1">
                    <a:lumMod val="95000"/>
                  </a:schemeClr>
                </a:solidFill>
              </a:rPr>
              <a:t>Langevelde</a:t>
            </a:r>
            <a:endParaRPr lang="it-IT" sz="2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E7503FF9-AEE9-514B-98BC-421690893A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13513" y="1879419"/>
            <a:ext cx="997275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09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AFF96C3-3BEB-D745-91CB-3D0C7702111E}"/>
              </a:ext>
            </a:extLst>
          </p:cNvPr>
          <p:cNvSpPr txBox="1"/>
          <p:nvPr/>
        </p:nvSpPr>
        <p:spPr>
          <a:xfrm>
            <a:off x="234778" y="247135"/>
            <a:ext cx="8241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Synergies</a:t>
            </a:r>
            <a:r>
              <a:rPr lang="it-IT" dirty="0"/>
              <a:t> and </a:t>
            </a:r>
            <a:r>
              <a:rPr lang="it-IT" b="1" dirty="0"/>
              <a:t>multi-</a:t>
            </a:r>
            <a:r>
              <a:rPr lang="it-IT" b="1" dirty="0" err="1"/>
              <a:t>wavelength</a:t>
            </a:r>
            <a:r>
              <a:rPr lang="it-IT" b="1" dirty="0"/>
              <a:t> </a:t>
            </a:r>
            <a:r>
              <a:rPr lang="it-IT" b="1" dirty="0" err="1"/>
              <a:t>projects</a:t>
            </a:r>
            <a:r>
              <a:rPr lang="it-IT" b="1" dirty="0"/>
              <a:t> </a:t>
            </a:r>
            <a:r>
              <a:rPr lang="it-IT" dirty="0" err="1"/>
              <a:t>beyond</a:t>
            </a:r>
            <a:r>
              <a:rPr lang="it-IT" dirty="0"/>
              <a:t> </a:t>
            </a:r>
            <a:r>
              <a:rPr lang="it-IT" dirty="0" err="1"/>
              <a:t>multimessenger</a:t>
            </a:r>
            <a:r>
              <a:rPr lang="it-IT" dirty="0"/>
              <a:t> science: </a:t>
            </a:r>
          </a:p>
          <a:p>
            <a:r>
              <a:rPr lang="it-IT" dirty="0" err="1"/>
              <a:t>Many</a:t>
            </a:r>
            <a:r>
              <a:rPr lang="it-IT" dirty="0"/>
              <a:t> new </a:t>
            </a:r>
            <a:r>
              <a:rPr lang="it-IT" dirty="0" err="1"/>
              <a:t>projects</a:t>
            </a:r>
            <a:r>
              <a:rPr lang="it-IT" dirty="0"/>
              <a:t> </a:t>
            </a:r>
            <a:r>
              <a:rPr lang="it-IT" dirty="0" err="1"/>
              <a:t>already</a:t>
            </a:r>
            <a:r>
              <a:rPr lang="it-IT" dirty="0"/>
              <a:t> involve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facilities</a:t>
            </a:r>
            <a:r>
              <a:rPr lang="it-IT" dirty="0"/>
              <a:t> and </a:t>
            </a:r>
            <a:r>
              <a:rPr lang="it-IT" dirty="0" err="1"/>
              <a:t>studies</a:t>
            </a:r>
            <a:r>
              <a:rPr lang="it-IT" dirty="0"/>
              <a:t> are </a:t>
            </a:r>
            <a:r>
              <a:rPr lang="it-IT" dirty="0" err="1"/>
              <a:t>closely</a:t>
            </a:r>
            <a:r>
              <a:rPr lang="it-IT" dirty="0"/>
              <a:t> </a:t>
            </a:r>
            <a:r>
              <a:rPr lang="it-IT" dirty="0" err="1"/>
              <a:t>related</a:t>
            </a:r>
            <a:r>
              <a:rPr lang="it-IT" dirty="0"/>
              <a:t> to </a:t>
            </a:r>
            <a:r>
              <a:rPr lang="it-IT" dirty="0" err="1"/>
              <a:t>results</a:t>
            </a:r>
            <a:r>
              <a:rPr lang="it-IT" dirty="0"/>
              <a:t> in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bands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3858F06-B6A4-5740-888B-6657FD05D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78" y="1363127"/>
            <a:ext cx="3772451" cy="2088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896CD63-3C41-374D-AFD8-0500DD936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4778" y="1214833"/>
            <a:ext cx="2196000" cy="213744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D82F650-4878-EA40-B88E-AA9356AD8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778" y="3792952"/>
            <a:ext cx="5040000" cy="247683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72EE4BE6-CCFC-C449-9573-78758FCB49A6}"/>
              </a:ext>
            </a:extLst>
          </p:cNvPr>
          <p:cNvSpPr txBox="1"/>
          <p:nvPr/>
        </p:nvSpPr>
        <p:spPr>
          <a:xfrm>
            <a:off x="4003587" y="1519884"/>
            <a:ext cx="815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Argo</a:t>
            </a:r>
          </a:p>
          <a:p>
            <a:pPr algn="ctr"/>
            <a:r>
              <a:rPr lang="it-IT" sz="1600" dirty="0"/>
              <a:t>VLBI &amp; X-</a:t>
            </a:r>
            <a:r>
              <a:rPr lang="it-IT" sz="1600" dirty="0" err="1"/>
              <a:t>ray</a:t>
            </a:r>
            <a:endParaRPr lang="it-IT" sz="16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388C208-6358-514D-AA3E-7EA3FF876F7D}"/>
              </a:ext>
            </a:extLst>
          </p:cNvPr>
          <p:cNvSpPr txBox="1"/>
          <p:nvPr/>
        </p:nvSpPr>
        <p:spPr>
          <a:xfrm>
            <a:off x="7327555" y="1470455"/>
            <a:ext cx="9885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err="1"/>
              <a:t>Muxlow</a:t>
            </a:r>
            <a:endParaRPr lang="it-IT" sz="1600" b="1" dirty="0"/>
          </a:p>
          <a:p>
            <a:pPr algn="ctr"/>
            <a:r>
              <a:rPr lang="it-IT" sz="1600" dirty="0"/>
              <a:t>cm, mm, sub-mm </a:t>
            </a:r>
            <a:r>
              <a:rPr lang="it-IT" sz="1600" dirty="0" err="1"/>
              <a:t>bands</a:t>
            </a:r>
            <a:r>
              <a:rPr lang="it-IT" sz="1600" dirty="0"/>
              <a:t>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6AC8AE0-DA06-E14E-80C2-49C31EAE03C6}"/>
              </a:ext>
            </a:extLst>
          </p:cNvPr>
          <p:cNvSpPr txBox="1"/>
          <p:nvPr/>
        </p:nvSpPr>
        <p:spPr>
          <a:xfrm>
            <a:off x="5548182" y="4399011"/>
            <a:ext cx="1433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err="1"/>
              <a:t>Perez</a:t>
            </a:r>
            <a:r>
              <a:rPr lang="it-IT" sz="1600" b="1" dirty="0"/>
              <a:t>-Torres</a:t>
            </a:r>
          </a:p>
          <a:p>
            <a:pPr algn="ctr"/>
            <a:r>
              <a:rPr lang="it-IT" sz="1600" dirty="0"/>
              <a:t>Optical, Radio, IR</a:t>
            </a:r>
          </a:p>
        </p:txBody>
      </p:sp>
    </p:spTree>
    <p:extLst>
      <p:ext uri="{BB962C8B-B14F-4D97-AF65-F5344CB8AC3E}">
        <p14:creationId xmlns:p14="http://schemas.microsoft.com/office/powerpoint/2010/main" val="1287053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AFF96C3-3BEB-D745-91CB-3D0C7702111E}"/>
              </a:ext>
            </a:extLst>
          </p:cNvPr>
          <p:cNvSpPr txBox="1"/>
          <p:nvPr/>
        </p:nvSpPr>
        <p:spPr>
          <a:xfrm>
            <a:off x="234778" y="247135"/>
            <a:ext cx="8241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/>
              <a:t>Synergies</a:t>
            </a:r>
            <a:r>
              <a:rPr lang="it-IT" dirty="0"/>
              <a:t> and multi-</a:t>
            </a:r>
            <a:r>
              <a:rPr lang="it-IT" dirty="0" err="1"/>
              <a:t>wavelength</a:t>
            </a:r>
            <a:r>
              <a:rPr lang="it-IT" dirty="0"/>
              <a:t> </a:t>
            </a:r>
            <a:r>
              <a:rPr lang="it-IT" dirty="0" err="1"/>
              <a:t>projects</a:t>
            </a:r>
            <a:r>
              <a:rPr lang="it-IT" dirty="0"/>
              <a:t> </a:t>
            </a:r>
            <a:r>
              <a:rPr lang="it-IT" dirty="0" err="1"/>
              <a:t>beyond</a:t>
            </a:r>
            <a:r>
              <a:rPr lang="it-IT" dirty="0"/>
              <a:t> </a:t>
            </a:r>
            <a:r>
              <a:rPr lang="it-IT" dirty="0" err="1"/>
              <a:t>multimessenger</a:t>
            </a:r>
            <a:r>
              <a:rPr lang="it-IT" dirty="0"/>
              <a:t> science: </a:t>
            </a:r>
          </a:p>
          <a:p>
            <a:r>
              <a:rPr lang="it-IT" dirty="0" err="1"/>
              <a:t>Many</a:t>
            </a:r>
            <a:r>
              <a:rPr lang="it-IT" dirty="0"/>
              <a:t> new </a:t>
            </a:r>
            <a:r>
              <a:rPr lang="it-IT" dirty="0" err="1"/>
              <a:t>projects</a:t>
            </a:r>
            <a:r>
              <a:rPr lang="it-IT" dirty="0"/>
              <a:t> </a:t>
            </a:r>
            <a:r>
              <a:rPr lang="it-IT" dirty="0" err="1"/>
              <a:t>already</a:t>
            </a:r>
            <a:r>
              <a:rPr lang="it-IT" dirty="0"/>
              <a:t> involve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facilities</a:t>
            </a:r>
            <a:r>
              <a:rPr lang="it-IT" dirty="0"/>
              <a:t> and </a:t>
            </a:r>
            <a:r>
              <a:rPr lang="it-IT" dirty="0" err="1"/>
              <a:t>studies</a:t>
            </a:r>
            <a:r>
              <a:rPr lang="it-IT" dirty="0"/>
              <a:t> are </a:t>
            </a:r>
            <a:r>
              <a:rPr lang="it-IT" dirty="0" err="1"/>
              <a:t>closely</a:t>
            </a:r>
            <a:r>
              <a:rPr lang="it-IT" dirty="0"/>
              <a:t> </a:t>
            </a:r>
            <a:r>
              <a:rPr lang="it-IT" dirty="0" err="1"/>
              <a:t>related</a:t>
            </a:r>
            <a:r>
              <a:rPr lang="it-IT" dirty="0"/>
              <a:t> to </a:t>
            </a:r>
            <a:r>
              <a:rPr lang="it-IT" dirty="0" err="1"/>
              <a:t>results</a:t>
            </a:r>
            <a:r>
              <a:rPr lang="it-IT" dirty="0"/>
              <a:t> in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bands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3A41AE0-FB3F-6B41-A23D-AE3385482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306" y="1657889"/>
            <a:ext cx="4176000" cy="29156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1E4C9356-DF45-754C-B7FA-C4CE47FC1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2568" y="1657491"/>
            <a:ext cx="3793653" cy="2916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D2AD2CC-4E2F-3543-85F8-D445538F47A3}"/>
              </a:ext>
            </a:extLst>
          </p:cNvPr>
          <p:cNvSpPr txBox="1"/>
          <p:nvPr/>
        </p:nvSpPr>
        <p:spPr>
          <a:xfrm>
            <a:off x="2038868" y="1322173"/>
            <a:ext cx="1149178" cy="335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err="1"/>
              <a:t>Guirado</a:t>
            </a:r>
            <a:endParaRPr lang="it-IT" sz="1600" b="1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85D6BB9-1E97-B64A-9444-A591F22EA537}"/>
              </a:ext>
            </a:extLst>
          </p:cNvPr>
          <p:cNvSpPr txBox="1"/>
          <p:nvPr/>
        </p:nvSpPr>
        <p:spPr>
          <a:xfrm>
            <a:off x="6536725" y="4655083"/>
            <a:ext cx="9391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Orienti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0B2128BB-05E7-0D48-B0ED-FAE1083AC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306" y="5015022"/>
            <a:ext cx="6876000" cy="16736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4416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AFF96C3-3BEB-D745-91CB-3D0C7702111E}"/>
              </a:ext>
            </a:extLst>
          </p:cNvPr>
          <p:cNvSpPr txBox="1"/>
          <p:nvPr/>
        </p:nvSpPr>
        <p:spPr>
          <a:xfrm>
            <a:off x="234778" y="247133"/>
            <a:ext cx="8241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/>
              <a:t>Synergies</a:t>
            </a:r>
            <a:r>
              <a:rPr lang="it-IT" dirty="0"/>
              <a:t> and multi-</a:t>
            </a:r>
            <a:r>
              <a:rPr lang="it-IT" dirty="0" err="1"/>
              <a:t>wavelength</a:t>
            </a:r>
            <a:r>
              <a:rPr lang="it-IT" dirty="0"/>
              <a:t> </a:t>
            </a:r>
            <a:r>
              <a:rPr lang="it-IT" dirty="0" err="1"/>
              <a:t>projects</a:t>
            </a:r>
            <a:r>
              <a:rPr lang="it-IT" dirty="0"/>
              <a:t> </a:t>
            </a:r>
            <a:r>
              <a:rPr lang="it-IT" dirty="0" err="1"/>
              <a:t>beyond</a:t>
            </a:r>
            <a:r>
              <a:rPr lang="it-IT" dirty="0"/>
              <a:t> </a:t>
            </a:r>
            <a:r>
              <a:rPr lang="it-IT" dirty="0" err="1"/>
              <a:t>multimessenger</a:t>
            </a:r>
            <a:r>
              <a:rPr lang="it-IT" dirty="0"/>
              <a:t> science: </a:t>
            </a:r>
          </a:p>
          <a:p>
            <a:r>
              <a:rPr lang="it-IT" dirty="0" err="1"/>
              <a:t>Many</a:t>
            </a:r>
            <a:r>
              <a:rPr lang="it-IT" dirty="0"/>
              <a:t> new </a:t>
            </a:r>
            <a:r>
              <a:rPr lang="it-IT" dirty="0" err="1"/>
              <a:t>projects</a:t>
            </a:r>
            <a:r>
              <a:rPr lang="it-IT" dirty="0"/>
              <a:t> </a:t>
            </a:r>
            <a:r>
              <a:rPr lang="it-IT" dirty="0" err="1"/>
              <a:t>already</a:t>
            </a:r>
            <a:r>
              <a:rPr lang="it-IT" dirty="0"/>
              <a:t> involve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facilities</a:t>
            </a:r>
            <a:r>
              <a:rPr lang="it-IT" dirty="0"/>
              <a:t> and </a:t>
            </a:r>
            <a:r>
              <a:rPr lang="it-IT" dirty="0" err="1"/>
              <a:t>studies</a:t>
            </a:r>
            <a:r>
              <a:rPr lang="it-IT" dirty="0"/>
              <a:t> are </a:t>
            </a:r>
            <a:r>
              <a:rPr lang="it-IT" dirty="0" err="1"/>
              <a:t>closely</a:t>
            </a:r>
            <a:r>
              <a:rPr lang="it-IT" dirty="0"/>
              <a:t> </a:t>
            </a:r>
            <a:r>
              <a:rPr lang="it-IT" dirty="0" err="1"/>
              <a:t>related</a:t>
            </a:r>
            <a:r>
              <a:rPr lang="it-IT" dirty="0"/>
              <a:t> to </a:t>
            </a:r>
            <a:r>
              <a:rPr lang="it-IT" dirty="0" err="1"/>
              <a:t>results</a:t>
            </a:r>
            <a:r>
              <a:rPr lang="it-IT" dirty="0"/>
              <a:t> in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bands</a:t>
            </a:r>
            <a:endParaRPr lang="it-IT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58ECDB3A-60F2-FC4A-9C01-3AE82502311B}"/>
              </a:ext>
            </a:extLst>
          </p:cNvPr>
          <p:cNvSpPr/>
          <p:nvPr/>
        </p:nvSpPr>
        <p:spPr>
          <a:xfrm>
            <a:off x="5850729" y="2191786"/>
            <a:ext cx="844930" cy="19684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BBCCA09-EB5A-C04A-8E13-FB4D53B26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562" y="1969366"/>
            <a:ext cx="6084000" cy="4011515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A4F33241-A3E1-7049-A14B-1D4934C45610}"/>
              </a:ext>
            </a:extLst>
          </p:cNvPr>
          <p:cNvSpPr/>
          <p:nvPr/>
        </p:nvSpPr>
        <p:spPr>
          <a:xfrm>
            <a:off x="6683302" y="1981723"/>
            <a:ext cx="827903" cy="1923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99D21135-70D1-0E4E-AE48-93DFF1FAC5D4}"/>
              </a:ext>
            </a:extLst>
          </p:cNvPr>
          <p:cNvSpPr/>
          <p:nvPr/>
        </p:nvSpPr>
        <p:spPr>
          <a:xfrm>
            <a:off x="1439562" y="1969365"/>
            <a:ext cx="6271054" cy="40115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90EBC3A-8FB8-E341-B0A4-926D0FA75E5A}"/>
              </a:ext>
            </a:extLst>
          </p:cNvPr>
          <p:cNvSpPr txBox="1"/>
          <p:nvPr/>
        </p:nvSpPr>
        <p:spPr>
          <a:xfrm>
            <a:off x="2914494" y="1488823"/>
            <a:ext cx="3459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VLBI &amp; Gaia – </a:t>
            </a:r>
            <a:r>
              <a:rPr lang="it-IT" sz="1600" b="1" dirty="0"/>
              <a:t>van </a:t>
            </a:r>
            <a:r>
              <a:rPr lang="it-IT" sz="1600" b="1" dirty="0" err="1"/>
              <a:t>Langevelde</a:t>
            </a: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22231561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AFF96C3-3BEB-D745-91CB-3D0C7702111E}"/>
              </a:ext>
            </a:extLst>
          </p:cNvPr>
          <p:cNvSpPr txBox="1"/>
          <p:nvPr/>
        </p:nvSpPr>
        <p:spPr>
          <a:xfrm>
            <a:off x="234778" y="247133"/>
            <a:ext cx="8241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/>
              <a:t>Synergies</a:t>
            </a:r>
            <a:r>
              <a:rPr lang="it-IT" dirty="0"/>
              <a:t> and multi-</a:t>
            </a:r>
            <a:r>
              <a:rPr lang="it-IT" dirty="0" err="1"/>
              <a:t>wavelength</a:t>
            </a:r>
            <a:r>
              <a:rPr lang="it-IT" dirty="0"/>
              <a:t> </a:t>
            </a:r>
            <a:r>
              <a:rPr lang="it-IT" dirty="0" err="1"/>
              <a:t>projects</a:t>
            </a:r>
            <a:r>
              <a:rPr lang="it-IT" dirty="0"/>
              <a:t> </a:t>
            </a:r>
            <a:r>
              <a:rPr lang="it-IT" dirty="0" err="1"/>
              <a:t>beyond</a:t>
            </a:r>
            <a:r>
              <a:rPr lang="it-IT" dirty="0"/>
              <a:t> </a:t>
            </a:r>
            <a:r>
              <a:rPr lang="it-IT" dirty="0" err="1"/>
              <a:t>multimessenger</a:t>
            </a:r>
            <a:r>
              <a:rPr lang="it-IT"/>
              <a:t> science: </a:t>
            </a:r>
            <a:endParaRPr lang="it-IT" dirty="0"/>
          </a:p>
          <a:p>
            <a:r>
              <a:rPr lang="it-IT" dirty="0" err="1"/>
              <a:t>Many</a:t>
            </a:r>
            <a:r>
              <a:rPr lang="it-IT" dirty="0"/>
              <a:t> new </a:t>
            </a:r>
            <a:r>
              <a:rPr lang="it-IT" dirty="0" err="1"/>
              <a:t>projects</a:t>
            </a:r>
            <a:r>
              <a:rPr lang="it-IT" dirty="0"/>
              <a:t> </a:t>
            </a:r>
            <a:r>
              <a:rPr lang="it-IT" dirty="0" err="1"/>
              <a:t>already</a:t>
            </a:r>
            <a:r>
              <a:rPr lang="it-IT" dirty="0"/>
              <a:t> involve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facilities</a:t>
            </a:r>
            <a:r>
              <a:rPr lang="it-IT" dirty="0"/>
              <a:t> and </a:t>
            </a:r>
            <a:r>
              <a:rPr lang="it-IT" dirty="0" err="1"/>
              <a:t>studies</a:t>
            </a:r>
            <a:r>
              <a:rPr lang="it-IT" dirty="0"/>
              <a:t> are </a:t>
            </a:r>
            <a:r>
              <a:rPr lang="it-IT" dirty="0" err="1"/>
              <a:t>closely</a:t>
            </a:r>
            <a:r>
              <a:rPr lang="it-IT" dirty="0"/>
              <a:t> </a:t>
            </a:r>
            <a:r>
              <a:rPr lang="it-IT" dirty="0" err="1"/>
              <a:t>related</a:t>
            </a:r>
            <a:r>
              <a:rPr lang="it-IT" dirty="0"/>
              <a:t> to </a:t>
            </a:r>
            <a:r>
              <a:rPr lang="it-IT" dirty="0" err="1"/>
              <a:t>results</a:t>
            </a:r>
            <a:r>
              <a:rPr lang="it-IT" dirty="0"/>
              <a:t> in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bands</a:t>
            </a:r>
            <a:endParaRPr lang="it-IT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90EBC3A-8FB8-E341-B0A4-926D0FA75E5A}"/>
              </a:ext>
            </a:extLst>
          </p:cNvPr>
          <p:cNvSpPr txBox="1"/>
          <p:nvPr/>
        </p:nvSpPr>
        <p:spPr>
          <a:xfrm>
            <a:off x="2914494" y="1488823"/>
            <a:ext cx="3459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VLBI &amp; Gaia – </a:t>
            </a:r>
            <a:r>
              <a:rPr lang="it-IT" sz="1600" b="1" dirty="0" err="1"/>
              <a:t>Petrov</a:t>
            </a:r>
            <a:r>
              <a:rPr lang="it-IT" sz="1600" b="1" dirty="0"/>
              <a:t>/</a:t>
            </a:r>
            <a:r>
              <a:rPr lang="it-IT" sz="1600" b="1" dirty="0" err="1"/>
              <a:t>Kovalev</a:t>
            </a:r>
            <a:endParaRPr lang="it-IT" sz="1600" b="1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12CDA61-CD0E-1C46-AEF6-7F6783201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35" y="2414828"/>
            <a:ext cx="7992000" cy="25504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01771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C519817-95F9-DC48-9015-83ADBA273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757" y="972821"/>
            <a:ext cx="5328000" cy="28479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DC81FA5-94C1-6E41-A260-4905635CA850}"/>
              </a:ext>
            </a:extLst>
          </p:cNvPr>
          <p:cNvSpPr txBox="1"/>
          <p:nvPr/>
        </p:nvSpPr>
        <p:spPr>
          <a:xfrm>
            <a:off x="6808578" y="3410456"/>
            <a:ext cx="13221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Ghirlanda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6D05B14-BC5B-4840-808A-21B3FA96DD49}"/>
              </a:ext>
            </a:extLst>
          </p:cNvPr>
          <p:cNvSpPr txBox="1"/>
          <p:nvPr/>
        </p:nvSpPr>
        <p:spPr>
          <a:xfrm>
            <a:off x="358346" y="333632"/>
            <a:ext cx="7068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More </a:t>
            </a:r>
            <a:r>
              <a:rPr lang="it-IT" dirty="0" err="1"/>
              <a:t>novel</a:t>
            </a:r>
            <a:r>
              <a:rPr lang="it-IT" dirty="0"/>
              <a:t> use of the EVN/VLBI – </a:t>
            </a:r>
            <a:r>
              <a:rPr lang="it-IT" b="1" dirty="0"/>
              <a:t>GW &amp; </a:t>
            </a:r>
            <a:r>
              <a:rPr lang="it-IT" b="1" dirty="0" err="1"/>
              <a:t>cosmology</a:t>
            </a:r>
            <a:endParaRPr lang="it-IT" b="1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790C00E-026A-044F-BE6A-1CE1871C8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89" y="4090666"/>
            <a:ext cx="6840000" cy="25752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49233759-CB40-6D4C-A956-95DDAD6EF0E1}"/>
              </a:ext>
            </a:extLst>
          </p:cNvPr>
          <p:cNvSpPr txBox="1"/>
          <p:nvPr/>
        </p:nvSpPr>
        <p:spPr>
          <a:xfrm>
            <a:off x="7426411" y="6178378"/>
            <a:ext cx="1025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Spingola</a:t>
            </a:r>
          </a:p>
        </p:txBody>
      </p:sp>
    </p:spTree>
    <p:extLst>
      <p:ext uri="{BB962C8B-B14F-4D97-AF65-F5344CB8AC3E}">
        <p14:creationId xmlns:p14="http://schemas.microsoft.com/office/powerpoint/2010/main" val="3706455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33D1D29-57B8-3346-A9ED-B95DA7FF520C}"/>
              </a:ext>
            </a:extLst>
          </p:cNvPr>
          <p:cNvSpPr txBox="1"/>
          <p:nvPr/>
        </p:nvSpPr>
        <p:spPr>
          <a:xfrm>
            <a:off x="398585" y="293077"/>
            <a:ext cx="3071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/>
              <a:t>Present</a:t>
            </a:r>
            <a:r>
              <a:rPr lang="it-IT" b="1" dirty="0"/>
              <a:t> and future…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B9CB181-507E-E94D-98A0-077802A6B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" y="1410193"/>
            <a:ext cx="4212000" cy="28013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712E53A-37B0-FB48-BC50-4B59509D7B51}"/>
              </a:ext>
            </a:extLst>
          </p:cNvPr>
          <p:cNvSpPr txBox="1"/>
          <p:nvPr/>
        </p:nvSpPr>
        <p:spPr>
          <a:xfrm>
            <a:off x="445474" y="785447"/>
            <a:ext cx="4484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e-MERLIN+EVN: </a:t>
            </a:r>
            <a:r>
              <a:rPr lang="it-IT" sz="1600" dirty="0" err="1"/>
              <a:t>one</a:t>
            </a:r>
            <a:r>
              <a:rPr lang="it-IT" sz="1600" dirty="0"/>
              <a:t> of the </a:t>
            </a:r>
            <a:r>
              <a:rPr lang="it-IT" sz="1600" dirty="0" err="1"/>
              <a:t>most</a:t>
            </a:r>
            <a:r>
              <a:rPr lang="it-IT" sz="1600" dirty="0"/>
              <a:t> </a:t>
            </a:r>
            <a:r>
              <a:rPr lang="it-IT" sz="1600" dirty="0" err="1"/>
              <a:t>desirable</a:t>
            </a:r>
            <a:r>
              <a:rPr lang="it-IT" sz="1600" dirty="0"/>
              <a:t> </a:t>
            </a:r>
            <a:r>
              <a:rPr lang="it-IT" sz="1600" dirty="0" err="1"/>
              <a:t>achievements</a:t>
            </a:r>
            <a:r>
              <a:rPr lang="it-IT" sz="1600" dirty="0"/>
              <a:t>!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48A0889-C8A3-F340-8CA4-789C8A435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365" y="4594803"/>
            <a:ext cx="1708285" cy="1872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B116600-5447-1341-8D3A-B041E8B49B2A}"/>
              </a:ext>
            </a:extLst>
          </p:cNvPr>
          <p:cNvSpPr txBox="1"/>
          <p:nvPr/>
        </p:nvSpPr>
        <p:spPr>
          <a:xfrm>
            <a:off x="2180492" y="3845169"/>
            <a:ext cx="13598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err="1"/>
              <a:t>Beswick</a:t>
            </a:r>
            <a:endParaRPr lang="it-IT" sz="1600" b="1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26CA0589-3057-7D4C-B875-688BADABED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3509" y="4604037"/>
            <a:ext cx="2104519" cy="187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B2AAED6-65BF-8043-B5AE-6A3D6D1B68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8887" y="4604037"/>
            <a:ext cx="2469434" cy="1872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7C893EE-D49C-E344-91DB-86C9A503975C}"/>
              </a:ext>
            </a:extLst>
          </p:cNvPr>
          <p:cNvSpPr txBox="1"/>
          <p:nvPr/>
        </p:nvSpPr>
        <p:spPr>
          <a:xfrm>
            <a:off x="4548541" y="6476037"/>
            <a:ext cx="16060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Herrera-</a:t>
            </a:r>
            <a:r>
              <a:rPr lang="it-IT" sz="1600" b="1" dirty="0" err="1"/>
              <a:t>Ruiz</a:t>
            </a:r>
            <a:endParaRPr lang="it-IT" sz="1600" b="1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C10350A-B08F-444B-A708-12625AB82D62}"/>
              </a:ext>
            </a:extLst>
          </p:cNvPr>
          <p:cNvSpPr txBox="1"/>
          <p:nvPr/>
        </p:nvSpPr>
        <p:spPr>
          <a:xfrm>
            <a:off x="1957735" y="6491445"/>
            <a:ext cx="3048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/>
              <a:t>Potentials</a:t>
            </a:r>
            <a:r>
              <a:rPr lang="it-IT" sz="1600" dirty="0"/>
              <a:t> of wide-</a:t>
            </a:r>
            <a:r>
              <a:rPr lang="it-IT" sz="1600" dirty="0" err="1"/>
              <a:t>field</a:t>
            </a:r>
            <a:r>
              <a:rPr lang="it-IT" sz="1600" dirty="0"/>
              <a:t> VLBI 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D6AB1DAB-B816-9846-8BD0-AAEF1EED3B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1815" y="890950"/>
            <a:ext cx="3996000" cy="25289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6FEAC1F-8107-C942-9CE6-E6E6A5DEC9DB}"/>
              </a:ext>
            </a:extLst>
          </p:cNvPr>
          <p:cNvSpPr txBox="1"/>
          <p:nvPr/>
        </p:nvSpPr>
        <p:spPr>
          <a:xfrm>
            <a:off x="5673969" y="477743"/>
            <a:ext cx="22625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VLBI &amp; SETI?    </a:t>
            </a:r>
            <a:r>
              <a:rPr lang="it-IT" sz="1600" b="1" dirty="0" err="1"/>
              <a:t>Garrett</a:t>
            </a:r>
            <a:endParaRPr lang="it-IT" sz="1600" b="1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2E4EEE7-F639-3549-B9AA-4A66745687C8}"/>
              </a:ext>
            </a:extLst>
          </p:cNvPr>
          <p:cNvSpPr txBox="1"/>
          <p:nvPr/>
        </p:nvSpPr>
        <p:spPr>
          <a:xfrm>
            <a:off x="4831477" y="3575539"/>
            <a:ext cx="4242184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EVN-lite </a:t>
            </a:r>
            <a:r>
              <a:rPr lang="it-IT" sz="1600" dirty="0"/>
              <a:t>– </a:t>
            </a:r>
            <a:r>
              <a:rPr lang="it-IT" sz="1600" dirty="0" err="1"/>
              <a:t>Posters</a:t>
            </a:r>
            <a:r>
              <a:rPr lang="it-IT" sz="1600" dirty="0"/>
              <a:t> by </a:t>
            </a:r>
            <a:r>
              <a:rPr lang="it-IT" sz="1600" b="1" dirty="0" err="1"/>
              <a:t>Frey</a:t>
            </a:r>
            <a:r>
              <a:rPr lang="it-IT" sz="1600" b="1" dirty="0"/>
              <a:t>+ &amp; Giroletti+</a:t>
            </a:r>
          </a:p>
          <a:p>
            <a:pPr algn="ctr"/>
            <a:r>
              <a:rPr lang="it-IT" sz="1600" b="1" dirty="0"/>
              <a:t>VLBI with </a:t>
            </a:r>
            <a:r>
              <a:rPr lang="it-IT" sz="1600" b="1" dirty="0" err="1"/>
              <a:t>MeerKAT</a:t>
            </a:r>
            <a:r>
              <a:rPr lang="it-IT" sz="1600" b="1" dirty="0"/>
              <a:t> – </a:t>
            </a:r>
            <a:r>
              <a:rPr lang="it-IT" sz="1600" dirty="0"/>
              <a:t>Poster</a:t>
            </a:r>
            <a:r>
              <a:rPr lang="it-IT" sz="1600" b="1" dirty="0"/>
              <a:t> by </a:t>
            </a:r>
            <a:r>
              <a:rPr lang="it-IT" sz="1600" b="1" dirty="0" err="1"/>
              <a:t>Qwabe</a:t>
            </a:r>
            <a:r>
              <a:rPr lang="it-IT" sz="1600" b="1" dirty="0"/>
              <a:t> &amp; </a:t>
            </a:r>
            <a:r>
              <a:rPr lang="it-IT" sz="1600" b="1" dirty="0" err="1"/>
              <a:t>Deane</a:t>
            </a: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2024521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33D1D29-57B8-3346-A9ED-B95DA7FF520C}"/>
              </a:ext>
            </a:extLst>
          </p:cNvPr>
          <p:cNvSpPr txBox="1"/>
          <p:nvPr/>
        </p:nvSpPr>
        <p:spPr>
          <a:xfrm>
            <a:off x="398584" y="293077"/>
            <a:ext cx="5439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/>
              <a:t>Present</a:t>
            </a:r>
            <a:r>
              <a:rPr lang="it-IT" b="1" dirty="0"/>
              <a:t> and future…</a:t>
            </a:r>
          </a:p>
          <a:p>
            <a:r>
              <a:rPr lang="it-IT" dirty="0" err="1"/>
              <a:t>Thinking</a:t>
            </a:r>
            <a:r>
              <a:rPr lang="it-IT" dirty="0"/>
              <a:t> </a:t>
            </a:r>
            <a:r>
              <a:rPr lang="it-IT" dirty="0" err="1"/>
              <a:t>even</a:t>
            </a:r>
            <a:r>
              <a:rPr lang="it-IT" dirty="0"/>
              <a:t> more global: </a:t>
            </a:r>
            <a:r>
              <a:rPr lang="it-IT" dirty="0" err="1"/>
              <a:t>looking</a:t>
            </a:r>
            <a:r>
              <a:rPr lang="it-IT" dirty="0"/>
              <a:t> East to the EAVN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6DD99BD-AD85-1F48-B7A7-592DA5649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908" y="1606101"/>
            <a:ext cx="4212000" cy="30271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0314B98-78E1-2040-8B6C-AADC7EB76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185" y="1616256"/>
            <a:ext cx="4428000" cy="30169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99284B7-CCDF-BE49-95CB-4B6CC16DA845}"/>
              </a:ext>
            </a:extLst>
          </p:cNvPr>
          <p:cNvSpPr txBox="1"/>
          <p:nvPr/>
        </p:nvSpPr>
        <p:spPr>
          <a:xfrm>
            <a:off x="3165230" y="4724400"/>
            <a:ext cx="26728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err="1"/>
              <a:t>Hada</a:t>
            </a: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3076081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251E0816-3735-2C4B-BCF5-9B9B4FE23310}"/>
              </a:ext>
            </a:extLst>
          </p:cNvPr>
          <p:cNvSpPr txBox="1"/>
          <p:nvPr/>
        </p:nvSpPr>
        <p:spPr>
          <a:xfrm>
            <a:off x="3024553" y="1066797"/>
            <a:ext cx="2965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THANK YOU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BB6D5ED-8563-634D-9690-E08422D26F5F}"/>
              </a:ext>
            </a:extLst>
          </p:cNvPr>
          <p:cNvSpPr txBox="1"/>
          <p:nvPr/>
        </p:nvSpPr>
        <p:spPr>
          <a:xfrm>
            <a:off x="1723288" y="2110151"/>
            <a:ext cx="5509846" cy="1031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it-IT" sz="2000" dirty="0"/>
              <a:t>To the LOC for the </a:t>
            </a:r>
            <a:r>
              <a:rPr lang="it-IT" sz="2000" dirty="0" err="1"/>
              <a:t>excellent</a:t>
            </a:r>
            <a:r>
              <a:rPr lang="it-IT" sz="2000" dirty="0"/>
              <a:t> </a:t>
            </a:r>
            <a:r>
              <a:rPr lang="it-IT" sz="2000" dirty="0" err="1"/>
              <a:t>organization</a:t>
            </a:r>
            <a:endParaRPr lang="it-IT" sz="2000" dirty="0"/>
          </a:p>
          <a:p>
            <a:pPr marL="342900" indent="-342900">
              <a:buFont typeface="Wingdings" pitchFamily="2" charset="2"/>
              <a:buChar char="Ø"/>
            </a:pPr>
            <a:r>
              <a:rPr lang="it-IT" sz="2000" dirty="0"/>
              <a:t>To the SOC for the </a:t>
            </a:r>
            <a:r>
              <a:rPr lang="it-IT" sz="2000" dirty="0" err="1"/>
              <a:t>excellent</a:t>
            </a:r>
            <a:r>
              <a:rPr lang="it-IT" sz="2000" dirty="0"/>
              <a:t> </a:t>
            </a:r>
            <a:r>
              <a:rPr lang="it-IT" sz="2000" dirty="0" err="1"/>
              <a:t>programme</a:t>
            </a:r>
            <a:endParaRPr lang="it-IT" sz="2000" dirty="0"/>
          </a:p>
          <a:p>
            <a:pPr marL="342900" indent="-342900">
              <a:buFont typeface="Wingdings" pitchFamily="2" charset="2"/>
              <a:buChar char="Ø"/>
            </a:pPr>
            <a:r>
              <a:rPr lang="it-IT" sz="2000" dirty="0"/>
              <a:t>To </a:t>
            </a:r>
            <a:r>
              <a:rPr lang="it-IT" sz="2000" dirty="0" err="1"/>
              <a:t>you</a:t>
            </a:r>
            <a:r>
              <a:rPr lang="it-IT" sz="2000" dirty="0"/>
              <a:t> </a:t>
            </a:r>
            <a:r>
              <a:rPr lang="it-IT" sz="2000" dirty="0" err="1"/>
              <a:t>all</a:t>
            </a:r>
            <a:r>
              <a:rPr lang="it-IT" sz="2000" dirty="0"/>
              <a:t> and </a:t>
            </a:r>
            <a:r>
              <a:rPr lang="it-IT" sz="2000" dirty="0" err="1"/>
              <a:t>all</a:t>
            </a:r>
            <a:r>
              <a:rPr lang="it-IT" sz="2000" dirty="0"/>
              <a:t> </a:t>
            </a:r>
            <a:r>
              <a:rPr lang="it-IT" sz="2000" dirty="0" err="1"/>
              <a:t>users</a:t>
            </a:r>
            <a:r>
              <a:rPr lang="it-IT" sz="2000" dirty="0"/>
              <a:t> of the EVN</a:t>
            </a:r>
          </a:p>
        </p:txBody>
      </p:sp>
    </p:spTree>
    <p:extLst>
      <p:ext uri="{BB962C8B-B14F-4D97-AF65-F5344CB8AC3E}">
        <p14:creationId xmlns:p14="http://schemas.microsoft.com/office/powerpoint/2010/main" val="3710139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F6F9C0E-5F8B-DF41-BB7F-FBE3CE51B8FE}"/>
              </a:ext>
            </a:extLst>
          </p:cNvPr>
          <p:cNvSpPr txBox="1"/>
          <p:nvPr/>
        </p:nvSpPr>
        <p:spPr>
          <a:xfrm>
            <a:off x="518983" y="407773"/>
            <a:ext cx="7760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The Symposium in </a:t>
            </a:r>
            <a:r>
              <a:rPr lang="it-IT" sz="2400" dirty="0" err="1"/>
              <a:t>numbers</a:t>
            </a:r>
            <a:endParaRPr lang="it-IT" sz="24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F0B20BB-74F3-9C45-93DF-7A16E66DF81D}"/>
              </a:ext>
            </a:extLst>
          </p:cNvPr>
          <p:cNvSpPr txBox="1"/>
          <p:nvPr/>
        </p:nvSpPr>
        <p:spPr>
          <a:xfrm>
            <a:off x="1186249" y="1445742"/>
            <a:ext cx="66355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~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170 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participants</a:t>
            </a:r>
            <a:endParaRPr lang="it-IT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More 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than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80 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presentations</a:t>
            </a:r>
            <a:endParaRPr lang="it-IT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11 sessions, 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four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of 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them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parallel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(AGN/Stellar 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Evolution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</a:t>
            </a:r>
          </a:p>
          <a:p>
            <a:endParaRPr lang="it-IT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it-IT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/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Compared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to 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previous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Symposia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many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more 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results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on 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several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new 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topics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especially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wrt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to 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transients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multimessenger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science and 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synergies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with 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other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bands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6" name="Freccia giù 5">
            <a:extLst>
              <a:ext uri="{FF2B5EF4-FFF2-40B4-BE49-F238E27FC236}">
                <a16:creationId xmlns:a16="http://schemas.microsoft.com/office/drawing/2014/main" id="{EF702CDF-53E3-5F42-ABB6-E719FD6DED43}"/>
              </a:ext>
            </a:extLst>
          </p:cNvPr>
          <p:cNvSpPr/>
          <p:nvPr/>
        </p:nvSpPr>
        <p:spPr>
          <a:xfrm>
            <a:off x="4188943" y="4180701"/>
            <a:ext cx="395416" cy="5313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C776420-9229-8A4A-A802-46445D2D7861}"/>
              </a:ext>
            </a:extLst>
          </p:cNvPr>
          <p:cNvSpPr txBox="1"/>
          <p:nvPr/>
        </p:nvSpPr>
        <p:spPr>
          <a:xfrm>
            <a:off x="914398" y="4772812"/>
            <a:ext cx="6981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VLBI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becoming</a:t>
            </a:r>
            <a:r>
              <a:rPr lang="it-IT" dirty="0"/>
              <a:t> </a:t>
            </a:r>
            <a:r>
              <a:rPr lang="it-IT" dirty="0" err="1"/>
              <a:t>relevant</a:t>
            </a:r>
            <a:r>
              <a:rPr lang="it-IT" dirty="0"/>
              <a:t> in new </a:t>
            </a:r>
            <a:r>
              <a:rPr lang="it-IT" dirty="0" err="1"/>
              <a:t>areas</a:t>
            </a:r>
            <a:r>
              <a:rPr lang="it-IT" dirty="0"/>
              <a:t>, and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«</a:t>
            </a:r>
            <a:r>
              <a:rPr lang="it-IT" dirty="0" err="1"/>
              <a:t>modernizing</a:t>
            </a:r>
            <a:r>
              <a:rPr lang="it-IT" dirty="0"/>
              <a:t>» </a:t>
            </a:r>
            <a:r>
              <a:rPr lang="it-IT" dirty="0" err="1"/>
              <a:t>itself</a:t>
            </a:r>
            <a:r>
              <a:rPr lang="it-IT" dirty="0"/>
              <a:t> 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48CAC41-6429-434F-881C-B23C4B76256B}"/>
              </a:ext>
            </a:extLst>
          </p:cNvPr>
          <p:cNvSpPr txBox="1"/>
          <p:nvPr/>
        </p:nvSpPr>
        <p:spPr>
          <a:xfrm>
            <a:off x="1655807" y="5582718"/>
            <a:ext cx="5461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rgbClr val="C00000"/>
                </a:solidFill>
              </a:rPr>
              <a:t>Impossible to </a:t>
            </a:r>
            <a:r>
              <a:rPr lang="it-IT" sz="2000" dirty="0" err="1">
                <a:solidFill>
                  <a:srgbClr val="C00000"/>
                </a:solidFill>
              </a:rPr>
              <a:t>acknowledge</a:t>
            </a:r>
            <a:r>
              <a:rPr lang="it-IT" sz="2000" dirty="0">
                <a:solidFill>
                  <a:srgbClr val="C00000"/>
                </a:solidFill>
              </a:rPr>
              <a:t> </a:t>
            </a:r>
            <a:r>
              <a:rPr lang="it-IT" sz="2000" dirty="0" err="1">
                <a:solidFill>
                  <a:srgbClr val="C00000"/>
                </a:solidFill>
              </a:rPr>
              <a:t>all</a:t>
            </a:r>
            <a:r>
              <a:rPr lang="it-IT" sz="2000" dirty="0">
                <a:solidFill>
                  <a:srgbClr val="C00000"/>
                </a:solidFill>
              </a:rPr>
              <a:t> the </a:t>
            </a:r>
            <a:r>
              <a:rPr lang="it-IT" sz="2000" dirty="0" err="1">
                <a:solidFill>
                  <a:srgbClr val="C00000"/>
                </a:solidFill>
              </a:rPr>
              <a:t>results</a:t>
            </a:r>
            <a:r>
              <a:rPr lang="it-IT" sz="2000" dirty="0">
                <a:solidFill>
                  <a:srgbClr val="C0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32743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E03477E-9A82-8F4C-8650-FFB4F9A4A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" y="2116117"/>
            <a:ext cx="5436000" cy="210471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40E3D36-E42C-1B4D-B529-4ED6ACC6F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000" y="473956"/>
            <a:ext cx="3636000" cy="278149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6DA819D-E033-9145-9D98-23EFC90E6E0D}"/>
              </a:ext>
            </a:extLst>
          </p:cNvPr>
          <p:cNvSpPr txBox="1"/>
          <p:nvPr/>
        </p:nvSpPr>
        <p:spPr>
          <a:xfrm>
            <a:off x="119871" y="2384857"/>
            <a:ext cx="9304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chemeClr val="bg1"/>
                </a:solidFill>
              </a:rPr>
              <a:t>Gomez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5BA4567-2A83-1B40-9D4D-406A21FBA91D}"/>
              </a:ext>
            </a:extLst>
          </p:cNvPr>
          <p:cNvSpPr txBox="1"/>
          <p:nvPr/>
        </p:nvSpPr>
        <p:spPr>
          <a:xfrm>
            <a:off x="5474040" y="766121"/>
            <a:ext cx="13592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err="1">
                <a:solidFill>
                  <a:schemeClr val="bg1"/>
                </a:solidFill>
              </a:rPr>
              <a:t>Savolainen</a:t>
            </a:r>
            <a:endParaRPr lang="it-IT" sz="1600" b="1" dirty="0">
              <a:solidFill>
                <a:schemeClr val="bg1"/>
              </a:solidFill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03E5E7D-5506-6D4C-B4C0-088CF364E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9" y="4329862"/>
            <a:ext cx="2531976" cy="208800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013A2905-306C-2C4C-B057-C7A64AC6A1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8000" y="3322313"/>
            <a:ext cx="3348000" cy="1823312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0FF3617E-1B6C-9940-894E-C51DE4FAF9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4040" y="5212492"/>
            <a:ext cx="3348000" cy="1638500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7C0D7E2-FECB-7D4E-863B-6DB681175C0B}"/>
              </a:ext>
            </a:extLst>
          </p:cNvPr>
          <p:cNvSpPr txBox="1"/>
          <p:nvPr/>
        </p:nvSpPr>
        <p:spPr>
          <a:xfrm>
            <a:off x="432485" y="6417862"/>
            <a:ext cx="21820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M87 - Gomez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C8E8755-14E5-4340-807D-860ED0812807}"/>
              </a:ext>
            </a:extLst>
          </p:cNvPr>
          <p:cNvSpPr txBox="1"/>
          <p:nvPr/>
        </p:nvSpPr>
        <p:spPr>
          <a:xfrm>
            <a:off x="5758248" y="3744096"/>
            <a:ext cx="1248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chemeClr val="bg1"/>
                </a:solidFill>
              </a:rPr>
              <a:t>M87 - </a:t>
            </a:r>
            <a:r>
              <a:rPr lang="it-IT" sz="1600" b="1" dirty="0" err="1">
                <a:solidFill>
                  <a:schemeClr val="bg1"/>
                </a:solidFill>
              </a:rPr>
              <a:t>Savolainen</a:t>
            </a:r>
            <a:endParaRPr lang="it-IT" sz="1600" b="1" dirty="0">
              <a:solidFill>
                <a:schemeClr val="bg1"/>
              </a:solidFill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C7201150-C884-124B-A9AA-8E3D8DEF6D4E}"/>
              </a:ext>
            </a:extLst>
          </p:cNvPr>
          <p:cNvSpPr txBox="1"/>
          <p:nvPr/>
        </p:nvSpPr>
        <p:spPr>
          <a:xfrm>
            <a:off x="6359083" y="6514032"/>
            <a:ext cx="2191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S5 0716 – </a:t>
            </a:r>
            <a:r>
              <a:rPr lang="it-IT" sz="1600" b="1" dirty="0" err="1"/>
              <a:t>Kravchenko</a:t>
            </a:r>
            <a:endParaRPr lang="it-IT" sz="1600" b="1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004A01A9-ED8A-294B-AA88-474E8F63B790}"/>
              </a:ext>
            </a:extLst>
          </p:cNvPr>
          <p:cNvSpPr txBox="1"/>
          <p:nvPr/>
        </p:nvSpPr>
        <p:spPr>
          <a:xfrm>
            <a:off x="72000" y="123567"/>
            <a:ext cx="53402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Focus on the </a:t>
            </a:r>
            <a:r>
              <a:rPr lang="it-IT" b="1" dirty="0" err="1"/>
              <a:t>very</a:t>
            </a:r>
            <a:r>
              <a:rPr lang="it-IT" b="1" dirty="0"/>
              <a:t> </a:t>
            </a:r>
            <a:r>
              <a:rPr lang="it-IT" b="1" dirty="0" err="1"/>
              <a:t>inner</a:t>
            </a:r>
            <a:r>
              <a:rPr lang="it-IT" b="1" dirty="0"/>
              <a:t> jet </a:t>
            </a:r>
            <a:r>
              <a:rPr lang="it-IT" b="1" dirty="0" err="1"/>
              <a:t>regions</a:t>
            </a:r>
            <a:r>
              <a:rPr lang="it-IT" b="1" dirty="0"/>
              <a:t> in </a:t>
            </a:r>
            <a:r>
              <a:rPr lang="it-IT" b="1" dirty="0" err="1"/>
              <a:t>AGNs</a:t>
            </a:r>
            <a:r>
              <a:rPr lang="it-IT" dirty="0"/>
              <a:t>: </a:t>
            </a:r>
            <a:r>
              <a:rPr lang="it-IT" dirty="0" err="1"/>
              <a:t>territory</a:t>
            </a:r>
            <a:r>
              <a:rPr lang="it-IT" dirty="0"/>
              <a:t> of mm-VLBI and </a:t>
            </a:r>
            <a:r>
              <a:rPr lang="it-IT" dirty="0" err="1"/>
              <a:t>space</a:t>
            </a:r>
            <a:r>
              <a:rPr lang="it-IT" dirty="0"/>
              <a:t>-VLBI!</a:t>
            </a:r>
          </a:p>
          <a:p>
            <a:endParaRPr lang="it-IT" dirty="0"/>
          </a:p>
          <a:p>
            <a:r>
              <a:rPr lang="it-IT" b="1" dirty="0" err="1"/>
              <a:t>Unveiling</a:t>
            </a:r>
            <a:r>
              <a:rPr lang="it-IT" b="1" dirty="0"/>
              <a:t> the </a:t>
            </a:r>
            <a:r>
              <a:rPr lang="it-IT" b="1" dirty="0" err="1"/>
              <a:t>AGNs</a:t>
            </a:r>
            <a:r>
              <a:rPr lang="it-IT" b="1" dirty="0"/>
              <a:t> </a:t>
            </a:r>
            <a:r>
              <a:rPr lang="it-IT" b="1" dirty="0" err="1"/>
              <a:t>very</a:t>
            </a:r>
            <a:r>
              <a:rPr lang="it-IT" b="1" dirty="0"/>
              <a:t> </a:t>
            </a:r>
            <a:r>
              <a:rPr lang="it-IT" b="1" dirty="0" err="1"/>
              <a:t>close</a:t>
            </a:r>
            <a:r>
              <a:rPr lang="it-IT" b="1" dirty="0"/>
              <a:t> to the VLBI </a:t>
            </a:r>
            <a:r>
              <a:rPr lang="it-IT" b="1" dirty="0" err="1"/>
              <a:t>cores</a:t>
            </a:r>
            <a:r>
              <a:rPr lang="it-IT" b="1" dirty="0"/>
              <a:t> </a:t>
            </a:r>
            <a:r>
              <a:rPr lang="it-IT" dirty="0"/>
              <a:t>with </a:t>
            </a:r>
            <a:r>
              <a:rPr lang="it-IT" dirty="0" err="1"/>
              <a:t>very</a:t>
            </a:r>
            <a:r>
              <a:rPr lang="it-IT" dirty="0"/>
              <a:t> high </a:t>
            </a:r>
            <a:r>
              <a:rPr lang="it-IT" dirty="0" err="1"/>
              <a:t>sensitivity</a:t>
            </a:r>
            <a:r>
              <a:rPr lang="it-IT" dirty="0"/>
              <a:t> for the first time – a </a:t>
            </a:r>
            <a:r>
              <a:rPr lang="it-IT" dirty="0" err="1"/>
              <a:t>lot</a:t>
            </a:r>
            <a:r>
              <a:rPr lang="it-IT" dirty="0"/>
              <a:t> of </a:t>
            </a:r>
            <a:r>
              <a:rPr lang="it-IT" dirty="0" err="1"/>
              <a:t>unexpected</a:t>
            </a:r>
            <a:r>
              <a:rPr lang="it-IT" dirty="0"/>
              <a:t> </a:t>
            </a:r>
            <a:r>
              <a:rPr lang="it-IT" dirty="0" err="1"/>
              <a:t>results</a:t>
            </a:r>
            <a:r>
              <a:rPr lang="it-IT" dirty="0"/>
              <a:t>  - </a:t>
            </a:r>
            <a:r>
              <a:rPr lang="it-IT" b="1" dirty="0"/>
              <a:t>Jet </a:t>
            </a:r>
            <a:r>
              <a:rPr lang="it-IT" b="1" dirty="0" err="1"/>
              <a:t>structure</a:t>
            </a:r>
            <a:endParaRPr lang="it-IT" b="1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D6BDF0F-D4CE-814D-950C-8EF7614F4E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1431" y="4353469"/>
            <a:ext cx="2196000" cy="206445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71AE786-7FAA-3640-ACFA-565847FF2595}"/>
              </a:ext>
            </a:extLst>
          </p:cNvPr>
          <p:cNvSpPr txBox="1"/>
          <p:nvPr/>
        </p:nvSpPr>
        <p:spPr>
          <a:xfrm>
            <a:off x="3049786" y="6464604"/>
            <a:ext cx="2251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0836 - Vega Garcia</a:t>
            </a:r>
          </a:p>
        </p:txBody>
      </p:sp>
    </p:spTree>
    <p:extLst>
      <p:ext uri="{BB962C8B-B14F-4D97-AF65-F5344CB8AC3E}">
        <p14:creationId xmlns:p14="http://schemas.microsoft.com/office/powerpoint/2010/main" val="897910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E03477E-9A82-8F4C-8650-FFB4F9A4A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" y="2116117"/>
            <a:ext cx="5436000" cy="210471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40E3D36-E42C-1B4D-B529-4ED6ACC6F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000" y="473956"/>
            <a:ext cx="3636000" cy="278149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6DA819D-E033-9145-9D98-23EFC90E6E0D}"/>
              </a:ext>
            </a:extLst>
          </p:cNvPr>
          <p:cNvSpPr txBox="1"/>
          <p:nvPr/>
        </p:nvSpPr>
        <p:spPr>
          <a:xfrm>
            <a:off x="119871" y="2384857"/>
            <a:ext cx="9304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chemeClr val="bg1"/>
                </a:solidFill>
              </a:rPr>
              <a:t>Gomez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5BA4567-2A83-1B40-9D4D-406A21FBA91D}"/>
              </a:ext>
            </a:extLst>
          </p:cNvPr>
          <p:cNvSpPr txBox="1"/>
          <p:nvPr/>
        </p:nvSpPr>
        <p:spPr>
          <a:xfrm>
            <a:off x="5474040" y="766121"/>
            <a:ext cx="13592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err="1">
                <a:solidFill>
                  <a:schemeClr val="bg1"/>
                </a:solidFill>
              </a:rPr>
              <a:t>Savolainen</a:t>
            </a:r>
            <a:endParaRPr lang="it-IT" sz="1600" b="1" dirty="0">
              <a:solidFill>
                <a:schemeClr val="bg1"/>
              </a:solidFill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CC1B84A7-2AF8-3E4E-8886-1FCEABFD3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8411" y="4317506"/>
            <a:ext cx="1656000" cy="2196526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DFDFF1C-A869-0A44-B60A-54FC4CD6C688}"/>
              </a:ext>
            </a:extLst>
          </p:cNvPr>
          <p:cNvSpPr txBox="1"/>
          <p:nvPr/>
        </p:nvSpPr>
        <p:spPr>
          <a:xfrm>
            <a:off x="3375391" y="6500640"/>
            <a:ext cx="18020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3C84 - Giovannini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004A01A9-ED8A-294B-AA88-474E8F63B790}"/>
              </a:ext>
            </a:extLst>
          </p:cNvPr>
          <p:cNvSpPr txBox="1"/>
          <p:nvPr/>
        </p:nvSpPr>
        <p:spPr>
          <a:xfrm>
            <a:off x="72000" y="123567"/>
            <a:ext cx="53402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Focus on the </a:t>
            </a:r>
            <a:r>
              <a:rPr lang="it-IT" b="1" dirty="0" err="1"/>
              <a:t>very</a:t>
            </a:r>
            <a:r>
              <a:rPr lang="it-IT" b="1" dirty="0"/>
              <a:t> </a:t>
            </a:r>
            <a:r>
              <a:rPr lang="it-IT" b="1" dirty="0" err="1"/>
              <a:t>inner</a:t>
            </a:r>
            <a:r>
              <a:rPr lang="it-IT" b="1" dirty="0"/>
              <a:t> jet </a:t>
            </a:r>
            <a:r>
              <a:rPr lang="it-IT" b="1" dirty="0" err="1"/>
              <a:t>regions</a:t>
            </a:r>
            <a:r>
              <a:rPr lang="it-IT" b="1" dirty="0"/>
              <a:t> in </a:t>
            </a:r>
            <a:r>
              <a:rPr lang="it-IT" b="1" dirty="0" err="1"/>
              <a:t>AGNs</a:t>
            </a:r>
            <a:r>
              <a:rPr lang="it-IT" dirty="0"/>
              <a:t>: </a:t>
            </a:r>
            <a:r>
              <a:rPr lang="it-IT" dirty="0" err="1"/>
              <a:t>territory</a:t>
            </a:r>
            <a:r>
              <a:rPr lang="it-IT" dirty="0"/>
              <a:t> of mm-VLBI and </a:t>
            </a:r>
            <a:r>
              <a:rPr lang="it-IT" dirty="0" err="1"/>
              <a:t>space</a:t>
            </a:r>
            <a:r>
              <a:rPr lang="it-IT" dirty="0"/>
              <a:t>-VLBI!</a:t>
            </a:r>
          </a:p>
          <a:p>
            <a:endParaRPr lang="it-IT" dirty="0"/>
          </a:p>
          <a:p>
            <a:r>
              <a:rPr lang="it-IT" b="1" dirty="0" err="1"/>
              <a:t>Unveiling</a:t>
            </a:r>
            <a:r>
              <a:rPr lang="it-IT" b="1" dirty="0"/>
              <a:t> the </a:t>
            </a:r>
            <a:r>
              <a:rPr lang="it-IT" b="1" dirty="0" err="1"/>
              <a:t>AGNs</a:t>
            </a:r>
            <a:r>
              <a:rPr lang="it-IT" b="1" dirty="0"/>
              <a:t> </a:t>
            </a:r>
            <a:r>
              <a:rPr lang="it-IT" b="1" dirty="0" err="1"/>
              <a:t>very</a:t>
            </a:r>
            <a:r>
              <a:rPr lang="it-IT" b="1" dirty="0"/>
              <a:t> </a:t>
            </a:r>
            <a:r>
              <a:rPr lang="it-IT" b="1" dirty="0" err="1"/>
              <a:t>close</a:t>
            </a:r>
            <a:r>
              <a:rPr lang="it-IT" b="1" dirty="0"/>
              <a:t> to the VLBI </a:t>
            </a:r>
            <a:r>
              <a:rPr lang="it-IT" b="1" dirty="0" err="1"/>
              <a:t>cores</a:t>
            </a:r>
            <a:r>
              <a:rPr lang="it-IT" dirty="0"/>
              <a:t> with </a:t>
            </a:r>
            <a:r>
              <a:rPr lang="it-IT" dirty="0" err="1"/>
              <a:t>very</a:t>
            </a:r>
            <a:r>
              <a:rPr lang="it-IT" dirty="0"/>
              <a:t> high </a:t>
            </a:r>
            <a:r>
              <a:rPr lang="it-IT" dirty="0" err="1"/>
              <a:t>sensitivity</a:t>
            </a:r>
            <a:r>
              <a:rPr lang="it-IT" dirty="0"/>
              <a:t> for the first time – a </a:t>
            </a:r>
            <a:r>
              <a:rPr lang="it-IT" dirty="0" err="1"/>
              <a:t>lot</a:t>
            </a:r>
            <a:r>
              <a:rPr lang="it-IT" dirty="0"/>
              <a:t> of </a:t>
            </a:r>
            <a:r>
              <a:rPr lang="it-IT" dirty="0" err="1"/>
              <a:t>unexpected</a:t>
            </a:r>
            <a:r>
              <a:rPr lang="it-IT" dirty="0"/>
              <a:t> </a:t>
            </a:r>
            <a:r>
              <a:rPr lang="it-IT" dirty="0" err="1"/>
              <a:t>results</a:t>
            </a:r>
            <a:r>
              <a:rPr lang="it-IT" dirty="0"/>
              <a:t>  - </a:t>
            </a:r>
            <a:r>
              <a:rPr lang="it-IT" b="1" dirty="0"/>
              <a:t>Jet </a:t>
            </a:r>
            <a:r>
              <a:rPr lang="it-IT" b="1" dirty="0" err="1"/>
              <a:t>structure</a:t>
            </a:r>
            <a:endParaRPr lang="it-IT" b="1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4DFD48A-0C33-2F4A-9F2A-1656D2409B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097" y="4220831"/>
            <a:ext cx="1908000" cy="2579332"/>
          </a:xfrm>
          <a:prstGeom prst="rect">
            <a:avLst/>
          </a:prstGeom>
        </p:spPr>
      </p:pic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646E1B05-0A66-4844-BB08-56F83214DBAD}"/>
              </a:ext>
            </a:extLst>
          </p:cNvPr>
          <p:cNvCxnSpPr/>
          <p:nvPr/>
        </p:nvCxnSpPr>
        <p:spPr>
          <a:xfrm flipV="1">
            <a:off x="1346886" y="4596714"/>
            <a:ext cx="2533136" cy="59312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3896CEB6-CC8D-7C4F-A58F-580EFD80D44A}"/>
              </a:ext>
            </a:extLst>
          </p:cNvPr>
          <p:cNvCxnSpPr/>
          <p:nvPr/>
        </p:nvCxnSpPr>
        <p:spPr>
          <a:xfrm>
            <a:off x="1346886" y="5415769"/>
            <a:ext cx="2310714" cy="787323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6F26BF3F-5BA6-A248-8431-8B3ED39C31ED}"/>
              </a:ext>
            </a:extLst>
          </p:cNvPr>
          <p:cNvSpPr txBox="1"/>
          <p:nvPr/>
        </p:nvSpPr>
        <p:spPr>
          <a:xfrm>
            <a:off x="119871" y="6363730"/>
            <a:ext cx="6709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err="1"/>
              <a:t>Kim</a:t>
            </a:r>
            <a:endParaRPr lang="it-IT" sz="1600" b="1" dirty="0"/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7700407A-76E1-FE41-8879-0538D66F3B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2831" y="4241199"/>
            <a:ext cx="3708000" cy="14423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7D43E415-6836-B94B-8D05-43223D29F41E}"/>
              </a:ext>
            </a:extLst>
          </p:cNvPr>
          <p:cNvSpPr txBox="1"/>
          <p:nvPr/>
        </p:nvSpPr>
        <p:spPr>
          <a:xfrm>
            <a:off x="6833284" y="5703928"/>
            <a:ext cx="1754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err="1"/>
              <a:t>Kim</a:t>
            </a:r>
            <a:endParaRPr lang="it-IT" sz="1600" b="1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A50AE34-4CD3-6442-9E2C-F480D31FD2B6}"/>
              </a:ext>
            </a:extLst>
          </p:cNvPr>
          <p:cNvSpPr txBox="1"/>
          <p:nvPr/>
        </p:nvSpPr>
        <p:spPr>
          <a:xfrm>
            <a:off x="5194461" y="6042482"/>
            <a:ext cx="3876370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C00000"/>
                </a:solidFill>
              </a:rPr>
              <a:t>3C84 </a:t>
            </a:r>
            <a:r>
              <a:rPr lang="it-IT" dirty="0" err="1">
                <a:solidFill>
                  <a:srgbClr val="C00000"/>
                </a:solidFill>
              </a:rPr>
              <a:t>holds</a:t>
            </a:r>
            <a:r>
              <a:rPr lang="it-IT" dirty="0">
                <a:solidFill>
                  <a:srgbClr val="C00000"/>
                </a:solidFill>
              </a:rPr>
              <a:t> the record of </a:t>
            </a:r>
            <a:r>
              <a:rPr lang="it-IT" dirty="0" err="1">
                <a:solidFill>
                  <a:srgbClr val="C00000"/>
                </a:solidFill>
              </a:rPr>
              <a:t>presentations</a:t>
            </a:r>
            <a:r>
              <a:rPr lang="it-IT" dirty="0">
                <a:solidFill>
                  <a:srgbClr val="C00000"/>
                </a:solidFill>
              </a:rPr>
              <a:t>!</a:t>
            </a:r>
          </a:p>
          <a:p>
            <a:pPr algn="ctr"/>
            <a:r>
              <a:rPr lang="it-IT" dirty="0">
                <a:solidFill>
                  <a:srgbClr val="C00000"/>
                </a:solidFill>
              </a:rPr>
              <a:t>New </a:t>
            </a:r>
            <a:r>
              <a:rPr lang="it-IT" dirty="0" err="1">
                <a:solidFill>
                  <a:srgbClr val="C00000"/>
                </a:solidFill>
              </a:rPr>
              <a:t>burst</a:t>
            </a:r>
            <a:r>
              <a:rPr lang="it-IT" dirty="0">
                <a:solidFill>
                  <a:srgbClr val="C00000"/>
                </a:solidFill>
              </a:rPr>
              <a:t> </a:t>
            </a:r>
            <a:r>
              <a:rPr lang="it-IT" dirty="0" err="1">
                <a:solidFill>
                  <a:srgbClr val="C00000"/>
                </a:solidFill>
              </a:rPr>
              <a:t>after</a:t>
            </a:r>
            <a:r>
              <a:rPr lang="it-IT" dirty="0">
                <a:solidFill>
                  <a:srgbClr val="C00000"/>
                </a:solidFill>
              </a:rPr>
              <a:t> the ‘80s – 90’s !!!! </a:t>
            </a:r>
          </a:p>
        </p:txBody>
      </p:sp>
    </p:spTree>
    <p:extLst>
      <p:ext uri="{BB962C8B-B14F-4D97-AF65-F5344CB8AC3E}">
        <p14:creationId xmlns:p14="http://schemas.microsoft.com/office/powerpoint/2010/main" val="351376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2423E9C-E714-144F-8469-951B224E4938}"/>
              </a:ext>
            </a:extLst>
          </p:cNvPr>
          <p:cNvSpPr txBox="1"/>
          <p:nvPr/>
        </p:nvSpPr>
        <p:spPr>
          <a:xfrm>
            <a:off x="72000" y="123567"/>
            <a:ext cx="54391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Focus on the </a:t>
            </a:r>
            <a:r>
              <a:rPr lang="it-IT" b="1" dirty="0" err="1"/>
              <a:t>very</a:t>
            </a:r>
            <a:r>
              <a:rPr lang="it-IT" b="1" dirty="0"/>
              <a:t> </a:t>
            </a:r>
            <a:r>
              <a:rPr lang="it-IT" b="1" dirty="0" err="1"/>
              <a:t>inner</a:t>
            </a:r>
            <a:r>
              <a:rPr lang="it-IT" b="1" dirty="0"/>
              <a:t> jet </a:t>
            </a:r>
            <a:r>
              <a:rPr lang="it-IT" b="1" dirty="0" err="1"/>
              <a:t>regions</a:t>
            </a:r>
            <a:r>
              <a:rPr lang="it-IT" b="1" dirty="0"/>
              <a:t> in </a:t>
            </a:r>
            <a:r>
              <a:rPr lang="it-IT" b="1" dirty="0" err="1"/>
              <a:t>AGNs</a:t>
            </a:r>
            <a:r>
              <a:rPr lang="it-IT" dirty="0"/>
              <a:t>: </a:t>
            </a:r>
            <a:r>
              <a:rPr lang="it-IT" dirty="0" err="1"/>
              <a:t>territory</a:t>
            </a:r>
            <a:r>
              <a:rPr lang="it-IT" dirty="0"/>
              <a:t> of mm-VLBI and </a:t>
            </a:r>
            <a:r>
              <a:rPr lang="it-IT" dirty="0" err="1"/>
              <a:t>space</a:t>
            </a:r>
            <a:r>
              <a:rPr lang="it-IT" dirty="0"/>
              <a:t>-VLBI!</a:t>
            </a:r>
          </a:p>
          <a:p>
            <a:endParaRPr lang="it-IT" dirty="0"/>
          </a:p>
          <a:p>
            <a:r>
              <a:rPr lang="it-IT" b="1" dirty="0" err="1"/>
              <a:t>Unveiling</a:t>
            </a:r>
            <a:r>
              <a:rPr lang="it-IT" b="1" dirty="0"/>
              <a:t> the </a:t>
            </a:r>
            <a:r>
              <a:rPr lang="it-IT" b="1" dirty="0" err="1"/>
              <a:t>AGNs</a:t>
            </a:r>
            <a:r>
              <a:rPr lang="it-IT" b="1" dirty="0"/>
              <a:t> </a:t>
            </a:r>
            <a:r>
              <a:rPr lang="it-IT" b="1" dirty="0" err="1"/>
              <a:t>very</a:t>
            </a:r>
            <a:r>
              <a:rPr lang="it-IT" b="1" dirty="0"/>
              <a:t> </a:t>
            </a:r>
            <a:r>
              <a:rPr lang="it-IT" b="1" dirty="0" err="1"/>
              <a:t>close</a:t>
            </a:r>
            <a:r>
              <a:rPr lang="it-IT" b="1" dirty="0"/>
              <a:t> to the VLBI </a:t>
            </a:r>
            <a:r>
              <a:rPr lang="it-IT" b="1" dirty="0" err="1"/>
              <a:t>cores</a:t>
            </a:r>
            <a:r>
              <a:rPr lang="it-IT" b="1" dirty="0"/>
              <a:t> </a:t>
            </a:r>
            <a:r>
              <a:rPr lang="it-IT" dirty="0"/>
              <a:t>with </a:t>
            </a:r>
            <a:r>
              <a:rPr lang="it-IT" dirty="0" err="1"/>
              <a:t>very</a:t>
            </a:r>
            <a:r>
              <a:rPr lang="it-IT" dirty="0"/>
              <a:t> high </a:t>
            </a:r>
            <a:r>
              <a:rPr lang="it-IT" dirty="0" err="1"/>
              <a:t>sensitivity</a:t>
            </a:r>
            <a:r>
              <a:rPr lang="it-IT" dirty="0"/>
              <a:t> for the first time – a </a:t>
            </a:r>
            <a:r>
              <a:rPr lang="it-IT" dirty="0" err="1"/>
              <a:t>lot</a:t>
            </a:r>
            <a:r>
              <a:rPr lang="it-IT" dirty="0"/>
              <a:t> of </a:t>
            </a:r>
            <a:r>
              <a:rPr lang="it-IT" dirty="0" err="1"/>
              <a:t>unexpected</a:t>
            </a:r>
            <a:r>
              <a:rPr lang="it-IT" dirty="0"/>
              <a:t> </a:t>
            </a:r>
            <a:r>
              <a:rPr lang="it-IT" dirty="0" err="1"/>
              <a:t>results</a:t>
            </a:r>
            <a:r>
              <a:rPr lang="it-IT" dirty="0"/>
              <a:t> – </a:t>
            </a:r>
            <a:r>
              <a:rPr lang="it-IT" b="1" dirty="0" err="1"/>
              <a:t>Brightness</a:t>
            </a:r>
            <a:r>
              <a:rPr lang="it-IT" b="1" dirty="0"/>
              <a:t> temperature and </a:t>
            </a:r>
            <a:r>
              <a:rPr lang="it-IT" b="1" dirty="0" err="1"/>
              <a:t>polarization</a:t>
            </a:r>
            <a:endParaRPr lang="it-IT" b="1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9DD7653-A841-144A-AF33-B0C5AE765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61" y="2227211"/>
            <a:ext cx="3492000" cy="13385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FEEEECC-8DB3-804B-97D6-3076F7DFE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183" y="2241162"/>
            <a:ext cx="5112000" cy="13215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1C1051C-3749-754E-B34F-16B8B3470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16" y="4024088"/>
            <a:ext cx="3564639" cy="244800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309B01DF-4EE8-8B4A-A32B-4E6BB10A04E4}"/>
              </a:ext>
            </a:extLst>
          </p:cNvPr>
          <p:cNvSpPr txBox="1"/>
          <p:nvPr/>
        </p:nvSpPr>
        <p:spPr>
          <a:xfrm>
            <a:off x="1519876" y="3669767"/>
            <a:ext cx="2718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err="1"/>
              <a:t>Kovalev</a:t>
            </a:r>
            <a:endParaRPr lang="it-IT" sz="1600" b="1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5E495E0-F99B-1C4D-8302-36C6C5ABD7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8000" y="4029544"/>
            <a:ext cx="4824000" cy="261873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97C88A2-92C8-8342-9852-D14CC975A128}"/>
              </a:ext>
            </a:extLst>
          </p:cNvPr>
          <p:cNvSpPr txBox="1"/>
          <p:nvPr/>
        </p:nvSpPr>
        <p:spPr>
          <a:xfrm>
            <a:off x="6907427" y="6472088"/>
            <a:ext cx="19400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err="1"/>
              <a:t>Lobanov</a:t>
            </a:r>
            <a:r>
              <a:rPr lang="it-IT" sz="1400" b="1" dirty="0"/>
              <a:t>/</a:t>
            </a:r>
            <a:r>
              <a:rPr lang="it-IT" sz="1400" b="1" dirty="0" err="1"/>
              <a:t>Poetzi</a:t>
            </a:r>
            <a:endParaRPr lang="it-IT" sz="1400" b="1" dirty="0"/>
          </a:p>
        </p:txBody>
      </p:sp>
    </p:spTree>
    <p:extLst>
      <p:ext uri="{BB962C8B-B14F-4D97-AF65-F5344CB8AC3E}">
        <p14:creationId xmlns:p14="http://schemas.microsoft.com/office/powerpoint/2010/main" val="3286161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68D6FFA-5D86-BE47-9774-AE6CEB9421F9}"/>
              </a:ext>
            </a:extLst>
          </p:cNvPr>
          <p:cNvSpPr txBox="1"/>
          <p:nvPr/>
        </p:nvSpPr>
        <p:spPr>
          <a:xfrm>
            <a:off x="481914" y="148281"/>
            <a:ext cx="8279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/>
              <a:t>Evolution</a:t>
            </a:r>
            <a:r>
              <a:rPr lang="it-IT" b="1" dirty="0"/>
              <a:t> </a:t>
            </a:r>
            <a:r>
              <a:rPr lang="it-IT" dirty="0"/>
              <a:t>– </a:t>
            </a:r>
            <a:r>
              <a:rPr lang="it-IT" b="1" dirty="0" err="1"/>
              <a:t>Galaxies</a:t>
            </a:r>
            <a:r>
              <a:rPr lang="it-IT" dirty="0"/>
              <a:t> and AGN – </a:t>
            </a:r>
            <a:r>
              <a:rPr lang="it-IT" b="1" dirty="0" err="1"/>
              <a:t>Role</a:t>
            </a:r>
            <a:r>
              <a:rPr lang="it-IT" b="1" dirty="0"/>
              <a:t> of VLBI in </a:t>
            </a:r>
            <a:r>
              <a:rPr lang="it-IT" b="1" dirty="0" err="1"/>
              <a:t>disentangling</a:t>
            </a:r>
            <a:r>
              <a:rPr lang="it-IT" b="1" dirty="0"/>
              <a:t> SF and AGN </a:t>
            </a:r>
            <a:r>
              <a:rPr lang="it-IT" b="1" dirty="0" err="1"/>
              <a:t>activity</a:t>
            </a:r>
            <a:r>
              <a:rPr lang="it-IT" b="1" dirty="0"/>
              <a:t> </a:t>
            </a:r>
            <a:r>
              <a:rPr lang="it-IT" dirty="0"/>
              <a:t>and in </a:t>
            </a:r>
            <a:r>
              <a:rPr lang="it-IT" dirty="0" err="1"/>
              <a:t>covering</a:t>
            </a:r>
            <a:r>
              <a:rPr lang="it-IT" dirty="0"/>
              <a:t> the </a:t>
            </a:r>
            <a:r>
              <a:rPr lang="it-IT" dirty="0" err="1"/>
              <a:t>redshift</a:t>
            </a:r>
            <a:r>
              <a:rPr lang="it-IT" dirty="0"/>
              <a:t> </a:t>
            </a:r>
            <a:r>
              <a:rPr lang="it-IT" dirty="0" err="1"/>
              <a:t>space</a:t>
            </a:r>
            <a:r>
              <a:rPr lang="it-IT" dirty="0"/>
              <a:t>   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4004513-1EB8-A04B-98F4-9B8F193F3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89" y="902844"/>
            <a:ext cx="4284000" cy="24196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74CD3A8-62C3-7949-A29C-CA961DA98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131" y="3855487"/>
            <a:ext cx="2422466" cy="244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99EA75C-C066-A54D-9459-E3DEFF75B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9614" y="712209"/>
            <a:ext cx="3564000" cy="2732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7DDE3F9-B6B1-0A40-960B-B7D374206F17}"/>
              </a:ext>
            </a:extLst>
          </p:cNvPr>
          <p:cNvSpPr txBox="1"/>
          <p:nvPr/>
        </p:nvSpPr>
        <p:spPr>
          <a:xfrm>
            <a:off x="6833286" y="902844"/>
            <a:ext cx="1334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Herrera-</a:t>
            </a:r>
            <a:r>
              <a:rPr lang="it-IT" sz="1600" b="1" dirty="0" err="1"/>
              <a:t>Ruiz</a:t>
            </a:r>
            <a:endParaRPr lang="it-IT" sz="1600" b="1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D32F077-3DC6-7747-8AA4-3B5D3C94A8FF}"/>
              </a:ext>
            </a:extLst>
          </p:cNvPr>
          <p:cNvSpPr txBox="1"/>
          <p:nvPr/>
        </p:nvSpPr>
        <p:spPr>
          <a:xfrm>
            <a:off x="3614745" y="6364045"/>
            <a:ext cx="16758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err="1"/>
              <a:t>Radcliffe</a:t>
            </a:r>
            <a:r>
              <a:rPr lang="it-IT" sz="1600" b="1" dirty="0"/>
              <a:t>/</a:t>
            </a:r>
            <a:r>
              <a:rPr lang="it-IT" sz="1600" b="1" dirty="0" err="1"/>
              <a:t>Barthel</a:t>
            </a:r>
            <a:endParaRPr lang="it-IT" sz="1600" b="1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A1F5947-FF63-6F47-A1B7-703F16E79EAC}"/>
              </a:ext>
            </a:extLst>
          </p:cNvPr>
          <p:cNvSpPr txBox="1"/>
          <p:nvPr/>
        </p:nvSpPr>
        <p:spPr>
          <a:xfrm>
            <a:off x="1977079" y="3261100"/>
            <a:ext cx="10008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err="1"/>
              <a:t>Muxlow</a:t>
            </a:r>
            <a:endParaRPr lang="it-IT" sz="1600" b="1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3A3BDCE-2359-0C44-A3FA-4A656DA848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6929" y="3836126"/>
            <a:ext cx="4104000" cy="246736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64615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68D6FFA-5D86-BE47-9774-AE6CEB9421F9}"/>
              </a:ext>
            </a:extLst>
          </p:cNvPr>
          <p:cNvSpPr txBox="1"/>
          <p:nvPr/>
        </p:nvSpPr>
        <p:spPr>
          <a:xfrm>
            <a:off x="481914" y="148281"/>
            <a:ext cx="8279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/>
              <a:t>Evolution</a:t>
            </a:r>
            <a:r>
              <a:rPr lang="it-IT" b="1" dirty="0"/>
              <a:t> </a:t>
            </a:r>
            <a:r>
              <a:rPr lang="it-IT" dirty="0"/>
              <a:t>– </a:t>
            </a:r>
            <a:r>
              <a:rPr lang="it-IT" b="1" dirty="0" err="1"/>
              <a:t>Galaxies</a:t>
            </a:r>
            <a:r>
              <a:rPr lang="it-IT" dirty="0"/>
              <a:t> and AGN – </a:t>
            </a:r>
            <a:r>
              <a:rPr lang="it-IT" b="1" dirty="0" err="1"/>
              <a:t>Role</a:t>
            </a:r>
            <a:r>
              <a:rPr lang="it-IT" b="1" dirty="0"/>
              <a:t> of VLBI in </a:t>
            </a:r>
            <a:r>
              <a:rPr lang="it-IT" dirty="0" err="1"/>
              <a:t>disentangling</a:t>
            </a:r>
            <a:r>
              <a:rPr lang="it-IT" b="1" dirty="0"/>
              <a:t> SF/SB </a:t>
            </a:r>
            <a:r>
              <a:rPr lang="it-IT" dirty="0"/>
              <a:t>and AGN </a:t>
            </a:r>
            <a:r>
              <a:rPr lang="it-IT" dirty="0" err="1"/>
              <a:t>activity</a:t>
            </a:r>
            <a:r>
              <a:rPr lang="it-IT" dirty="0"/>
              <a:t> and in </a:t>
            </a:r>
            <a:r>
              <a:rPr lang="it-IT" dirty="0" err="1"/>
              <a:t>covering</a:t>
            </a:r>
            <a:r>
              <a:rPr lang="it-IT" dirty="0"/>
              <a:t> the </a:t>
            </a:r>
            <a:r>
              <a:rPr lang="it-IT" dirty="0" err="1"/>
              <a:t>redshift</a:t>
            </a:r>
            <a:r>
              <a:rPr lang="it-IT" dirty="0"/>
              <a:t> </a:t>
            </a:r>
            <a:r>
              <a:rPr lang="it-IT" dirty="0" err="1"/>
              <a:t>space</a:t>
            </a:r>
            <a:r>
              <a:rPr lang="it-IT" dirty="0"/>
              <a:t>   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25355C5-B91A-3040-991F-86491A56A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427" y="1258815"/>
            <a:ext cx="4212000" cy="27131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C274B05-B42A-9149-B00A-706CA73AD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637" y="2439162"/>
            <a:ext cx="4320000" cy="14833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1C56C07-9A91-C141-B0F5-29C3050D3304}"/>
              </a:ext>
            </a:extLst>
          </p:cNvPr>
          <p:cNvSpPr txBox="1"/>
          <p:nvPr/>
        </p:nvSpPr>
        <p:spPr>
          <a:xfrm>
            <a:off x="5375189" y="1260389"/>
            <a:ext cx="26196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Arp220 - </a:t>
            </a:r>
            <a:r>
              <a:rPr lang="it-IT" sz="1600" b="1" dirty="0" err="1"/>
              <a:t>Conway</a:t>
            </a:r>
            <a:endParaRPr lang="it-IT" sz="1600" b="1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DACABBD-649B-F541-8F35-1185FE9F9844}"/>
              </a:ext>
            </a:extLst>
          </p:cNvPr>
          <p:cNvSpPr txBox="1"/>
          <p:nvPr/>
        </p:nvSpPr>
        <p:spPr>
          <a:xfrm>
            <a:off x="5161914" y="1779373"/>
            <a:ext cx="3883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SN rate and </a:t>
            </a:r>
            <a:r>
              <a:rPr lang="it-IT" dirty="0" err="1"/>
              <a:t>direct</a:t>
            </a:r>
            <a:r>
              <a:rPr lang="it-IT" dirty="0"/>
              <a:t> </a:t>
            </a:r>
            <a:r>
              <a:rPr lang="it-IT" dirty="0" err="1"/>
              <a:t>comparison</a:t>
            </a:r>
            <a:r>
              <a:rPr lang="it-IT" dirty="0"/>
              <a:t> with IMF 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BDFE71EC-1626-6C41-9AA9-46D653667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914" y="4157591"/>
            <a:ext cx="4716000" cy="24010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FAF8235-430D-C84E-B357-E3F41670BA6E}"/>
              </a:ext>
            </a:extLst>
          </p:cNvPr>
          <p:cNvSpPr txBox="1"/>
          <p:nvPr/>
        </p:nvSpPr>
        <p:spPr>
          <a:xfrm>
            <a:off x="5202192" y="4942609"/>
            <a:ext cx="32004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/>
              <a:t>Role</a:t>
            </a:r>
            <a:r>
              <a:rPr lang="it-IT" sz="1600" dirty="0"/>
              <a:t> of ILT in the </a:t>
            </a:r>
            <a:r>
              <a:rPr lang="it-IT" sz="1600" dirty="0" err="1"/>
              <a:t>study</a:t>
            </a:r>
            <a:r>
              <a:rPr lang="it-IT" sz="1600" dirty="0"/>
              <a:t> of ULRIG</a:t>
            </a:r>
          </a:p>
          <a:p>
            <a:r>
              <a:rPr lang="it-IT" sz="1600" dirty="0"/>
              <a:t>SF </a:t>
            </a:r>
            <a:r>
              <a:rPr lang="it-IT" sz="1600" dirty="0" err="1"/>
              <a:t>outflow</a:t>
            </a:r>
            <a:r>
              <a:rPr lang="it-IT" sz="1600" dirty="0"/>
              <a:t> and feedback </a:t>
            </a:r>
            <a:r>
              <a:rPr lang="it-IT" sz="1600" dirty="0" err="1"/>
              <a:t>processes</a:t>
            </a:r>
            <a:endParaRPr lang="it-IT" sz="1600" dirty="0"/>
          </a:p>
          <a:p>
            <a:r>
              <a:rPr lang="it-IT" sz="1600" b="1" dirty="0" err="1"/>
              <a:t>Conway</a:t>
            </a: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3046178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68D6FFA-5D86-BE47-9774-AE6CEB9421F9}"/>
              </a:ext>
            </a:extLst>
          </p:cNvPr>
          <p:cNvSpPr txBox="1"/>
          <p:nvPr/>
        </p:nvSpPr>
        <p:spPr>
          <a:xfrm>
            <a:off x="481914" y="148281"/>
            <a:ext cx="8279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/>
              <a:t>Evolution</a:t>
            </a:r>
            <a:r>
              <a:rPr lang="it-IT" b="1" dirty="0"/>
              <a:t> </a:t>
            </a:r>
            <a:r>
              <a:rPr lang="it-IT" dirty="0"/>
              <a:t>– </a:t>
            </a:r>
            <a:r>
              <a:rPr lang="it-IT" dirty="0" err="1"/>
              <a:t>Galaxies</a:t>
            </a:r>
            <a:r>
              <a:rPr lang="it-IT" dirty="0"/>
              <a:t> and </a:t>
            </a:r>
            <a:r>
              <a:rPr lang="it-IT" b="1" dirty="0"/>
              <a:t>AGN</a:t>
            </a:r>
            <a:r>
              <a:rPr lang="it-IT" dirty="0"/>
              <a:t> – </a:t>
            </a:r>
            <a:r>
              <a:rPr lang="it-IT" b="1" dirty="0" err="1"/>
              <a:t>Role</a:t>
            </a:r>
            <a:r>
              <a:rPr lang="it-IT" b="1" dirty="0"/>
              <a:t> of VLBI </a:t>
            </a:r>
            <a:r>
              <a:rPr lang="it-IT" dirty="0"/>
              <a:t>in </a:t>
            </a:r>
            <a:r>
              <a:rPr lang="it-IT" dirty="0" err="1"/>
              <a:t>disentangling</a:t>
            </a:r>
            <a:r>
              <a:rPr lang="it-IT" dirty="0"/>
              <a:t> SF and AGN </a:t>
            </a:r>
            <a:r>
              <a:rPr lang="it-IT" dirty="0" err="1"/>
              <a:t>activity</a:t>
            </a:r>
            <a:r>
              <a:rPr lang="it-IT" dirty="0"/>
              <a:t> and </a:t>
            </a:r>
            <a:r>
              <a:rPr lang="it-IT" b="1" dirty="0"/>
              <a:t>in </a:t>
            </a:r>
            <a:r>
              <a:rPr lang="it-IT" b="1" dirty="0" err="1"/>
              <a:t>covering</a:t>
            </a:r>
            <a:r>
              <a:rPr lang="it-IT" b="1" dirty="0"/>
              <a:t> the </a:t>
            </a:r>
            <a:r>
              <a:rPr lang="it-IT" b="1" dirty="0" err="1"/>
              <a:t>redshift</a:t>
            </a:r>
            <a:r>
              <a:rPr lang="it-IT" b="1" dirty="0"/>
              <a:t> </a:t>
            </a:r>
            <a:r>
              <a:rPr lang="it-IT" b="1" dirty="0" err="1"/>
              <a:t>space</a:t>
            </a:r>
            <a:r>
              <a:rPr lang="it-IT" b="1" dirty="0"/>
              <a:t>   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F05634F-4104-9E47-B3AA-FE8E68031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98" y="1089826"/>
            <a:ext cx="2088000" cy="21383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6769FF2-35FB-124D-819F-3F724FEBA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6430" y="1089826"/>
            <a:ext cx="4428000" cy="21465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B081523-38B1-2F46-94A0-00124C279A0C}"/>
              </a:ext>
            </a:extLst>
          </p:cNvPr>
          <p:cNvSpPr txBox="1"/>
          <p:nvPr/>
        </p:nvSpPr>
        <p:spPr>
          <a:xfrm>
            <a:off x="7105133" y="1248032"/>
            <a:ext cx="1767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Radio </a:t>
            </a:r>
            <a:r>
              <a:rPr lang="it-IT" sz="1600" dirty="0" err="1"/>
              <a:t>loudness</a:t>
            </a:r>
            <a:r>
              <a:rPr lang="it-IT" sz="1600" dirty="0"/>
              <a:t> </a:t>
            </a:r>
            <a:r>
              <a:rPr lang="it-IT" sz="1600" dirty="0" err="1"/>
              <a:t>at</a:t>
            </a:r>
            <a:r>
              <a:rPr lang="it-IT" sz="1600" dirty="0"/>
              <a:t> high </a:t>
            </a:r>
            <a:r>
              <a:rPr lang="it-IT" sz="1600" dirty="0" err="1"/>
              <a:t>z</a:t>
            </a:r>
            <a:r>
              <a:rPr lang="it-IT" sz="1600" dirty="0"/>
              <a:t> and blazars</a:t>
            </a:r>
          </a:p>
          <a:p>
            <a:pPr algn="ctr"/>
            <a:r>
              <a:rPr lang="it-IT" sz="1600" b="1" dirty="0" err="1"/>
              <a:t>Gabanyi</a:t>
            </a:r>
            <a:endParaRPr lang="it-IT" sz="1600" b="1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581AFAED-0583-DB40-AAA4-CB3FB201A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914" y="3523413"/>
            <a:ext cx="5904000" cy="28914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FCA468B-2AF7-0641-A8DA-107BAC2BFDB4}"/>
              </a:ext>
            </a:extLst>
          </p:cNvPr>
          <p:cNvSpPr txBox="1"/>
          <p:nvPr/>
        </p:nvSpPr>
        <p:spPr>
          <a:xfrm>
            <a:off x="6474939" y="4053016"/>
            <a:ext cx="22860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 err="1"/>
              <a:t>Gravitational</a:t>
            </a:r>
            <a:r>
              <a:rPr lang="it-IT" sz="1600" dirty="0"/>
              <a:t> </a:t>
            </a:r>
            <a:r>
              <a:rPr lang="it-IT" sz="1600" dirty="0" err="1"/>
              <a:t>lensing</a:t>
            </a:r>
            <a:r>
              <a:rPr lang="it-IT" sz="1600" dirty="0"/>
              <a:t> </a:t>
            </a:r>
            <a:r>
              <a:rPr lang="it-IT" sz="1600" dirty="0" err="1"/>
              <a:t>as</a:t>
            </a:r>
            <a:r>
              <a:rPr lang="it-IT" sz="1600" dirty="0"/>
              <a:t> </a:t>
            </a:r>
            <a:r>
              <a:rPr lang="it-IT" sz="1600" dirty="0" err="1"/>
              <a:t>tool</a:t>
            </a:r>
            <a:r>
              <a:rPr lang="it-IT" sz="1600" dirty="0"/>
              <a:t> to </a:t>
            </a:r>
            <a:r>
              <a:rPr lang="it-IT" sz="1600" dirty="0" err="1"/>
              <a:t>study</a:t>
            </a:r>
            <a:r>
              <a:rPr lang="it-IT" sz="1600" dirty="0"/>
              <a:t> </a:t>
            </a:r>
            <a:r>
              <a:rPr lang="it-IT" sz="1600" dirty="0" err="1"/>
              <a:t>magnified</a:t>
            </a:r>
            <a:r>
              <a:rPr lang="it-IT" sz="1600" dirty="0"/>
              <a:t> high-</a:t>
            </a:r>
            <a:r>
              <a:rPr lang="it-IT" sz="1600" dirty="0" err="1"/>
              <a:t>z</a:t>
            </a:r>
            <a:r>
              <a:rPr lang="it-IT" sz="1600" dirty="0"/>
              <a:t> radio </a:t>
            </a:r>
            <a:r>
              <a:rPr lang="it-IT" sz="1600" dirty="0" err="1"/>
              <a:t>galaxies</a:t>
            </a:r>
            <a:r>
              <a:rPr lang="it-IT" sz="1600" dirty="0"/>
              <a:t> and </a:t>
            </a:r>
            <a:r>
              <a:rPr lang="it-IT" sz="1600" dirty="0" err="1"/>
              <a:t>quasars</a:t>
            </a:r>
            <a:endParaRPr lang="it-IT" sz="1600" dirty="0"/>
          </a:p>
          <a:p>
            <a:pPr algn="ctr"/>
            <a:r>
              <a:rPr lang="it-IT" sz="1600" b="1" dirty="0"/>
              <a:t>Spingola</a:t>
            </a:r>
          </a:p>
        </p:txBody>
      </p:sp>
    </p:spTree>
    <p:extLst>
      <p:ext uri="{BB962C8B-B14F-4D97-AF65-F5344CB8AC3E}">
        <p14:creationId xmlns:p14="http://schemas.microsoft.com/office/powerpoint/2010/main" val="4056744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68D6FFA-5D86-BE47-9774-AE6CEB9421F9}"/>
              </a:ext>
            </a:extLst>
          </p:cNvPr>
          <p:cNvSpPr txBox="1"/>
          <p:nvPr/>
        </p:nvSpPr>
        <p:spPr>
          <a:xfrm>
            <a:off x="481914" y="148281"/>
            <a:ext cx="8279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/>
              <a:t>Evolution</a:t>
            </a:r>
            <a:r>
              <a:rPr lang="it-IT" b="1" dirty="0"/>
              <a:t> </a:t>
            </a:r>
            <a:r>
              <a:rPr lang="it-IT" dirty="0"/>
              <a:t>– </a:t>
            </a:r>
            <a:r>
              <a:rPr lang="it-IT" b="1" dirty="0" err="1"/>
              <a:t>Galaxies</a:t>
            </a:r>
            <a:r>
              <a:rPr lang="it-IT" dirty="0"/>
              <a:t> and AGN – </a:t>
            </a:r>
            <a:r>
              <a:rPr lang="it-IT" b="1" dirty="0" err="1"/>
              <a:t>Role</a:t>
            </a:r>
            <a:r>
              <a:rPr lang="it-IT" b="1" dirty="0"/>
              <a:t> of VLBI in </a:t>
            </a:r>
            <a:r>
              <a:rPr lang="it-IT" dirty="0" err="1"/>
              <a:t>inferring</a:t>
            </a:r>
            <a:r>
              <a:rPr lang="it-IT" dirty="0"/>
              <a:t> information on the </a:t>
            </a:r>
            <a:r>
              <a:rPr lang="it-IT" b="1" dirty="0" err="1"/>
              <a:t>circumnuclear</a:t>
            </a:r>
            <a:r>
              <a:rPr lang="it-IT" b="1" dirty="0"/>
              <a:t> </a:t>
            </a:r>
            <a:r>
              <a:rPr lang="it-IT" b="1" dirty="0" err="1"/>
              <a:t>environment</a:t>
            </a:r>
            <a:endParaRPr lang="it-IT" b="1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BF24D5D-A000-994B-AD75-A1C1025AC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021" y="1429747"/>
            <a:ext cx="7056000" cy="28883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4D2539C-E465-CF4F-907D-44B0BE5F56BD}"/>
              </a:ext>
            </a:extLst>
          </p:cNvPr>
          <p:cNvSpPr txBox="1"/>
          <p:nvPr/>
        </p:nvSpPr>
        <p:spPr>
          <a:xfrm>
            <a:off x="3118336" y="4384432"/>
            <a:ext cx="3083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err="1"/>
              <a:t>Schultz</a:t>
            </a: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241772112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VN-Summary" id="{3527CB58-4DA0-294C-904B-4CCE0A92CBC1}" vid="{B4B23B5A-701B-0449-8A69-F43DFD2B99F3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di Office</Template>
  <TotalTime>61</TotalTime>
  <Words>614</Words>
  <Application>Microsoft Macintosh PowerPoint</Application>
  <PresentationFormat>Presentazione su schermo (4:3)</PresentationFormat>
  <Paragraphs>88</Paragraphs>
  <Slides>17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 di Microsoft Office</dc:creator>
  <cp:lastModifiedBy>Utente di Microsoft Office</cp:lastModifiedBy>
  <cp:revision>15</cp:revision>
  <dcterms:created xsi:type="dcterms:W3CDTF">2018-10-10T15:52:28Z</dcterms:created>
  <dcterms:modified xsi:type="dcterms:W3CDTF">2018-10-11T07:43:30Z</dcterms:modified>
</cp:coreProperties>
</file>