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301" r:id="rId4"/>
    <p:sldId id="259" r:id="rId5"/>
    <p:sldId id="261" r:id="rId6"/>
    <p:sldId id="262" r:id="rId7"/>
    <p:sldId id="264" r:id="rId8"/>
    <p:sldId id="268" r:id="rId9"/>
    <p:sldId id="286" r:id="rId10"/>
    <p:sldId id="290" r:id="rId11"/>
    <p:sldId id="294" r:id="rId12"/>
    <p:sldId id="295" r:id="rId13"/>
    <p:sldId id="303" r:id="rId14"/>
    <p:sldId id="302" r:id="rId15"/>
    <p:sldId id="297" r:id="rId16"/>
    <p:sldId id="298" r:id="rId17"/>
    <p:sldId id="275" r:id="rId18"/>
    <p:sldId id="299" r:id="rId19"/>
    <p:sldId id="300" r:id="rId20"/>
    <p:sldId id="280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156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A95AC9-4E43-8646-A957-2CB78B86A512}" type="datetimeFigureOut">
              <a:rPr lang="en-US" smtClean="0"/>
              <a:t>10/10/18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03F573-162E-AB4E-B886-39EAC4C28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07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860678-3914-804F-8334-D69C0F7794B8}" type="datetimeFigureOut">
              <a:rPr lang="en-US" smtClean="0"/>
              <a:t>10/10/18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8E1A24-5B73-2B44-8C66-5F3A5921C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680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9E002CA-84FA-3D42-9516-57E2010E4B85}" type="slidenum">
              <a:rPr lang="it-IT" altLang="it-IT"/>
              <a:pPr/>
              <a:t>5</a:t>
            </a:fld>
            <a:endParaRPr lang="it-IT" altLang="it-IT"/>
          </a:p>
        </p:txBody>
      </p:sp>
      <p:sp>
        <p:nvSpPr>
          <p:cNvPr id="430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30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44191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6BEAE-A676-B240-802E-87222987A5F6}" type="datetime1">
              <a:rPr lang="it-IT" smtClean="0"/>
              <a:t>10/10/18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Roberto Ricci EVN14 Granada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B2488-A8A8-1D4C-AA80-A1431ABFB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193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E8B5-F6DF-9D49-8BE1-309391535501}" type="datetime1">
              <a:rPr lang="it-IT" smtClean="0"/>
              <a:t>10/10/18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Roberto Ricci EVN14 Granada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B2488-A8A8-1D4C-AA80-A1431ABFB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434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DFF3F-52F9-C247-84EC-7B0C0771283F}" type="datetime1">
              <a:rPr lang="it-IT" smtClean="0"/>
              <a:t>10/10/18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Roberto Ricci EVN14 Granada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B2488-A8A8-1D4C-AA80-A1431ABFB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332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440" y="2129984"/>
            <a:ext cx="7770240" cy="1467514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idx="10"/>
          </p:nvPr>
        </p:nvSpPr>
        <p:spPr>
          <a:xfrm>
            <a:off x="6552000" y="6245938"/>
            <a:ext cx="2131200" cy="473809"/>
          </a:xfrm>
        </p:spPr>
        <p:txBody>
          <a:bodyPr/>
          <a:lstStyle>
            <a:lvl1pPr>
              <a:defRPr/>
            </a:lvl1pPr>
          </a:lstStyle>
          <a:p>
            <a:fld id="{8FB1866B-78FE-1D4F-A220-7F8C00FDE791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86214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266C0-E73B-5E4F-9DD9-F1E02F05B9D3}" type="datetime1">
              <a:rPr lang="it-IT" smtClean="0"/>
              <a:t>10/10/18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Roberto Ricci EVN14 Granada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B2488-A8A8-1D4C-AA80-A1431ABFB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784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CB0F3-F1CE-6F4E-B0AD-7E89874BD0DE}" type="datetime1">
              <a:rPr lang="it-IT" smtClean="0"/>
              <a:t>10/10/18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Roberto Ricci EVN14 Granada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B2488-A8A8-1D4C-AA80-A1431ABFB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353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53B7F-9E47-AB46-A1C7-1666FBFF2FD2}" type="datetime1">
              <a:rPr lang="it-IT" smtClean="0"/>
              <a:t>10/10/18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Roberto Ricci EVN14 Granada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B2488-A8A8-1D4C-AA80-A1431ABFB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557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40E34-99D3-324E-8F55-DE8B22DF2044}" type="datetime1">
              <a:rPr lang="it-IT" smtClean="0"/>
              <a:t>10/10/18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Roberto Ricci EVN14 Granada 2018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B2488-A8A8-1D4C-AA80-A1431ABFB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917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23D-D6E2-D94B-8D1D-BD1E0079FD2A}" type="datetime1">
              <a:rPr lang="it-IT" smtClean="0"/>
              <a:t>10/10/18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Roberto Ricci EVN14 Granada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B2488-A8A8-1D4C-AA80-A1431ABFB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031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55DDF-989B-BD4F-8601-7D95FA5E43AA}" type="datetime1">
              <a:rPr lang="it-IT" smtClean="0"/>
              <a:t>10/10/18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Roberto Ricci EVN14 Granada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B2488-A8A8-1D4C-AA80-A1431ABFB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0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5C771-DF1C-324E-AD01-7BF0CBB9E14A}" type="datetime1">
              <a:rPr lang="it-IT" smtClean="0"/>
              <a:t>10/10/18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Roberto Ricci EVN14 Granada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B2488-A8A8-1D4C-AA80-A1431ABFB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240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C368E-42B1-E64D-BEB0-68A8439B1C8A}" type="datetime1">
              <a:rPr lang="it-IT" smtClean="0"/>
              <a:t>10/10/18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Roberto Ricci EVN14 Granada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B2488-A8A8-1D4C-AA80-A1431ABFB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087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2DB66-5CE9-374E-B154-EA5929FA4605}" type="datetime1">
              <a:rPr lang="it-IT" smtClean="0"/>
              <a:t>10/10/18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Roberto Ricci EVN14 Granada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B2488-A8A8-1D4C-AA80-A1431ABFB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48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2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oleObject" Target="../embeddings/oleObject2.bin"/><Relationship Id="rId5" Type="http://schemas.openxmlformats.org/officeDocument/2006/relationships/image" Target="../media/image23.emf"/><Relationship Id="rId6" Type="http://schemas.openxmlformats.org/officeDocument/2006/relationships/image" Target="../media/image26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jpg"/><Relationship Id="rId3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1821"/>
            <a:ext cx="7772400" cy="1470025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Comparing remote atomic clocks via VLBI networks and fiber optic links: the LIFT/</a:t>
            </a:r>
            <a:r>
              <a:rPr lang="en-US" sz="3600" b="1" dirty="0" err="1" smtClean="0"/>
              <a:t>MetGeSp</a:t>
            </a:r>
            <a:r>
              <a:rPr lang="en-US" sz="3600" b="1" dirty="0" smtClean="0"/>
              <a:t> perspective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5941" y="2634097"/>
            <a:ext cx="6759644" cy="1999114"/>
          </a:xfrm>
        </p:spPr>
        <p:txBody>
          <a:bodyPr>
            <a:normAutofit fontScale="47500" lnSpcReduction="20000"/>
          </a:bodyPr>
          <a:lstStyle/>
          <a:p>
            <a:pPr hangingPunct="0">
              <a:lnSpc>
                <a:spcPct val="101000"/>
              </a:lnSpc>
              <a:spcBef>
                <a:spcPts val="0"/>
              </a:spcBef>
              <a:spcAft>
                <a:spcPts val="600"/>
              </a:spcAft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it-IT" kern="0" dirty="0" err="1" smtClean="0">
                <a:latin typeface="Calibri"/>
                <a:ea typeface="Arial Unicode MS" pitchFamily="2"/>
                <a:cs typeface="Calibri"/>
              </a:rPr>
              <a:t>F</a:t>
            </a:r>
            <a:r>
              <a:rPr lang="it-IT" kern="0" dirty="0" smtClean="0">
                <a:latin typeface="Calibri"/>
                <a:ea typeface="Arial Unicode MS" pitchFamily="2"/>
                <a:cs typeface="Calibri"/>
              </a:rPr>
              <a:t>. </a:t>
            </a:r>
            <a:r>
              <a:rPr lang="it-IT" kern="0" dirty="0" err="1" smtClean="0">
                <a:latin typeface="Calibri"/>
                <a:ea typeface="Arial Unicode MS" pitchFamily="2"/>
                <a:cs typeface="Calibri"/>
              </a:rPr>
              <a:t>Perini</a:t>
            </a:r>
            <a:r>
              <a:rPr lang="it-IT" kern="0" dirty="0" smtClean="0">
                <a:latin typeface="Calibri"/>
                <a:ea typeface="Arial Unicode MS" pitchFamily="2"/>
                <a:cs typeface="Calibri"/>
              </a:rPr>
              <a:t>, C. Bortolotti, M. Roma, </a:t>
            </a:r>
            <a:r>
              <a:rPr lang="it-IT" kern="0" dirty="0" err="1" smtClean="0">
                <a:latin typeface="Calibri"/>
                <a:ea typeface="Arial Unicode MS" pitchFamily="2"/>
                <a:cs typeface="Calibri"/>
              </a:rPr>
              <a:t>R</a:t>
            </a:r>
            <a:r>
              <a:rPr lang="it-IT" kern="0" dirty="0" smtClean="0">
                <a:latin typeface="Calibri"/>
                <a:ea typeface="Arial Unicode MS" pitchFamily="2"/>
                <a:cs typeface="Calibri"/>
              </a:rPr>
              <a:t>. Ambrosini, M. </a:t>
            </a:r>
            <a:r>
              <a:rPr lang="it-IT" kern="0" dirty="0" err="1" smtClean="0">
                <a:latin typeface="Calibri"/>
                <a:ea typeface="Arial Unicode MS" pitchFamily="2"/>
                <a:cs typeface="Calibri"/>
              </a:rPr>
              <a:t>Negusini</a:t>
            </a:r>
            <a:r>
              <a:rPr lang="it-IT" kern="0" dirty="0" smtClean="0">
                <a:latin typeface="Calibri"/>
                <a:ea typeface="Arial Unicode MS" pitchFamily="2"/>
                <a:cs typeface="Calibri"/>
              </a:rPr>
              <a:t>, G. Maccaferri, M. Stagni, M. Nanni</a:t>
            </a:r>
          </a:p>
          <a:p>
            <a:pPr hangingPunct="0">
              <a:lnSpc>
                <a:spcPct val="101000"/>
              </a:lnSpc>
              <a:spcBef>
                <a:spcPts val="0"/>
              </a:spcBef>
              <a:spcAft>
                <a:spcPts val="600"/>
              </a:spcAft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it-IT" sz="2400" kern="0" dirty="0" smtClean="0">
                <a:latin typeface="Calibri"/>
                <a:ea typeface="Arial Unicode MS" pitchFamily="2"/>
                <a:cs typeface="Calibri"/>
              </a:rPr>
              <a:t>Istituto Nazionale di Astrofisica, Istituto di Radioastronomia, Bologna</a:t>
            </a:r>
          </a:p>
          <a:p>
            <a:pPr hangingPunct="0">
              <a:lnSpc>
                <a:spcPct val="101000"/>
              </a:lnSpc>
              <a:spcBef>
                <a:spcPts val="600"/>
              </a:spcBef>
              <a:spcAft>
                <a:spcPts val="600"/>
              </a:spcAft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it-IT" kern="0" dirty="0" smtClean="0">
                <a:latin typeface="Calibri"/>
                <a:ea typeface="Arial Unicode MS" pitchFamily="2"/>
                <a:cs typeface="Calibri"/>
              </a:rPr>
              <a:t>C. </a:t>
            </a:r>
            <a:r>
              <a:rPr lang="it-IT" kern="0" dirty="0" err="1" smtClean="0">
                <a:latin typeface="Calibri"/>
                <a:ea typeface="Arial Unicode MS" pitchFamily="2"/>
                <a:cs typeface="Calibri"/>
              </a:rPr>
              <a:t>Clivati</a:t>
            </a:r>
            <a:r>
              <a:rPr lang="it-IT" kern="0" dirty="0" smtClean="0">
                <a:latin typeface="Calibri"/>
                <a:ea typeface="Arial Unicode MS" pitchFamily="2"/>
                <a:cs typeface="Calibri"/>
              </a:rPr>
              <a:t>, A. </a:t>
            </a:r>
            <a:r>
              <a:rPr lang="it-IT" kern="0" dirty="0" err="1" smtClean="0">
                <a:latin typeface="Calibri"/>
                <a:ea typeface="Arial Unicode MS" pitchFamily="2"/>
                <a:cs typeface="Calibri"/>
              </a:rPr>
              <a:t>Tampellini</a:t>
            </a:r>
            <a:r>
              <a:rPr lang="it-IT" kern="0" dirty="0" smtClean="0">
                <a:latin typeface="Calibri"/>
                <a:ea typeface="Arial Unicode MS" pitchFamily="2"/>
                <a:cs typeface="Calibri"/>
              </a:rPr>
              <a:t>, M. Frittelli, A. Mura, </a:t>
            </a:r>
            <a:r>
              <a:rPr lang="it-IT" kern="0" dirty="0" err="1" smtClean="0">
                <a:latin typeface="Calibri"/>
                <a:ea typeface="Arial Unicode MS" pitchFamily="2"/>
                <a:cs typeface="Calibri"/>
              </a:rPr>
              <a:t>F</a:t>
            </a:r>
            <a:r>
              <a:rPr lang="it-IT" kern="0" dirty="0" smtClean="0">
                <a:latin typeface="Calibri"/>
                <a:ea typeface="Arial Unicode MS" pitchFamily="2"/>
                <a:cs typeface="Calibri"/>
              </a:rPr>
              <a:t>. Levi, M. Zucco, D. Calonico, P. Tavella</a:t>
            </a:r>
          </a:p>
          <a:p>
            <a:pPr hangingPunct="0">
              <a:lnSpc>
                <a:spcPct val="101000"/>
              </a:lnSpc>
              <a:spcBef>
                <a:spcPts val="0"/>
              </a:spcBef>
              <a:spcAft>
                <a:spcPts val="600"/>
              </a:spcAft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it-IT" sz="2400" kern="0" dirty="0" smtClean="0">
                <a:latin typeface="Calibri"/>
                <a:ea typeface="Arial Unicode MS" pitchFamily="2"/>
                <a:cs typeface="Calibri"/>
              </a:rPr>
              <a:t>Istituto Nazionale di Ricerca Metrologica, Divisione di Metrologia Fisica, Torino</a:t>
            </a:r>
          </a:p>
          <a:p>
            <a:pPr hangingPunct="0">
              <a:lnSpc>
                <a:spcPct val="101000"/>
              </a:lnSpc>
              <a:spcBef>
                <a:spcPts val="0"/>
              </a:spcBef>
              <a:spcAft>
                <a:spcPts val="600"/>
              </a:spcAft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it-IT" sz="3300" kern="0" dirty="0" smtClean="0">
                <a:latin typeface="Calibri"/>
                <a:ea typeface="Arial Unicode MS" pitchFamily="2"/>
                <a:cs typeface="Calibri"/>
              </a:rPr>
              <a:t>Giuseppe Bianco</a:t>
            </a:r>
          </a:p>
          <a:p>
            <a:pPr hangingPunct="0">
              <a:lnSpc>
                <a:spcPct val="101000"/>
              </a:lnSpc>
              <a:spcBef>
                <a:spcPts val="0"/>
              </a:spcBef>
              <a:spcAft>
                <a:spcPts val="600"/>
              </a:spcAft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it-IT" sz="2400" kern="0" dirty="0" smtClean="0">
                <a:latin typeface="Calibri"/>
                <a:ea typeface="Arial Unicode MS" pitchFamily="2"/>
                <a:cs typeface="Calibri"/>
              </a:rPr>
              <a:t>Agenzia Spaziale Italiana (Matera)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4951" y="2032725"/>
            <a:ext cx="3738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Roberto Ricci (INAF-IRA)</a:t>
            </a:r>
            <a:endParaRPr lang="en-US" sz="20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63" y="5268812"/>
            <a:ext cx="1233003" cy="1233003"/>
          </a:xfrm>
          <a:prstGeom prst="rect">
            <a:avLst/>
          </a:prstGeom>
        </p:spPr>
      </p:pic>
      <p:pic>
        <p:nvPicPr>
          <p:cNvPr id="6" name="Immagin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969893" y="5511310"/>
            <a:ext cx="1276920" cy="6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Logo_AS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1" y="5384382"/>
            <a:ext cx="1193799" cy="8356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35365" y="4430275"/>
            <a:ext cx="69302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/>
                <a:cs typeface="Calibri"/>
              </a:rPr>
              <a:t>VLBI partners: </a:t>
            </a:r>
            <a:r>
              <a:rPr lang="en-US" sz="1400" dirty="0" err="1" smtClean="0">
                <a:latin typeface="Calibri"/>
                <a:cs typeface="Calibri"/>
              </a:rPr>
              <a:t>Yebes</a:t>
            </a:r>
            <a:r>
              <a:rPr lang="en-US" sz="1400" dirty="0" smtClean="0">
                <a:latin typeface="Calibri"/>
                <a:cs typeface="Calibri"/>
              </a:rPr>
              <a:t> (B. </a:t>
            </a:r>
            <a:r>
              <a:rPr lang="en-US" sz="1400" dirty="0" err="1" smtClean="0">
                <a:latin typeface="Calibri"/>
                <a:cs typeface="Calibri"/>
              </a:rPr>
              <a:t>Tercero</a:t>
            </a:r>
            <a:r>
              <a:rPr lang="en-US" sz="1400" dirty="0" smtClean="0">
                <a:latin typeface="Calibri"/>
                <a:cs typeface="Calibri"/>
              </a:rPr>
              <a:t>, J. Gonzalez, P. de Vicente), Torun (A. </a:t>
            </a:r>
            <a:r>
              <a:rPr lang="en-US" sz="1400" dirty="0" err="1" smtClean="0">
                <a:latin typeface="Calibri"/>
                <a:cs typeface="Calibri"/>
              </a:rPr>
              <a:t>Marecki</a:t>
            </a:r>
            <a:r>
              <a:rPr lang="en-US" sz="1400" dirty="0" smtClean="0">
                <a:latin typeface="Calibri"/>
                <a:cs typeface="Calibri"/>
              </a:rPr>
              <a:t>, P. </a:t>
            </a:r>
            <a:r>
              <a:rPr lang="en-US" sz="1400" dirty="0" err="1" smtClean="0">
                <a:latin typeface="Calibri"/>
                <a:cs typeface="Calibri"/>
              </a:rPr>
              <a:t>Wolak</a:t>
            </a:r>
            <a:r>
              <a:rPr lang="en-US" sz="1400" dirty="0" smtClean="0">
                <a:latin typeface="Calibri"/>
                <a:cs typeface="Calibri"/>
              </a:rPr>
              <a:t>,</a:t>
            </a:r>
          </a:p>
          <a:p>
            <a:r>
              <a:rPr lang="en-US" sz="1400" dirty="0" smtClean="0">
                <a:latin typeface="Calibri"/>
                <a:cs typeface="Calibri"/>
              </a:rPr>
              <a:t> M. </a:t>
            </a:r>
            <a:r>
              <a:rPr lang="en-US" sz="1400" dirty="0" err="1" smtClean="0">
                <a:latin typeface="Calibri"/>
                <a:cs typeface="Calibri"/>
              </a:rPr>
              <a:t>Gawronski</a:t>
            </a:r>
            <a:r>
              <a:rPr lang="en-US" sz="1400" dirty="0" smtClean="0">
                <a:latin typeface="Calibri"/>
                <a:cs typeface="Calibri"/>
              </a:rPr>
              <a:t>), </a:t>
            </a:r>
            <a:r>
              <a:rPr lang="en-US" sz="1400" dirty="0" err="1" smtClean="0">
                <a:latin typeface="Calibri"/>
                <a:cs typeface="Calibri"/>
              </a:rPr>
              <a:t>Metsahovi</a:t>
            </a:r>
            <a:r>
              <a:rPr lang="en-US" sz="1400" dirty="0" smtClean="0">
                <a:latin typeface="Calibri"/>
                <a:cs typeface="Calibri"/>
              </a:rPr>
              <a:t> (J. </a:t>
            </a:r>
            <a:r>
              <a:rPr lang="en-US" sz="1400" dirty="0" err="1" smtClean="0">
                <a:latin typeface="Calibri"/>
                <a:cs typeface="Calibri"/>
              </a:rPr>
              <a:t>Kallunki</a:t>
            </a:r>
            <a:r>
              <a:rPr lang="en-US" sz="1400" dirty="0" smtClean="0">
                <a:latin typeface="Calibri"/>
                <a:cs typeface="Calibri"/>
              </a:rPr>
              <a:t>, J. </a:t>
            </a:r>
            <a:r>
              <a:rPr lang="en-US" sz="1400" dirty="0" err="1" smtClean="0">
                <a:latin typeface="Calibri"/>
                <a:cs typeface="Calibri"/>
              </a:rPr>
              <a:t>Tammi</a:t>
            </a:r>
            <a:r>
              <a:rPr lang="en-US" sz="1400" dirty="0" smtClean="0">
                <a:latin typeface="Calibri"/>
                <a:cs typeface="Calibri"/>
              </a:rPr>
              <a:t>), </a:t>
            </a:r>
            <a:r>
              <a:rPr lang="en-US" sz="1400" dirty="0" err="1" smtClean="0">
                <a:latin typeface="Calibri"/>
                <a:cs typeface="Calibri"/>
              </a:rPr>
              <a:t>Effelsberg</a:t>
            </a:r>
            <a:r>
              <a:rPr lang="en-US" sz="1400" dirty="0" smtClean="0">
                <a:latin typeface="Calibri"/>
                <a:cs typeface="Calibri"/>
              </a:rPr>
              <a:t> (A. Kraus, U. Bach),</a:t>
            </a:r>
          </a:p>
          <a:p>
            <a:r>
              <a:rPr lang="en-US" sz="1400" dirty="0" smtClean="0">
                <a:latin typeface="Calibri"/>
                <a:cs typeface="Calibri"/>
              </a:rPr>
              <a:t> Matera (G. </a:t>
            </a:r>
            <a:r>
              <a:rPr lang="en-US" sz="1400" dirty="0" err="1" smtClean="0">
                <a:latin typeface="Calibri"/>
                <a:cs typeface="Calibri"/>
              </a:rPr>
              <a:t>Colucci</a:t>
            </a:r>
            <a:r>
              <a:rPr lang="en-US" sz="1400" dirty="0" smtClean="0">
                <a:latin typeface="Calibri"/>
                <a:cs typeface="Calibri"/>
              </a:rPr>
              <a:t>, M. </a:t>
            </a:r>
            <a:r>
              <a:rPr lang="en-US" sz="1400" dirty="0" err="1" smtClean="0">
                <a:latin typeface="Calibri"/>
                <a:cs typeface="Calibri"/>
              </a:rPr>
              <a:t>Paradiso</a:t>
            </a:r>
            <a:r>
              <a:rPr lang="en-US" sz="1400" dirty="0" smtClean="0">
                <a:latin typeface="Calibri"/>
                <a:cs typeface="Calibri"/>
              </a:rPr>
              <a:t>, F. </a:t>
            </a:r>
            <a:r>
              <a:rPr lang="en-US" sz="1400" dirty="0" err="1" smtClean="0">
                <a:latin typeface="Calibri"/>
                <a:cs typeface="Calibri"/>
              </a:rPr>
              <a:t>Schiavone</a:t>
            </a:r>
            <a:r>
              <a:rPr lang="en-US" sz="1400" dirty="0" smtClean="0">
                <a:latin typeface="Calibri"/>
                <a:cs typeface="Calibri"/>
              </a:rPr>
              <a:t>), </a:t>
            </a:r>
            <a:r>
              <a:rPr lang="en-US" sz="1400" dirty="0" err="1" smtClean="0">
                <a:latin typeface="Calibri"/>
                <a:cs typeface="Calibri"/>
              </a:rPr>
              <a:t>Noto</a:t>
            </a:r>
            <a:r>
              <a:rPr lang="en-US" sz="1400" dirty="0" smtClean="0">
                <a:latin typeface="Calibri"/>
                <a:cs typeface="Calibri"/>
              </a:rPr>
              <a:t> (P. </a:t>
            </a:r>
            <a:r>
              <a:rPr lang="en-US" sz="1400" dirty="0" err="1" smtClean="0">
                <a:latin typeface="Calibri"/>
                <a:cs typeface="Calibri"/>
              </a:rPr>
              <a:t>Cassaro</a:t>
            </a:r>
            <a:r>
              <a:rPr lang="en-US" sz="1400" dirty="0" smtClean="0">
                <a:latin typeface="Calibri"/>
                <a:cs typeface="Calibri"/>
              </a:rPr>
              <a:t>, S. </a:t>
            </a:r>
            <a:r>
              <a:rPr lang="en-US" sz="1400" dirty="0" err="1" smtClean="0">
                <a:latin typeface="Calibri"/>
                <a:cs typeface="Calibri"/>
              </a:rPr>
              <a:t>Buttaccio</a:t>
            </a:r>
            <a:r>
              <a:rPr lang="en-US" sz="1400" dirty="0" smtClean="0">
                <a:latin typeface="Calibri"/>
                <a:cs typeface="Calibri"/>
              </a:rPr>
              <a:t>) </a:t>
            </a:r>
            <a:endParaRPr lang="en-US" sz="1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3878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440" y="193790"/>
            <a:ext cx="7770240" cy="87498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VLBI Clock Timing (VT </a:t>
            </a:r>
            <a:r>
              <a:rPr lang="en-US" sz="3200" dirty="0" err="1" smtClean="0"/>
              <a:t>exp’s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8FB1866B-78FE-1D4F-A220-7F8C00FDE791}" type="slidenum">
              <a:rPr lang="it-IT" altLang="it-IT" smtClean="0"/>
              <a:pPr/>
              <a:t>10</a:t>
            </a:fld>
            <a:endParaRPr lang="it-IT" altLang="it-IT"/>
          </a:p>
        </p:txBody>
      </p:sp>
      <p:sp>
        <p:nvSpPr>
          <p:cNvPr id="4" name="TextBox 3"/>
          <p:cNvSpPr txBox="1"/>
          <p:nvPr/>
        </p:nvSpPr>
        <p:spPr>
          <a:xfrm>
            <a:off x="1006749" y="1208185"/>
            <a:ext cx="76764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Night time observations, possibly in Winter season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dirty="0" smtClean="0">
                <a:ea typeface="Wingdings"/>
                <a:cs typeface="Wingdings"/>
                <a:sym typeface="Wingdings"/>
              </a:rPr>
              <a:t>min </a:t>
            </a:r>
            <a:r>
              <a:rPr lang="en-US" dirty="0" err="1" smtClean="0">
                <a:ea typeface="Wingdings"/>
                <a:cs typeface="Wingdings"/>
                <a:sym typeface="Wingdings"/>
              </a:rPr>
              <a:t>atm</a:t>
            </a:r>
            <a:r>
              <a:rPr lang="en-US" dirty="0" smtClean="0">
                <a:ea typeface="Wingdings"/>
                <a:cs typeface="Wingdings"/>
                <a:sym typeface="Wingdings"/>
              </a:rPr>
              <a:t> instability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ea typeface="Wingdings"/>
                <a:cs typeface="Wingdings"/>
                <a:sym typeface="Wingdings"/>
              </a:rPr>
              <a:t>Bright geodetic standard calibrator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dirty="0" smtClean="0">
                <a:ea typeface="Wingdings"/>
                <a:cs typeface="Wingdings"/>
                <a:sym typeface="Wingdings"/>
              </a:rPr>
              <a:t>point-like source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ea typeface="Wingdings"/>
                <a:cs typeface="Wingdings"/>
                <a:sym typeface="Wingdings"/>
              </a:rPr>
              <a:t>Observing at medium/high telescope elevations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dirty="0" smtClean="0">
                <a:ea typeface="Wingdings"/>
                <a:cs typeface="Wingdings"/>
                <a:sym typeface="Wingdings"/>
              </a:rPr>
              <a:t>min air mass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ea typeface="Wingdings"/>
                <a:cs typeface="Wingdings"/>
                <a:sym typeface="Wingdings"/>
              </a:rPr>
              <a:t>Long scan </a:t>
            </a:r>
            <a:r>
              <a:rPr lang="en-US" dirty="0" err="1" smtClean="0">
                <a:ea typeface="Wingdings"/>
                <a:cs typeface="Wingdings"/>
                <a:sym typeface="Wingdings"/>
              </a:rPr>
              <a:t>lenghts</a:t>
            </a:r>
            <a:r>
              <a:rPr lang="en-US" dirty="0" smtClean="0">
                <a:ea typeface="Wingdings"/>
                <a:cs typeface="Wingdings"/>
                <a:sym typeface="Wingdings"/>
              </a:rPr>
              <a:t> (~15 min) in 3 </a:t>
            </a:r>
            <a:r>
              <a:rPr lang="en-US" dirty="0" err="1" smtClean="0">
                <a:ea typeface="Wingdings"/>
                <a:cs typeface="Wingdings"/>
                <a:sym typeface="Wingdings"/>
              </a:rPr>
              <a:t>hr</a:t>
            </a:r>
            <a:r>
              <a:rPr lang="en-US" dirty="0" smtClean="0">
                <a:ea typeface="Wingdings"/>
                <a:cs typeface="Wingdings"/>
                <a:sym typeface="Wingdings"/>
              </a:rPr>
              <a:t> long runs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ea typeface="Wingdings"/>
                <a:cs typeface="Wingdings"/>
                <a:sym typeface="Wingdings"/>
              </a:rPr>
              <a:t>Rms</a:t>
            </a:r>
            <a:r>
              <a:rPr lang="en-US" dirty="0" smtClean="0">
                <a:ea typeface="Wingdings"/>
                <a:cs typeface="Wingdings"/>
                <a:sym typeface="Wingdings"/>
              </a:rPr>
              <a:t> phase noise statistics used to estimate clock synchronization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ea typeface="Wingdings"/>
                <a:cs typeface="Wingdings"/>
                <a:sym typeface="Wingdings"/>
              </a:rPr>
              <a:t>Reference project: </a:t>
            </a:r>
            <a:r>
              <a:rPr lang="en-US" dirty="0" err="1" smtClean="0">
                <a:ea typeface="Wingdings"/>
                <a:cs typeface="Wingdings"/>
                <a:sym typeface="Wingdings"/>
              </a:rPr>
              <a:t>Krehlik</a:t>
            </a:r>
            <a:r>
              <a:rPr lang="en-US" dirty="0" smtClean="0">
                <a:ea typeface="Wingdings"/>
                <a:cs typeface="Wingdings"/>
                <a:sym typeface="Wingdings"/>
              </a:rPr>
              <a:t> et al. (2017)</a:t>
            </a:r>
          </a:p>
          <a:p>
            <a:r>
              <a:rPr lang="en-US" dirty="0" smtClean="0">
                <a:ea typeface="Wingdings"/>
                <a:cs typeface="Wingdings"/>
                <a:sym typeface="Wingdings"/>
              </a:rPr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5440" y="3562597"/>
            <a:ext cx="809944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Date                     stations                         Band             </a:t>
            </a:r>
            <a:r>
              <a:rPr lang="en-US" dirty="0" err="1" smtClean="0"/>
              <a:t>Mc</a:t>
            </a:r>
            <a:r>
              <a:rPr lang="en-US" dirty="0" smtClean="0"/>
              <a:t> remote clock?          </a:t>
            </a:r>
          </a:p>
          <a:p>
            <a:r>
              <a:rPr lang="en-US" dirty="0" smtClean="0"/>
              <a:t>VT001     2018 Jan 18</a:t>
            </a:r>
            <a:r>
              <a:rPr lang="en-US" baseline="30000" dirty="0" smtClean="0"/>
              <a:t>th       </a:t>
            </a:r>
            <a:r>
              <a:rPr lang="en-US" dirty="0" err="1" smtClean="0"/>
              <a:t>Mc</a:t>
            </a:r>
            <a:r>
              <a:rPr lang="en-US" dirty="0" smtClean="0"/>
              <a:t>, </a:t>
            </a:r>
            <a:r>
              <a:rPr lang="en-US" dirty="0" err="1" smtClean="0"/>
              <a:t>Nt</a:t>
            </a:r>
            <a:r>
              <a:rPr lang="en-US" dirty="0" smtClean="0"/>
              <a:t>, Ma, </a:t>
            </a:r>
            <a:r>
              <a:rPr lang="en-US" dirty="0" err="1" smtClean="0"/>
              <a:t>Ys</a:t>
            </a:r>
            <a:r>
              <a:rPr lang="en-US" dirty="0" smtClean="0"/>
              <a:t>, </a:t>
            </a:r>
            <a:r>
              <a:rPr lang="en-US" dirty="0" err="1" smtClean="0"/>
              <a:t>Mh</a:t>
            </a:r>
            <a:r>
              <a:rPr lang="en-US" dirty="0" smtClean="0"/>
              <a:t>         S/X                             No</a:t>
            </a:r>
          </a:p>
          <a:p>
            <a:r>
              <a:rPr lang="en-US" dirty="0" smtClean="0"/>
              <a:t>VT003     2018 Jan 24</a:t>
            </a:r>
            <a:r>
              <a:rPr lang="en-US" baseline="30000" dirty="0" smtClean="0"/>
              <a:t>th</a:t>
            </a:r>
            <a:r>
              <a:rPr lang="en-US" dirty="0" smtClean="0"/>
              <a:t>     </a:t>
            </a:r>
            <a:r>
              <a:rPr lang="en-US" dirty="0" err="1" smtClean="0"/>
              <a:t>Mc</a:t>
            </a:r>
            <a:r>
              <a:rPr lang="en-US" dirty="0" smtClean="0"/>
              <a:t>, </a:t>
            </a:r>
            <a:r>
              <a:rPr lang="en-US" dirty="0" err="1" smtClean="0"/>
              <a:t>Nt</a:t>
            </a:r>
            <a:r>
              <a:rPr lang="en-US" dirty="0" smtClean="0"/>
              <a:t>, </a:t>
            </a:r>
            <a:r>
              <a:rPr lang="en-US" dirty="0" err="1" smtClean="0"/>
              <a:t>Tr</a:t>
            </a:r>
            <a:r>
              <a:rPr lang="en-US" dirty="0" smtClean="0"/>
              <a:t>                          C                                No</a:t>
            </a:r>
          </a:p>
          <a:p>
            <a:r>
              <a:rPr lang="en-US" dirty="0" smtClean="0"/>
              <a:t>VT005     2018 Feb 19</a:t>
            </a:r>
            <a:r>
              <a:rPr lang="en-US" baseline="30000" dirty="0" smtClean="0"/>
              <a:t>th</a:t>
            </a:r>
            <a:r>
              <a:rPr lang="en-US" dirty="0" smtClean="0"/>
              <a:t>    </a:t>
            </a:r>
            <a:r>
              <a:rPr lang="en-US" dirty="0" err="1" smtClean="0"/>
              <a:t>Mc</a:t>
            </a:r>
            <a:r>
              <a:rPr lang="en-US" dirty="0" smtClean="0"/>
              <a:t>, </a:t>
            </a:r>
            <a:r>
              <a:rPr lang="en-US" dirty="0" err="1" smtClean="0"/>
              <a:t>Nt</a:t>
            </a:r>
            <a:r>
              <a:rPr lang="en-US" dirty="0" smtClean="0"/>
              <a:t>, </a:t>
            </a:r>
            <a:r>
              <a:rPr lang="en-US" dirty="0" err="1" smtClean="0"/>
              <a:t>Tr</a:t>
            </a:r>
            <a:r>
              <a:rPr lang="en-US" dirty="0" smtClean="0"/>
              <a:t>                          C                                 No</a:t>
            </a:r>
          </a:p>
          <a:p>
            <a:r>
              <a:rPr lang="en-US" dirty="0" smtClean="0"/>
              <a:t>VT006     2018 Feb 20</a:t>
            </a:r>
            <a:r>
              <a:rPr lang="en-US" baseline="30000" dirty="0" smtClean="0"/>
              <a:t>th</a:t>
            </a:r>
            <a:r>
              <a:rPr lang="en-US" dirty="0" smtClean="0"/>
              <a:t>    </a:t>
            </a:r>
            <a:r>
              <a:rPr lang="en-US" dirty="0" err="1" smtClean="0"/>
              <a:t>Mc</a:t>
            </a:r>
            <a:r>
              <a:rPr lang="en-US" dirty="0" smtClean="0"/>
              <a:t>, </a:t>
            </a:r>
            <a:r>
              <a:rPr lang="en-US" dirty="0" err="1" smtClean="0"/>
              <a:t>Nt</a:t>
            </a:r>
            <a:r>
              <a:rPr lang="en-US" dirty="0" smtClean="0"/>
              <a:t>, </a:t>
            </a:r>
            <a:r>
              <a:rPr lang="en-US" dirty="0" err="1" smtClean="0"/>
              <a:t>Tr</a:t>
            </a:r>
            <a:r>
              <a:rPr lang="en-US" dirty="0" smtClean="0"/>
              <a:t>, </a:t>
            </a:r>
            <a:r>
              <a:rPr lang="en-US" dirty="0" err="1" smtClean="0"/>
              <a:t>Ys</a:t>
            </a:r>
            <a:r>
              <a:rPr lang="en-US" dirty="0" smtClean="0"/>
              <a:t>                    C                                 Yes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414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440" y="0"/>
            <a:ext cx="7770240" cy="78205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VT experiments (II)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8FB1866B-78FE-1D4F-A220-7F8C00FDE791}" type="slidenum">
              <a:rPr lang="it-IT" altLang="it-IT" smtClean="0"/>
              <a:pPr/>
              <a:t>11</a:t>
            </a:fld>
            <a:endParaRPr lang="it-IT" altLang="it-IT"/>
          </a:p>
        </p:txBody>
      </p:sp>
      <p:pic>
        <p:nvPicPr>
          <p:cNvPr id="4" name="Picture 3" descr="vt_stats_table_phas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35" y="782052"/>
            <a:ext cx="8101145" cy="58854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91654" y="3144379"/>
            <a:ext cx="302024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IF1: 4.9745 GHz</a:t>
            </a:r>
          </a:p>
          <a:p>
            <a:r>
              <a:rPr lang="en-US" dirty="0" smtClean="0"/>
              <a:t>IF2: 4.9825 GHz</a:t>
            </a:r>
          </a:p>
          <a:p>
            <a:r>
              <a:rPr lang="en-US" dirty="0" smtClean="0"/>
              <a:t>IF3: 4.9905 GHz</a:t>
            </a:r>
          </a:p>
          <a:p>
            <a:r>
              <a:rPr lang="en-US" dirty="0" smtClean="0"/>
              <a:t>IF4: 4.9985 GHz</a:t>
            </a:r>
          </a:p>
          <a:p>
            <a:r>
              <a:rPr lang="en-US" dirty="0" smtClean="0"/>
              <a:t>IF BW: 8 MHz</a:t>
            </a:r>
          </a:p>
          <a:p>
            <a:r>
              <a:rPr lang="en-US" dirty="0" smtClean="0"/>
              <a:t>32 </a:t>
            </a:r>
            <a:r>
              <a:rPr lang="en-US" dirty="0" err="1" smtClean="0"/>
              <a:t>ch</a:t>
            </a:r>
            <a:r>
              <a:rPr lang="en-US" dirty="0" smtClean="0"/>
              <a:t> in each IF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484904" y="4898706"/>
            <a:ext cx="1827638" cy="4451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484904" y="5591729"/>
            <a:ext cx="1827638" cy="2013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351644" y="5146762"/>
            <a:ext cx="240071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No good data</a:t>
            </a:r>
          </a:p>
          <a:p>
            <a:r>
              <a:rPr lang="en-US" dirty="0" smtClean="0"/>
              <a:t>Scheduling problems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066682" y="1040607"/>
            <a:ext cx="247180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Sampling rate: 1 sec</a:t>
            </a:r>
          </a:p>
          <a:p>
            <a:endParaRPr lang="en-US" dirty="0" smtClean="0"/>
          </a:p>
          <a:p>
            <a:r>
              <a:rPr lang="en-US" dirty="0" smtClean="0"/>
              <a:t>Even </a:t>
            </a:r>
            <a:r>
              <a:rPr lang="en-US" dirty="0"/>
              <a:t>stats: 450 </a:t>
            </a:r>
            <a:r>
              <a:rPr lang="en-US" dirty="0" smtClean="0"/>
              <a:t>couples</a:t>
            </a:r>
          </a:p>
          <a:p>
            <a:r>
              <a:rPr lang="en-US" dirty="0" smtClean="0"/>
              <a:t>(</a:t>
            </a:r>
            <a:r>
              <a:rPr lang="en-US" dirty="0"/>
              <a:t>ph2-ph1, ph4-</a:t>
            </a:r>
            <a:r>
              <a:rPr lang="en-US" dirty="0" smtClean="0"/>
              <a:t>ph3, </a:t>
            </a:r>
            <a:r>
              <a:rPr lang="en-US" dirty="0"/>
              <a:t>etc.)</a:t>
            </a:r>
          </a:p>
          <a:p>
            <a:endParaRPr lang="en-US" dirty="0"/>
          </a:p>
          <a:p>
            <a:r>
              <a:rPr lang="en-US" dirty="0"/>
              <a:t>Odd stats: 300 triplets</a:t>
            </a:r>
          </a:p>
          <a:p>
            <a:r>
              <a:rPr lang="en-US" dirty="0"/>
              <a:t>(ph2-(ph3</a:t>
            </a:r>
            <a:r>
              <a:rPr lang="en-US" dirty="0" smtClean="0"/>
              <a:t>+ph1</a:t>
            </a:r>
            <a:r>
              <a:rPr lang="en-US" dirty="0"/>
              <a:t>)/2, etc.)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200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440" y="178300"/>
            <a:ext cx="7770240" cy="62715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VT experiments (III)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8FB1866B-78FE-1D4F-A220-7F8C00FDE791}" type="slidenum">
              <a:rPr lang="it-IT" altLang="it-IT" smtClean="0"/>
              <a:pPr/>
              <a:t>12</a:t>
            </a:fld>
            <a:endParaRPr lang="it-IT" altLang="it-IT"/>
          </a:p>
        </p:txBody>
      </p:sp>
      <p:pic>
        <p:nvPicPr>
          <p:cNvPr id="4" name="Picture 3" descr="vt_stats_table_tim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60" y="1102856"/>
            <a:ext cx="8632881" cy="5359113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8746585"/>
              </p:ext>
            </p:extLst>
          </p:nvPr>
        </p:nvGraphicFramePr>
        <p:xfrm>
          <a:off x="4984749" y="2834588"/>
          <a:ext cx="1381007" cy="7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" name="Equation" r:id="rId4" imgW="825500" imgH="431800" progId="Equation.3">
                  <p:embed/>
                </p:oleObj>
              </mc:Choice>
              <mc:Fallback>
                <p:oleObj name="Equation" r:id="rId4" imgW="8255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84749" y="2834588"/>
                        <a:ext cx="1381007" cy="71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758899" y="3565263"/>
            <a:ext cx="3924301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Time synch between clocks within </a:t>
            </a:r>
          </a:p>
          <a:p>
            <a:r>
              <a:rPr lang="en-US" dirty="0"/>
              <a:t> </a:t>
            </a:r>
            <a:r>
              <a:rPr lang="en-US" dirty="0" smtClean="0"/>
              <a:t>     1-2 </a:t>
            </a:r>
            <a:r>
              <a:rPr lang="en-US" dirty="0" err="1" smtClean="0"/>
              <a:t>psec</a:t>
            </a:r>
            <a:r>
              <a:rPr lang="en-US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Good agreement with </a:t>
            </a:r>
            <a:r>
              <a:rPr lang="en-US" dirty="0" err="1" smtClean="0"/>
              <a:t>Krehlik’s</a:t>
            </a:r>
            <a:r>
              <a:rPr lang="en-US" dirty="0" smtClean="0"/>
              <a:t> results on same time scales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Similar stability to VITA004 with</a:t>
            </a:r>
          </a:p>
          <a:p>
            <a:r>
              <a:rPr lang="en-US" dirty="0"/>
              <a:t> </a:t>
            </a:r>
            <a:r>
              <a:rPr lang="en-US" dirty="0" smtClean="0"/>
              <a:t>     Allan deviation at 1 sec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Similar stats for remote and local H-maser clock in </a:t>
            </a:r>
            <a:r>
              <a:rPr lang="en-US" dirty="0" err="1" smtClean="0"/>
              <a:t>Mc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“Even” stats systematically larger</a:t>
            </a:r>
          </a:p>
          <a:p>
            <a:r>
              <a:rPr lang="en-US" dirty="0"/>
              <a:t> </a:t>
            </a:r>
            <a:r>
              <a:rPr lang="en-US" dirty="0" smtClean="0"/>
              <a:t>     than “odd” ones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640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196" y="-341243"/>
            <a:ext cx="7770240" cy="146751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VT experiments (IV)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8FB1866B-78FE-1D4F-A220-7F8C00FDE791}" type="slidenum">
              <a:rPr lang="it-IT" altLang="it-IT" smtClean="0"/>
              <a:pPr/>
              <a:t>13</a:t>
            </a:fld>
            <a:endParaRPr lang="it-IT" altLang="it-IT"/>
          </a:p>
        </p:txBody>
      </p:sp>
      <p:sp>
        <p:nvSpPr>
          <p:cNvPr id="4" name="TextBox 3"/>
          <p:cNvSpPr txBox="1"/>
          <p:nvPr/>
        </p:nvSpPr>
        <p:spPr>
          <a:xfrm>
            <a:off x="303707" y="1126271"/>
            <a:ext cx="42795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HOPS </a:t>
            </a:r>
            <a:r>
              <a:rPr lang="en-US" sz="2000" i="1" dirty="0" err="1" smtClean="0"/>
              <a:t>Fourfit</a:t>
            </a:r>
            <a:r>
              <a:rPr lang="en-US" sz="2000" dirty="0" smtClean="0"/>
              <a:t> analysis on VT001 </a:t>
            </a:r>
          </a:p>
          <a:p>
            <a:endParaRPr lang="en-US" sz="2000" dirty="0"/>
          </a:p>
          <a:p>
            <a:r>
              <a:rPr lang="en-US" sz="2000" dirty="0" smtClean="0"/>
              <a:t>Scan length: 900 seconds</a:t>
            </a:r>
          </a:p>
          <a:p>
            <a:r>
              <a:rPr lang="en-US" sz="2000" dirty="0" smtClean="0"/>
              <a:t>Time averaging: 22 seconds</a:t>
            </a:r>
          </a:p>
          <a:p>
            <a:r>
              <a:rPr lang="en-US" sz="2000" dirty="0" smtClean="0"/>
              <a:t>All IFs averaged together</a:t>
            </a:r>
          </a:p>
          <a:p>
            <a:r>
              <a:rPr lang="en-US" sz="2000" dirty="0" smtClean="0"/>
              <a:t>RR </a:t>
            </a:r>
            <a:r>
              <a:rPr lang="en-US" sz="2000" dirty="0" err="1" smtClean="0"/>
              <a:t>pol’n</a:t>
            </a:r>
            <a:r>
              <a:rPr lang="en-US" sz="2000" dirty="0" smtClean="0"/>
              <a:t> only 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5" name="Picture 4" descr="fourfit_summary_tim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16"/>
          <a:stretch/>
        </p:blipFill>
        <p:spPr>
          <a:xfrm>
            <a:off x="1" y="3469546"/>
            <a:ext cx="9144000" cy="2641201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0961070"/>
              </p:ext>
            </p:extLst>
          </p:nvPr>
        </p:nvGraphicFramePr>
        <p:xfrm>
          <a:off x="4058371" y="1902439"/>
          <a:ext cx="1381007" cy="7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Equation" r:id="rId4" imgW="825500" imgH="431800" progId="Equation.3">
                  <p:embed/>
                </p:oleObj>
              </mc:Choice>
              <mc:Fallback>
                <p:oleObj name="Equation" r:id="rId4" imgW="8255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58371" y="1902439"/>
                        <a:ext cx="1381007" cy="71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vt001_X_ma_mc_041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740" y="718373"/>
            <a:ext cx="2659924" cy="28519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78189" y="3570371"/>
            <a:ext cx="12700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Ma-</a:t>
            </a:r>
            <a:r>
              <a:rPr lang="en-US" dirty="0" err="1" smtClean="0"/>
              <a:t>Mc</a:t>
            </a:r>
            <a:r>
              <a:rPr lang="en-US" dirty="0" smtClean="0"/>
              <a:t> </a:t>
            </a:r>
          </a:p>
          <a:p>
            <a:r>
              <a:rPr lang="en-US" dirty="0" smtClean="0"/>
              <a:t>X-band</a:t>
            </a:r>
          </a:p>
          <a:p>
            <a:r>
              <a:rPr lang="en-US" dirty="0" smtClean="0"/>
              <a:t>Scan: 0417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349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001" y="114346"/>
            <a:ext cx="7770240" cy="1003919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8FB1866B-78FE-1D4F-A220-7F8C00FDE791}" type="slidenum">
              <a:rPr lang="it-IT" altLang="it-IT" smtClean="0"/>
              <a:pPr/>
              <a:t>14</a:t>
            </a:fld>
            <a:endParaRPr lang="it-IT" altLang="it-IT"/>
          </a:p>
        </p:txBody>
      </p:sp>
      <p:sp>
        <p:nvSpPr>
          <p:cNvPr id="4" name="TextBox 3"/>
          <p:cNvSpPr txBox="1"/>
          <p:nvPr/>
        </p:nvSpPr>
        <p:spPr>
          <a:xfrm>
            <a:off x="575001" y="1642883"/>
            <a:ext cx="777024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LIFT is an infrastructure to deliver frequency standard signal from the Italian metrological Institute (INRIM) to remote locations via optical fiber link with unprecedented stability (order of 10</a:t>
            </a:r>
            <a:r>
              <a:rPr lang="en-US" baseline="30000" dirty="0" smtClean="0"/>
              <a:t>-19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Geodetic VLBI experiments are performed with remote frequency standard provided by INRIM with ten’s of </a:t>
            </a:r>
            <a:r>
              <a:rPr lang="en-US" dirty="0" err="1" smtClean="0"/>
              <a:t>ps</a:t>
            </a:r>
            <a:r>
              <a:rPr lang="en-US" dirty="0" smtClean="0"/>
              <a:t> </a:t>
            </a:r>
            <a:r>
              <a:rPr lang="en-US" dirty="0" err="1" smtClean="0"/>
              <a:t>wrms</a:t>
            </a:r>
            <a:r>
              <a:rPr lang="en-US" dirty="0" smtClean="0"/>
              <a:t> residuals in group delay:  on par with </a:t>
            </a:r>
            <a:r>
              <a:rPr lang="en-US" dirty="0" err="1" smtClean="0"/>
              <a:t>exp’s</a:t>
            </a:r>
            <a:r>
              <a:rPr lang="en-US" dirty="0" smtClean="0"/>
              <a:t> utilizing local clocks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Rms</a:t>
            </a:r>
            <a:r>
              <a:rPr lang="en-US" dirty="0" smtClean="0"/>
              <a:t> </a:t>
            </a:r>
            <a:r>
              <a:rPr lang="en-US" dirty="0" err="1" smtClean="0"/>
              <a:t>interferometric</a:t>
            </a:r>
            <a:r>
              <a:rPr lang="en-US" dirty="0" smtClean="0"/>
              <a:t> phase noise statistics was </a:t>
            </a:r>
            <a:r>
              <a:rPr lang="en-US" dirty="0" err="1" smtClean="0"/>
              <a:t>succesfully</a:t>
            </a:r>
            <a:r>
              <a:rPr lang="en-US" dirty="0" smtClean="0"/>
              <a:t> used in remote and local clock timing with radio/geo VLBI technique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181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440" y="8174"/>
            <a:ext cx="7770240" cy="84389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Future</a:t>
            </a:r>
            <a:r>
              <a:rPr lang="en-US" sz="3200" dirty="0" smtClean="0"/>
              <a:t> </a:t>
            </a:r>
            <a:r>
              <a:rPr lang="en-US" sz="3600" dirty="0" smtClean="0"/>
              <a:t>developments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8FB1866B-78FE-1D4F-A220-7F8C00FDE791}" type="slidenum">
              <a:rPr lang="it-IT" altLang="it-IT" smtClean="0"/>
              <a:pPr/>
              <a:t>15</a:t>
            </a:fld>
            <a:endParaRPr lang="it-IT" altLang="it-IT"/>
          </a:p>
        </p:txBody>
      </p:sp>
      <p:sp>
        <p:nvSpPr>
          <p:cNvPr id="4" name="TextBox 3"/>
          <p:cNvSpPr txBox="1"/>
          <p:nvPr/>
        </p:nvSpPr>
        <p:spPr>
          <a:xfrm>
            <a:off x="498398" y="852066"/>
            <a:ext cx="79572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Common clock experiment: </a:t>
            </a:r>
            <a:r>
              <a:rPr lang="en-US" dirty="0" err="1" smtClean="0"/>
              <a:t>Medicina</a:t>
            </a:r>
            <a:r>
              <a:rPr lang="en-US" dirty="0" smtClean="0"/>
              <a:t> and Matera receive remote clock frequency standard from Turin via optical fiber: comb in Matera, fiber  optic infrastructure ready 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dirty="0" smtClean="0">
                <a:sym typeface="Wingdings"/>
              </a:rPr>
              <a:t>first experiment next winter</a:t>
            </a:r>
          </a:p>
        </p:txBody>
      </p:sp>
    </p:spTree>
    <p:extLst>
      <p:ext uri="{BB962C8B-B14F-4D97-AF65-F5344CB8AC3E}">
        <p14:creationId xmlns:p14="http://schemas.microsoft.com/office/powerpoint/2010/main" val="461553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440" y="8174"/>
            <a:ext cx="7770240" cy="84389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Future</a:t>
            </a:r>
            <a:r>
              <a:rPr lang="en-US" sz="3200" dirty="0" smtClean="0"/>
              <a:t> </a:t>
            </a:r>
            <a:r>
              <a:rPr lang="en-US" sz="3600" dirty="0" smtClean="0"/>
              <a:t>developments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8FB1866B-78FE-1D4F-A220-7F8C00FDE791}" type="slidenum">
              <a:rPr lang="it-IT" altLang="it-IT" smtClean="0"/>
              <a:pPr/>
              <a:t>16</a:t>
            </a:fld>
            <a:endParaRPr lang="it-IT" altLang="it-IT"/>
          </a:p>
        </p:txBody>
      </p:sp>
      <p:sp>
        <p:nvSpPr>
          <p:cNvPr id="4" name="TextBox 3"/>
          <p:cNvSpPr txBox="1"/>
          <p:nvPr/>
        </p:nvSpPr>
        <p:spPr>
          <a:xfrm>
            <a:off x="498398" y="852066"/>
            <a:ext cx="795728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Common clock experiment: </a:t>
            </a:r>
            <a:r>
              <a:rPr lang="en-US" dirty="0" err="1" smtClean="0"/>
              <a:t>Medicina</a:t>
            </a:r>
            <a:r>
              <a:rPr lang="en-US" dirty="0" smtClean="0"/>
              <a:t> and Matera receive remote clock frequency standard from Turin via optical fiber: comb in Matera, fiber optic infrastructure ready 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dirty="0" smtClean="0">
                <a:sym typeface="Wingdings"/>
              </a:rPr>
              <a:t>first experiment next winter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ym typeface="Wingdings"/>
              </a:rPr>
              <a:t>Optical clock comparison between Japan’s NICT and Italy’s INRIM via VLBI: </a:t>
            </a:r>
          </a:p>
          <a:p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  Japanese MARBLE small (2.4-m </a:t>
            </a:r>
            <a:r>
              <a:rPr lang="en-US" dirty="0" smtClean="0">
                <a:latin typeface="Webdings"/>
                <a:ea typeface="Webdings"/>
                <a:cs typeface="Webdings"/>
                <a:sym typeface="Webdings"/>
              </a:rPr>
              <a:t></a:t>
            </a:r>
            <a:r>
              <a:rPr lang="en-US" dirty="0">
                <a:sym typeface="Wingdings"/>
              </a:rPr>
              <a:t>)</a:t>
            </a:r>
            <a:r>
              <a:rPr lang="en-US" dirty="0" smtClean="0">
                <a:sym typeface="Wingdings"/>
              </a:rPr>
              <a:t> antennas ( one in </a:t>
            </a:r>
            <a:r>
              <a:rPr lang="en-US" dirty="0" err="1" smtClean="0">
                <a:sym typeface="Wingdings"/>
              </a:rPr>
              <a:t>Medicina</a:t>
            </a:r>
            <a:r>
              <a:rPr lang="en-US" dirty="0" smtClean="0">
                <a:sym typeface="Wingdings"/>
              </a:rPr>
              <a:t> -&gt; INRIM and one in </a:t>
            </a:r>
            <a:r>
              <a:rPr lang="en-US" dirty="0" err="1" smtClean="0">
                <a:sym typeface="Wingdings"/>
              </a:rPr>
              <a:t>Koganei</a:t>
            </a:r>
            <a:r>
              <a:rPr lang="en-US" dirty="0" smtClean="0">
                <a:sym typeface="Wingdings"/>
              </a:rPr>
              <a:t> -&gt; NICT) observing with 34-m antenna in Kashima hopefully this fall  </a:t>
            </a:r>
            <a:r>
              <a:rPr lang="en-US" dirty="0" smtClean="0"/>
              <a:t>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919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440" y="238123"/>
            <a:ext cx="7770240" cy="85995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INRIM Optical Clock </a:t>
            </a:r>
            <a:endParaRPr lang="en-US" sz="3600" dirty="0"/>
          </a:p>
        </p:txBody>
      </p:sp>
      <p:pic>
        <p:nvPicPr>
          <p:cNvPr id="4" name="Picture 3" descr="orologio_ottico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67381"/>
            <a:ext cx="8357616" cy="2781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6605" y="5397760"/>
            <a:ext cx="64156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Ytterbium neutral-atom optical clock  </a:t>
            </a:r>
          </a:p>
          <a:p>
            <a:r>
              <a:rPr lang="en-US" dirty="0" smtClean="0"/>
              <a:t>Transition at 578 nm</a:t>
            </a:r>
          </a:p>
          <a:p>
            <a:r>
              <a:rPr lang="en-US" dirty="0" smtClean="0"/>
              <a:t>Stability at </a:t>
            </a:r>
            <a:r>
              <a:rPr lang="en-US" dirty="0"/>
              <a:t>6</a:t>
            </a:r>
            <a:r>
              <a:rPr lang="en-US" dirty="0" smtClean="0"/>
              <a:t> x 10</a:t>
            </a:r>
            <a:r>
              <a:rPr lang="en-US" baseline="30000" dirty="0" smtClean="0"/>
              <a:t>-17</a:t>
            </a:r>
            <a:r>
              <a:rPr lang="en-US" dirty="0" smtClean="0"/>
              <a:t> (at 1000 sec)</a:t>
            </a:r>
          </a:p>
          <a:p>
            <a:r>
              <a:rPr lang="en-US" dirty="0" smtClean="0"/>
              <a:t>Will be used for studies on relativistic gravitational potential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8FB1866B-78FE-1D4F-A220-7F8C00FDE791}" type="slidenum">
              <a:rPr lang="it-IT" altLang="it-IT" smtClean="0"/>
              <a:pPr/>
              <a:t>17</a:t>
            </a:fld>
            <a:endParaRPr lang="it-IT" altLang="it-IT"/>
          </a:p>
        </p:txBody>
      </p:sp>
      <p:pic>
        <p:nvPicPr>
          <p:cNvPr id="8" name="Picture 7" descr="stab_YbINRI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783050"/>
            <a:ext cx="7425671" cy="559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425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440" y="0"/>
            <a:ext cx="7770240" cy="65099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MARBLE antennas: broadband system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8FB1866B-78FE-1D4F-A220-7F8C00FDE791}" type="slidenum">
              <a:rPr lang="it-IT" altLang="it-IT" smtClean="0"/>
              <a:pPr/>
              <a:t>18</a:t>
            </a:fld>
            <a:endParaRPr lang="it-IT" altLang="it-IT"/>
          </a:p>
        </p:txBody>
      </p:sp>
      <p:pic>
        <p:nvPicPr>
          <p:cNvPr id="4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78" y="900202"/>
            <a:ext cx="2578358" cy="3867536"/>
          </a:xfrm>
          <a:prstGeom prst="rect">
            <a:avLst/>
          </a:prstGeom>
        </p:spPr>
      </p:pic>
      <p:pic>
        <p:nvPicPr>
          <p:cNvPr id="6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546" y="900202"/>
            <a:ext cx="3106454" cy="38675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8398" y="5095777"/>
            <a:ext cx="2025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Kashima 34m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07432" y="5095777"/>
            <a:ext cx="2764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MARBLE-1 2.4m (</a:t>
            </a:r>
            <a:r>
              <a:rPr lang="en-US" dirty="0" err="1" smtClean="0"/>
              <a:t>Medicina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70171" y="5127927"/>
            <a:ext cx="2873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MARBLE-2 2.4m (</a:t>
            </a:r>
            <a:r>
              <a:rPr lang="en-US" dirty="0" err="1" smtClean="0"/>
              <a:t>Koganei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61105" y="5851303"/>
            <a:ext cx="7797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NINJA FEED (3-15 GHz) and direct sampling (no Local Oscillator)</a:t>
            </a:r>
            <a:endParaRPr lang="en-US" dirty="0"/>
          </a:p>
        </p:txBody>
      </p:sp>
      <p:pic>
        <p:nvPicPr>
          <p:cNvPr id="11" name="Picture 10" descr="20180727_11325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23990" y="1383645"/>
            <a:ext cx="3867535" cy="290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75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8FB1866B-78FE-1D4F-A220-7F8C00FDE791}" type="slidenum">
              <a:rPr lang="it-IT" altLang="it-IT" smtClean="0"/>
              <a:pPr/>
              <a:t>19</a:t>
            </a:fld>
            <a:endParaRPr lang="it-IT" altLang="it-IT"/>
          </a:p>
        </p:txBody>
      </p:sp>
      <p:sp>
        <p:nvSpPr>
          <p:cNvPr id="4" name="TextBox 3"/>
          <p:cNvSpPr txBox="1"/>
          <p:nvPr/>
        </p:nvSpPr>
        <p:spPr>
          <a:xfrm>
            <a:off x="2122213" y="530475"/>
            <a:ext cx="498398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Future developments</a:t>
            </a:r>
          </a:p>
        </p:txBody>
      </p:sp>
      <p:sp>
        <p:nvSpPr>
          <p:cNvPr id="5" name="Rectangle 4"/>
          <p:cNvSpPr/>
          <p:nvPr/>
        </p:nvSpPr>
        <p:spPr>
          <a:xfrm>
            <a:off x="514477" y="1443841"/>
            <a:ext cx="829591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Common </a:t>
            </a:r>
            <a:r>
              <a:rPr lang="en-US" dirty="0"/>
              <a:t>clock experiment: </a:t>
            </a:r>
            <a:r>
              <a:rPr lang="en-US" dirty="0" err="1"/>
              <a:t>Medicina</a:t>
            </a:r>
            <a:r>
              <a:rPr lang="en-US" dirty="0"/>
              <a:t> and Matera receive remote clock frequency standard from Turin via optical fiber: comb in Matera, </a:t>
            </a:r>
            <a:r>
              <a:rPr lang="en-US" dirty="0" smtClean="0"/>
              <a:t>fiber optic infrastructure ready 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dirty="0" smtClean="0">
                <a:sym typeface="Wingdings"/>
              </a:rPr>
              <a:t>first </a:t>
            </a:r>
            <a:r>
              <a:rPr lang="en-US" dirty="0">
                <a:sym typeface="Wingdings"/>
              </a:rPr>
              <a:t>experiment next </a:t>
            </a:r>
            <a:r>
              <a:rPr lang="en-US" dirty="0" smtClean="0">
                <a:sym typeface="Wingdings"/>
              </a:rPr>
              <a:t>winter</a:t>
            </a:r>
            <a:endParaRPr lang="en-US" dirty="0">
              <a:sym typeface="Wingdings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ym typeface="Wingdings"/>
              </a:rPr>
              <a:t>Optical clock comparison between Japan’s NICT and Italy’s INRIM via VLBI: </a:t>
            </a:r>
          </a:p>
          <a:p>
            <a:r>
              <a:rPr lang="en-US" dirty="0">
                <a:sym typeface="Wingdings"/>
              </a:rPr>
              <a:t>      Japanese MARBLE small (2.4-m </a:t>
            </a:r>
            <a:r>
              <a:rPr lang="en-US" dirty="0">
                <a:latin typeface="Webdings"/>
                <a:ea typeface="Webdings"/>
                <a:cs typeface="Webdings"/>
                <a:sym typeface="Webdings"/>
              </a:rPr>
              <a:t></a:t>
            </a:r>
            <a:r>
              <a:rPr lang="en-US" dirty="0">
                <a:sym typeface="Wingdings"/>
              </a:rPr>
              <a:t>) antennas ( one in </a:t>
            </a:r>
            <a:r>
              <a:rPr lang="en-US" dirty="0" err="1">
                <a:sym typeface="Wingdings"/>
              </a:rPr>
              <a:t>Medicina</a:t>
            </a:r>
            <a:r>
              <a:rPr lang="en-US" dirty="0">
                <a:sym typeface="Wingdings"/>
              </a:rPr>
              <a:t> -&gt; INRIM and one in </a:t>
            </a:r>
            <a:r>
              <a:rPr lang="en-US" dirty="0" err="1">
                <a:sym typeface="Wingdings"/>
              </a:rPr>
              <a:t>Koganei</a:t>
            </a:r>
            <a:r>
              <a:rPr lang="en-US" dirty="0">
                <a:sym typeface="Wingdings"/>
              </a:rPr>
              <a:t> -&gt; NICT) observing with 34-m antenna in Kashima hopefully </a:t>
            </a:r>
            <a:r>
              <a:rPr lang="en-US" dirty="0" smtClean="0">
                <a:sym typeface="Wingdings"/>
              </a:rPr>
              <a:t>this fall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ym typeface="Wingdings"/>
              </a:rPr>
              <a:t>ASI collaboration: receiving carrier signal from interplanetary space probe. VLBI experiment </a:t>
            </a:r>
            <a:r>
              <a:rPr lang="en-US" dirty="0" err="1" smtClean="0">
                <a:sym typeface="Wingdings"/>
              </a:rPr>
              <a:t>Mc-Nt</a:t>
            </a:r>
            <a:r>
              <a:rPr lang="en-US" dirty="0" smtClean="0">
                <a:sym typeface="Wingdings"/>
              </a:rPr>
              <a:t> or </a:t>
            </a:r>
            <a:r>
              <a:rPr lang="en-US" dirty="0" err="1" smtClean="0">
                <a:sym typeface="Wingdings"/>
              </a:rPr>
              <a:t>Mc</a:t>
            </a:r>
            <a:r>
              <a:rPr lang="en-US" dirty="0" smtClean="0">
                <a:sym typeface="Wingdings"/>
              </a:rPr>
              <a:t>-Ma. Mark5B/VDIF -&gt; RDEF -&gt; ΔDOR (Differential One-way Ranging)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ym typeface="Wingdings"/>
              </a:rPr>
              <a:t>Possible future VLBI timing experiment between </a:t>
            </a:r>
            <a:r>
              <a:rPr lang="en-US" dirty="0" err="1" smtClean="0">
                <a:sym typeface="Wingdings"/>
              </a:rPr>
              <a:t>Medicina</a:t>
            </a:r>
            <a:r>
              <a:rPr lang="en-US" dirty="0" smtClean="0">
                <a:sym typeface="Wingdings"/>
              </a:rPr>
              <a:t>/Turin and Polish Torun/KM-FAMO optical clocks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ym typeface="Wingdings"/>
              </a:rPr>
              <a:t>Testing of White Rabbit/Precise Time Protocol technology for digital dissemination of frequency standard and clock synchronization     </a:t>
            </a:r>
            <a:r>
              <a:rPr lang="en-US" dirty="0" smtClean="0"/>
              <a:t>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81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LIFT/</a:t>
            </a:r>
            <a:r>
              <a:rPr lang="en-US" dirty="0" err="1" smtClean="0"/>
              <a:t>MetGesp</a:t>
            </a:r>
            <a:r>
              <a:rPr lang="en-US" dirty="0" smtClean="0"/>
              <a:t> project: a brief history</a:t>
            </a:r>
          </a:p>
          <a:p>
            <a:r>
              <a:rPr lang="en-US" dirty="0" smtClean="0"/>
              <a:t>EUR137: 1</a:t>
            </a:r>
            <a:r>
              <a:rPr lang="en-US" baseline="30000" dirty="0" smtClean="0"/>
              <a:t>st</a:t>
            </a:r>
            <a:r>
              <a:rPr lang="en-US" dirty="0" smtClean="0"/>
              <a:t> VLBI </a:t>
            </a:r>
            <a:r>
              <a:rPr lang="en-US" dirty="0" err="1" smtClean="0"/>
              <a:t>exp</a:t>
            </a:r>
            <a:r>
              <a:rPr lang="en-US" dirty="0" smtClean="0"/>
              <a:t> with fiber opt link</a:t>
            </a:r>
          </a:p>
          <a:p>
            <a:r>
              <a:rPr lang="en-US" dirty="0" smtClean="0"/>
              <a:t>VITA experiments (Jul 2017, Apr 2018)</a:t>
            </a:r>
          </a:p>
          <a:p>
            <a:r>
              <a:rPr lang="en-US" dirty="0" smtClean="0"/>
              <a:t>Clock timing via </a:t>
            </a:r>
            <a:r>
              <a:rPr lang="en-US" dirty="0" err="1" smtClean="0"/>
              <a:t>rms</a:t>
            </a:r>
            <a:r>
              <a:rPr lang="en-US" dirty="0" smtClean="0"/>
              <a:t> phase noise   </a:t>
            </a:r>
          </a:p>
          <a:p>
            <a:pPr marL="0" indent="0">
              <a:buNone/>
            </a:pPr>
            <a:r>
              <a:rPr lang="en-US" dirty="0" smtClean="0"/>
              <a:t>        VLBI experiments: Jan-Feb 2018 </a:t>
            </a:r>
          </a:p>
          <a:p>
            <a:r>
              <a:rPr lang="en-US" dirty="0"/>
              <a:t>C</a:t>
            </a:r>
            <a:r>
              <a:rPr lang="en-US" dirty="0" smtClean="0"/>
              <a:t>onclusions</a:t>
            </a:r>
          </a:p>
          <a:p>
            <a:r>
              <a:rPr lang="en-US" dirty="0" smtClean="0"/>
              <a:t>Future developments</a:t>
            </a:r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    </a:t>
            </a:r>
          </a:p>
          <a:p>
            <a:pPr>
              <a:buFont typeface="Wingdings" charset="2"/>
              <a:buChar char="§"/>
            </a:pPr>
            <a:endParaRPr lang="en-US" sz="2400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Roberto Ricci EVN14 Granada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B2488-A8A8-1D4C-AA80-A1431ABFBD7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00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440" y="1743424"/>
            <a:ext cx="7770240" cy="1467514"/>
          </a:xfrm>
        </p:spPr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8FB1866B-78FE-1D4F-A220-7F8C00FDE791}" type="slidenum">
              <a:rPr lang="it-IT" altLang="it-IT" smtClean="0"/>
              <a:pPr/>
              <a:t>20</a:t>
            </a:fld>
            <a:endParaRPr lang="it-IT" altLang="it-IT"/>
          </a:p>
        </p:txBody>
      </p:sp>
      <p:pic>
        <p:nvPicPr>
          <p:cNvPr id="8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63" y="340163"/>
            <a:ext cx="1657662" cy="1657662"/>
          </a:xfrm>
          <a:prstGeom prst="rect">
            <a:avLst/>
          </a:prstGeom>
        </p:spPr>
      </p:pic>
      <p:pic>
        <p:nvPicPr>
          <p:cNvPr id="9" name="Immagin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583356" y="679302"/>
            <a:ext cx="1695761" cy="908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Logo_AS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231" y="504446"/>
            <a:ext cx="1547449" cy="1083214"/>
          </a:xfrm>
          <a:prstGeom prst="rect">
            <a:avLst/>
          </a:prstGeom>
        </p:spPr>
      </p:pic>
      <p:pic>
        <p:nvPicPr>
          <p:cNvPr id="5" name="Picture 4" descr="screenshot_vt00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609" y="3210938"/>
            <a:ext cx="5672372" cy="317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09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Atomic Clock comparison is important </a:t>
            </a:r>
            <a:r>
              <a:rPr lang="en-US" i="1" dirty="0" smtClean="0"/>
              <a:t>per se</a:t>
            </a:r>
          </a:p>
          <a:p>
            <a:pPr marL="0" indent="0">
              <a:buNone/>
            </a:pPr>
            <a:r>
              <a:rPr lang="en-US" i="1" dirty="0"/>
              <a:t> </a:t>
            </a:r>
            <a:r>
              <a:rPr lang="en-US" i="1" dirty="0" smtClean="0"/>
              <a:t>   - </a:t>
            </a:r>
            <a:r>
              <a:rPr lang="en-US" dirty="0" smtClean="0"/>
              <a:t>redefinition of SI second based on optical clock frequency standards (</a:t>
            </a:r>
            <a:r>
              <a:rPr lang="en-US" dirty="0" err="1" smtClean="0"/>
              <a:t>Riehle</a:t>
            </a:r>
            <a:r>
              <a:rPr lang="en-US" dirty="0" smtClean="0"/>
              <a:t> 2017, </a:t>
            </a:r>
            <a:r>
              <a:rPr lang="en-US" i="1" dirty="0" smtClean="0"/>
              <a:t>Nature Photonics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- relativistic geodesy (</a:t>
            </a:r>
            <a:r>
              <a:rPr lang="en-US" dirty="0" err="1" smtClean="0"/>
              <a:t>Lisdat</a:t>
            </a:r>
            <a:r>
              <a:rPr lang="en-US" dirty="0" smtClean="0"/>
              <a:t>+ 2016, </a:t>
            </a:r>
            <a:r>
              <a:rPr lang="en-US" dirty="0" err="1" smtClean="0"/>
              <a:t>Grotti</a:t>
            </a:r>
            <a:r>
              <a:rPr lang="en-US" dirty="0" smtClean="0"/>
              <a:t>+ 2018) </a:t>
            </a:r>
            <a:endParaRPr lang="en-US" dirty="0"/>
          </a:p>
          <a:p>
            <a:r>
              <a:rPr lang="en-US" dirty="0" smtClean="0"/>
              <a:t>in (mm-)VLBI observations: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-narrower fringe search window</a:t>
            </a:r>
          </a:p>
          <a:p>
            <a:pPr marL="0" indent="0">
              <a:buNone/>
            </a:pPr>
            <a:r>
              <a:rPr lang="en-US" dirty="0" smtClean="0"/>
              <a:t>    - Loss of phase coherence btw stations: </a:t>
            </a:r>
            <a:r>
              <a:rPr lang="en-US" dirty="0" err="1" smtClean="0"/>
              <a:t>Δν</a:t>
            </a:r>
            <a:r>
              <a:rPr lang="en-US" dirty="0" smtClean="0"/>
              <a:t>/</a:t>
            </a:r>
            <a:r>
              <a:rPr lang="en-US" dirty="0" err="1" smtClean="0"/>
              <a:t>ν</a:t>
            </a:r>
            <a:r>
              <a:rPr lang="en-US" dirty="0" smtClean="0"/>
              <a:t> &lt; 1/</a:t>
            </a:r>
            <a:r>
              <a:rPr lang="en-US" dirty="0" err="1" smtClean="0"/>
              <a:t>τν</a:t>
            </a:r>
            <a:r>
              <a:rPr lang="en-US" dirty="0" smtClean="0"/>
              <a:t> ≤ 10</a:t>
            </a:r>
            <a:r>
              <a:rPr lang="en-US" baseline="30000" dirty="0" smtClean="0"/>
              <a:t>-13</a:t>
            </a:r>
          </a:p>
          <a:p>
            <a:pPr marL="0" indent="0">
              <a:buNone/>
            </a:pPr>
            <a:r>
              <a:rPr lang="en-US" dirty="0" smtClean="0"/>
              <a:t>    - synchronization of SKA stations (He+ 2018, </a:t>
            </a:r>
            <a:r>
              <a:rPr lang="en-US" i="1" dirty="0" err="1" smtClean="0"/>
              <a:t>Optica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dirty="0" smtClean="0"/>
              <a:t>ALSO better clock spectral purity from (fiber-)distributed </a:t>
            </a:r>
            <a:r>
              <a:rPr lang="en-US" dirty="0" err="1" smtClean="0"/>
              <a:t>freq</a:t>
            </a:r>
            <a:r>
              <a:rPr lang="en-US" dirty="0" smtClean="0"/>
              <a:t> standards means less LO phase noise in single-dish/VLBI </a:t>
            </a:r>
            <a:r>
              <a:rPr lang="en-US" dirty="0" err="1" smtClean="0"/>
              <a:t>obs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dirty="0" smtClean="0"/>
              <a:t>                       LO phase noise scales as N</a:t>
            </a:r>
            <a:r>
              <a:rPr lang="en-US" baseline="30000" dirty="0" smtClean="0"/>
              <a:t>2        </a:t>
            </a:r>
          </a:p>
          <a:p>
            <a:pPr marL="0" indent="0">
              <a:buNone/>
            </a:pPr>
            <a:r>
              <a:rPr lang="en-US" dirty="0" smtClean="0"/>
              <a:t>                       N: multiplication steps from 10 MHz RF signal          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Roberto Ricci EVN14 Granada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B2488-A8A8-1D4C-AA80-A1431ABFBD7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9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From LIFT to </a:t>
            </a:r>
            <a:r>
              <a:rPr lang="en-US" sz="3600" dirty="0" err="1" smtClean="0"/>
              <a:t>MetGeSp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2354622" y="927446"/>
            <a:ext cx="6918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MetGeSp</a:t>
            </a:r>
            <a:r>
              <a:rPr lang="en-US" sz="2400" dirty="0" smtClean="0"/>
              <a:t> = </a:t>
            </a:r>
            <a:r>
              <a:rPr lang="en-US" sz="2400" dirty="0" err="1" smtClean="0"/>
              <a:t>METrology</a:t>
            </a:r>
            <a:r>
              <a:rPr lang="en-US" sz="2400" dirty="0" smtClean="0"/>
              <a:t> for Geodesy and Space</a:t>
            </a:r>
            <a:endParaRPr lang="en-US" sz="2400" dirty="0"/>
          </a:p>
        </p:txBody>
      </p:sp>
      <p:sp>
        <p:nvSpPr>
          <p:cNvPr id="5" name="AutoShape 1"/>
          <p:cNvSpPr>
            <a:spLocks noChangeArrowheads="1"/>
          </p:cNvSpPr>
          <p:nvPr/>
        </p:nvSpPr>
        <p:spPr bwMode="auto">
          <a:xfrm>
            <a:off x="608498" y="1619944"/>
            <a:ext cx="4539357" cy="2253837"/>
          </a:xfrm>
          <a:prstGeom prst="roundRect">
            <a:avLst>
              <a:gd name="adj" fmla="val 8167"/>
            </a:avLst>
          </a:prstGeom>
          <a:solidFill>
            <a:srgbClr val="FFCC99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it-IT" altLang="it-IT" sz="1600" b="1" dirty="0" err="1"/>
              <a:t>Turin</a:t>
            </a:r>
            <a:endParaRPr lang="it-IT" altLang="it-IT" sz="16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98" y="2636691"/>
            <a:ext cx="2220713" cy="1237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36000">
                <a:solidFill>
                  <a:srgbClr val="FFCC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01095" y="2143228"/>
            <a:ext cx="1997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Turin</a:t>
            </a:r>
            <a:endParaRPr lang="en-US" sz="2400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059" y="1828334"/>
            <a:ext cx="914496" cy="489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336" y="1599349"/>
            <a:ext cx="2285519" cy="1437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596" y="2832006"/>
            <a:ext cx="2481381" cy="2939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11" name="Group 33"/>
          <p:cNvGrpSpPr>
            <a:grpSpLocks/>
          </p:cNvGrpSpPr>
          <p:nvPr/>
        </p:nvGrpSpPr>
        <p:grpSpPr bwMode="auto">
          <a:xfrm>
            <a:off x="5147855" y="3067039"/>
            <a:ext cx="452207" cy="483891"/>
            <a:chOff x="2979" y="1684"/>
            <a:chExt cx="314" cy="336"/>
          </a:xfrm>
        </p:grpSpPr>
        <p:sp>
          <p:nvSpPr>
            <p:cNvPr id="12" name="AutoShape 34"/>
            <p:cNvSpPr>
              <a:spLocks noChangeArrowheads="1"/>
            </p:cNvSpPr>
            <p:nvPr/>
          </p:nvSpPr>
          <p:spPr bwMode="auto">
            <a:xfrm rot="120000">
              <a:off x="3001" y="1887"/>
              <a:ext cx="120" cy="131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36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633"/>
            </a:p>
          </p:txBody>
        </p:sp>
        <p:sp>
          <p:nvSpPr>
            <p:cNvPr id="13" name="AutoShape 35"/>
            <p:cNvSpPr>
              <a:spLocks noChangeArrowheads="1"/>
            </p:cNvSpPr>
            <p:nvPr/>
          </p:nvSpPr>
          <p:spPr bwMode="auto">
            <a:xfrm rot="3420000">
              <a:off x="3123" y="1736"/>
              <a:ext cx="104" cy="164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36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633"/>
            </a:p>
          </p:txBody>
        </p:sp>
        <p:sp>
          <p:nvSpPr>
            <p:cNvPr id="14" name="AutoShape 36"/>
            <p:cNvSpPr>
              <a:spLocks noChangeArrowheads="1"/>
            </p:cNvSpPr>
            <p:nvPr/>
          </p:nvSpPr>
          <p:spPr bwMode="auto">
            <a:xfrm rot="3360000">
              <a:off x="3024" y="1728"/>
              <a:ext cx="226" cy="226"/>
            </a:xfrm>
            <a:custGeom>
              <a:avLst/>
              <a:gdLst>
                <a:gd name="G0" fmla="cos 10800 -11724351"/>
                <a:gd name="G1" fmla="+- G0 10800 0"/>
                <a:gd name="G2" fmla="sin 10800 -11724351"/>
                <a:gd name="G3" fmla="+- G2 10800 0"/>
                <a:gd name="G4" fmla="cos 10800 0"/>
                <a:gd name="G5" fmla="+- G4 10800 0"/>
                <a:gd name="G6" fmla="sin 10800 0"/>
                <a:gd name="G7" fmla="+- G6 10800 0"/>
                <a:gd name="T0" fmla="*/ 21600 w 21600"/>
                <a:gd name="T1" fmla="*/ 10800 h 21600"/>
                <a:gd name="T2" fmla="*/ 10800 w 21600"/>
                <a:gd name="T3" fmla="*/ 21600 h 21600"/>
                <a:gd name="T4" fmla="*/ 0 w 21600"/>
                <a:gd name="T5" fmla="*/ 10800 h 21600"/>
                <a:gd name="T6" fmla="*/ 2 w 21600"/>
                <a:gd name="T7" fmla="*/ 10592 h 21600"/>
                <a:gd name="T8" fmla="*/ 10800 w 21600"/>
                <a:gd name="T9" fmla="*/ 10800 h 21600"/>
                <a:gd name="T10" fmla="*/ 3163 w 21600"/>
                <a:gd name="T11" fmla="*/ 3163 h 21600"/>
                <a:gd name="T12" fmla="*/ 18437 w 21600"/>
                <a:gd name="T13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21600" h="21600">
                  <a:moveTo>
                    <a:pt x="21600" y="10800"/>
                  </a:moveTo>
                  <a:cubicBezTo>
                    <a:pt x="21600" y="16764"/>
                    <a:pt x="16764" y="21600"/>
                    <a:pt x="10800" y="21600"/>
                  </a:cubicBezTo>
                  <a:cubicBezTo>
                    <a:pt x="4835" y="21600"/>
                    <a:pt x="0" y="16764"/>
                    <a:pt x="0" y="10800"/>
                  </a:cubicBezTo>
                  <a:cubicBezTo>
                    <a:pt x="0" y="10730"/>
                    <a:pt x="0" y="10661"/>
                    <a:pt x="2" y="10592"/>
                  </a:cubicBezTo>
                  <a:lnTo>
                    <a:pt x="10800" y="10800"/>
                  </a:lnTo>
                  <a:close/>
                </a:path>
              </a:pathLst>
            </a:custGeom>
            <a:solidFill>
              <a:srgbClr val="FFFFFF"/>
            </a:solidFill>
            <a:ln w="36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633"/>
            </a:p>
          </p:txBody>
        </p:sp>
      </p:grpSp>
      <p:grpSp>
        <p:nvGrpSpPr>
          <p:cNvPr id="15" name="Group 33"/>
          <p:cNvGrpSpPr>
            <a:grpSpLocks/>
          </p:cNvGrpSpPr>
          <p:nvPr/>
        </p:nvGrpSpPr>
        <p:grpSpPr bwMode="auto">
          <a:xfrm>
            <a:off x="6041088" y="4184779"/>
            <a:ext cx="452207" cy="483891"/>
            <a:chOff x="2979" y="1684"/>
            <a:chExt cx="314" cy="336"/>
          </a:xfrm>
        </p:grpSpPr>
        <p:sp>
          <p:nvSpPr>
            <p:cNvPr id="16" name="AutoShape 34"/>
            <p:cNvSpPr>
              <a:spLocks noChangeArrowheads="1"/>
            </p:cNvSpPr>
            <p:nvPr/>
          </p:nvSpPr>
          <p:spPr bwMode="auto">
            <a:xfrm rot="120000">
              <a:off x="3001" y="1887"/>
              <a:ext cx="120" cy="131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36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633"/>
            </a:p>
          </p:txBody>
        </p:sp>
        <p:sp>
          <p:nvSpPr>
            <p:cNvPr id="17" name="AutoShape 35"/>
            <p:cNvSpPr>
              <a:spLocks noChangeArrowheads="1"/>
            </p:cNvSpPr>
            <p:nvPr/>
          </p:nvSpPr>
          <p:spPr bwMode="auto">
            <a:xfrm rot="3420000">
              <a:off x="3123" y="1736"/>
              <a:ext cx="104" cy="164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36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633"/>
            </a:p>
          </p:txBody>
        </p:sp>
        <p:sp>
          <p:nvSpPr>
            <p:cNvPr id="18" name="AutoShape 36"/>
            <p:cNvSpPr>
              <a:spLocks noChangeArrowheads="1"/>
            </p:cNvSpPr>
            <p:nvPr/>
          </p:nvSpPr>
          <p:spPr bwMode="auto">
            <a:xfrm rot="3360000">
              <a:off x="3024" y="1728"/>
              <a:ext cx="226" cy="226"/>
            </a:xfrm>
            <a:custGeom>
              <a:avLst/>
              <a:gdLst>
                <a:gd name="G0" fmla="cos 10800 -11724351"/>
                <a:gd name="G1" fmla="+- G0 10800 0"/>
                <a:gd name="G2" fmla="sin 10800 -11724351"/>
                <a:gd name="G3" fmla="+- G2 10800 0"/>
                <a:gd name="G4" fmla="cos 10800 0"/>
                <a:gd name="G5" fmla="+- G4 10800 0"/>
                <a:gd name="G6" fmla="sin 10800 0"/>
                <a:gd name="G7" fmla="+- G6 10800 0"/>
                <a:gd name="T0" fmla="*/ 21600 w 21600"/>
                <a:gd name="T1" fmla="*/ 10800 h 21600"/>
                <a:gd name="T2" fmla="*/ 10800 w 21600"/>
                <a:gd name="T3" fmla="*/ 21600 h 21600"/>
                <a:gd name="T4" fmla="*/ 0 w 21600"/>
                <a:gd name="T5" fmla="*/ 10800 h 21600"/>
                <a:gd name="T6" fmla="*/ 2 w 21600"/>
                <a:gd name="T7" fmla="*/ 10592 h 21600"/>
                <a:gd name="T8" fmla="*/ 10800 w 21600"/>
                <a:gd name="T9" fmla="*/ 10800 h 21600"/>
                <a:gd name="T10" fmla="*/ 3163 w 21600"/>
                <a:gd name="T11" fmla="*/ 3163 h 21600"/>
                <a:gd name="T12" fmla="*/ 18437 w 21600"/>
                <a:gd name="T13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21600" h="21600">
                  <a:moveTo>
                    <a:pt x="21600" y="10800"/>
                  </a:moveTo>
                  <a:cubicBezTo>
                    <a:pt x="21600" y="16764"/>
                    <a:pt x="16764" y="21600"/>
                    <a:pt x="10800" y="21600"/>
                  </a:cubicBezTo>
                  <a:cubicBezTo>
                    <a:pt x="4835" y="21600"/>
                    <a:pt x="0" y="16764"/>
                    <a:pt x="0" y="10800"/>
                  </a:cubicBezTo>
                  <a:cubicBezTo>
                    <a:pt x="0" y="10730"/>
                    <a:pt x="0" y="10661"/>
                    <a:pt x="2" y="10592"/>
                  </a:cubicBezTo>
                  <a:lnTo>
                    <a:pt x="10800" y="10800"/>
                  </a:lnTo>
                  <a:close/>
                </a:path>
              </a:pathLst>
            </a:custGeom>
            <a:solidFill>
              <a:srgbClr val="FFFFFF"/>
            </a:solidFill>
            <a:ln w="36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633"/>
            </a:p>
          </p:txBody>
        </p:sp>
      </p:grpSp>
      <p:sp>
        <p:nvSpPr>
          <p:cNvPr id="19" name="Freeform 7"/>
          <p:cNvSpPr>
            <a:spLocks noChangeArrowheads="1"/>
          </p:cNvSpPr>
          <p:nvPr/>
        </p:nvSpPr>
        <p:spPr bwMode="auto">
          <a:xfrm>
            <a:off x="4359733" y="3241111"/>
            <a:ext cx="816565" cy="555898"/>
          </a:xfrm>
          <a:custGeom>
            <a:avLst/>
            <a:gdLst>
              <a:gd name="T0" fmla="*/ 0 w 2502"/>
              <a:gd name="T1" fmla="*/ 700 h 1701"/>
              <a:gd name="T2" fmla="*/ 1400 w 2502"/>
              <a:gd name="T3" fmla="*/ 0 h 1701"/>
              <a:gd name="T4" fmla="*/ 2400 w 2502"/>
              <a:gd name="T5" fmla="*/ 800 h 1701"/>
              <a:gd name="T6" fmla="*/ 2501 w 2502"/>
              <a:gd name="T7" fmla="*/ 1700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02" h="1701">
                <a:moveTo>
                  <a:pt x="0" y="700"/>
                </a:moveTo>
                <a:lnTo>
                  <a:pt x="1400" y="0"/>
                </a:lnTo>
                <a:lnTo>
                  <a:pt x="2400" y="800"/>
                </a:lnTo>
                <a:lnTo>
                  <a:pt x="2501" y="1700"/>
                </a:lnTo>
              </a:path>
            </a:pathLst>
          </a:custGeom>
          <a:noFill/>
          <a:ln w="720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633"/>
          </a:p>
        </p:txBody>
      </p:sp>
      <p:cxnSp>
        <p:nvCxnSpPr>
          <p:cNvPr id="21" name="Straight Connector 20"/>
          <p:cNvCxnSpPr/>
          <p:nvPr/>
        </p:nvCxnSpPr>
        <p:spPr>
          <a:xfrm>
            <a:off x="5176298" y="3818310"/>
            <a:ext cx="206115" cy="453626"/>
          </a:xfrm>
          <a:prstGeom prst="line">
            <a:avLst/>
          </a:prstGeom>
          <a:ln w="762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16" idx="3"/>
          </p:cNvCxnSpPr>
          <p:nvPr/>
        </p:nvCxnSpPr>
        <p:spPr>
          <a:xfrm>
            <a:off x="5382413" y="4250635"/>
            <a:ext cx="773475" cy="415098"/>
          </a:xfrm>
          <a:prstGeom prst="line">
            <a:avLst/>
          </a:prstGeom>
          <a:ln w="762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08498" y="4000300"/>
            <a:ext cx="2579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Bologna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6833575" y="3234972"/>
            <a:ext cx="19842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Matera</a:t>
            </a:r>
          </a:p>
          <a:p>
            <a:r>
              <a:rPr lang="en-US" dirty="0" smtClean="0"/>
              <a:t>Space Geodesy</a:t>
            </a:r>
          </a:p>
          <a:p>
            <a:r>
              <a:rPr lang="en-US" dirty="0" smtClean="0"/>
              <a:t>Center</a:t>
            </a:r>
            <a:endParaRPr lang="en-US" dirty="0"/>
          </a:p>
        </p:txBody>
      </p:sp>
      <p:pic>
        <p:nvPicPr>
          <p:cNvPr id="28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769" y="4275457"/>
            <a:ext cx="1026546" cy="663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30" name="Straight Arrow Connector 29"/>
          <p:cNvCxnSpPr/>
          <p:nvPr/>
        </p:nvCxnSpPr>
        <p:spPr>
          <a:xfrm flipH="1">
            <a:off x="6349541" y="3519060"/>
            <a:ext cx="484034" cy="73157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01095" y="2604893"/>
            <a:ext cx="212811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829211" y="2636691"/>
            <a:ext cx="0" cy="9143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2829211" y="3519060"/>
            <a:ext cx="1342385" cy="3194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6" idx="2"/>
          </p:cNvCxnSpPr>
          <p:nvPr/>
        </p:nvCxnSpPr>
        <p:spPr>
          <a:xfrm flipV="1">
            <a:off x="1898249" y="3551009"/>
            <a:ext cx="3249606" cy="910956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endCxn id="26" idx="2"/>
          </p:cNvCxnSpPr>
          <p:nvPr/>
        </p:nvCxnSpPr>
        <p:spPr>
          <a:xfrm>
            <a:off x="701095" y="4461965"/>
            <a:ext cx="1197154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673315" y="4250635"/>
            <a:ext cx="1372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Fiber to Ma deployed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608498" y="4636800"/>
            <a:ext cx="2791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Fiber btw </a:t>
            </a:r>
            <a:r>
              <a:rPr lang="en-US" dirty="0" err="1" smtClean="0"/>
              <a:t>Mc</a:t>
            </a:r>
            <a:r>
              <a:rPr lang="en-US" dirty="0" smtClean="0"/>
              <a:t> and Bo covered w/ project funds</a:t>
            </a:r>
          </a:p>
          <a:p>
            <a:r>
              <a:rPr lang="en-US" dirty="0" smtClean="0"/>
              <a:t>until 2020 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6016258" y="1362633"/>
            <a:ext cx="29260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Project goals: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Common clock </a:t>
            </a:r>
            <a:r>
              <a:rPr lang="en-US" dirty="0" err="1" smtClean="0"/>
              <a:t>Mc</a:t>
            </a:r>
            <a:r>
              <a:rPr lang="en-US" smtClean="0"/>
              <a:t>-Ma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Clock timing w/ VLBI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4391096" y="4275457"/>
            <a:ext cx="1210219" cy="14958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978050" y="5771354"/>
            <a:ext cx="1883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Fucino</a:t>
            </a:r>
            <a:r>
              <a:rPr lang="en-US" sz="2400" dirty="0" smtClean="0"/>
              <a:t> Plain</a:t>
            </a:r>
            <a:endParaRPr lang="en-US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2978050" y="6117088"/>
            <a:ext cx="1883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Telespazio</a:t>
            </a:r>
            <a:r>
              <a:rPr lang="en-US" dirty="0" smtClean="0"/>
              <a:t> Facility</a:t>
            </a:r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6155888" y="4896966"/>
            <a:ext cx="27641" cy="154376"/>
          </a:xfrm>
          <a:prstGeom prst="line">
            <a:avLst/>
          </a:prstGeom>
          <a:ln w="762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6069531" y="5182735"/>
            <a:ext cx="86357" cy="131394"/>
          </a:xfrm>
          <a:prstGeom prst="line">
            <a:avLst/>
          </a:prstGeom>
          <a:ln w="762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5897708" y="5445522"/>
            <a:ext cx="118550" cy="114608"/>
          </a:xfrm>
          <a:prstGeom prst="line">
            <a:avLst/>
          </a:prstGeom>
          <a:ln w="762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897708" y="5771354"/>
            <a:ext cx="0" cy="228940"/>
          </a:xfrm>
          <a:prstGeom prst="line">
            <a:avLst/>
          </a:prstGeom>
          <a:ln w="762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5897708" y="6117088"/>
            <a:ext cx="0" cy="291985"/>
          </a:xfrm>
          <a:prstGeom prst="line">
            <a:avLst/>
          </a:prstGeom>
          <a:ln w="762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7" name="Group 33"/>
          <p:cNvGrpSpPr>
            <a:grpSpLocks/>
          </p:cNvGrpSpPr>
          <p:nvPr/>
        </p:nvGrpSpPr>
        <p:grpSpPr bwMode="auto">
          <a:xfrm>
            <a:off x="5790154" y="5110447"/>
            <a:ext cx="452207" cy="483891"/>
            <a:chOff x="2979" y="1684"/>
            <a:chExt cx="314" cy="336"/>
          </a:xfrm>
        </p:grpSpPr>
        <p:sp>
          <p:nvSpPr>
            <p:cNvPr id="68" name="AutoShape 34"/>
            <p:cNvSpPr>
              <a:spLocks noChangeArrowheads="1"/>
            </p:cNvSpPr>
            <p:nvPr/>
          </p:nvSpPr>
          <p:spPr bwMode="auto">
            <a:xfrm rot="120000">
              <a:off x="3001" y="1887"/>
              <a:ext cx="120" cy="131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36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633"/>
            </a:p>
          </p:txBody>
        </p:sp>
        <p:sp>
          <p:nvSpPr>
            <p:cNvPr id="69" name="AutoShape 35"/>
            <p:cNvSpPr>
              <a:spLocks noChangeArrowheads="1"/>
            </p:cNvSpPr>
            <p:nvPr/>
          </p:nvSpPr>
          <p:spPr bwMode="auto">
            <a:xfrm rot="3420000">
              <a:off x="3123" y="1736"/>
              <a:ext cx="104" cy="164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36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633"/>
            </a:p>
          </p:txBody>
        </p:sp>
        <p:sp>
          <p:nvSpPr>
            <p:cNvPr id="70" name="AutoShape 36"/>
            <p:cNvSpPr>
              <a:spLocks noChangeArrowheads="1"/>
            </p:cNvSpPr>
            <p:nvPr/>
          </p:nvSpPr>
          <p:spPr bwMode="auto">
            <a:xfrm rot="3360000">
              <a:off x="3024" y="1728"/>
              <a:ext cx="226" cy="226"/>
            </a:xfrm>
            <a:custGeom>
              <a:avLst/>
              <a:gdLst>
                <a:gd name="G0" fmla="cos 10800 -11724351"/>
                <a:gd name="G1" fmla="+- G0 10800 0"/>
                <a:gd name="G2" fmla="sin 10800 -11724351"/>
                <a:gd name="G3" fmla="+- G2 10800 0"/>
                <a:gd name="G4" fmla="cos 10800 0"/>
                <a:gd name="G5" fmla="+- G4 10800 0"/>
                <a:gd name="G6" fmla="sin 10800 0"/>
                <a:gd name="G7" fmla="+- G6 10800 0"/>
                <a:gd name="T0" fmla="*/ 21600 w 21600"/>
                <a:gd name="T1" fmla="*/ 10800 h 21600"/>
                <a:gd name="T2" fmla="*/ 10800 w 21600"/>
                <a:gd name="T3" fmla="*/ 21600 h 21600"/>
                <a:gd name="T4" fmla="*/ 0 w 21600"/>
                <a:gd name="T5" fmla="*/ 10800 h 21600"/>
                <a:gd name="T6" fmla="*/ 2 w 21600"/>
                <a:gd name="T7" fmla="*/ 10592 h 21600"/>
                <a:gd name="T8" fmla="*/ 10800 w 21600"/>
                <a:gd name="T9" fmla="*/ 10800 h 21600"/>
                <a:gd name="T10" fmla="*/ 3163 w 21600"/>
                <a:gd name="T11" fmla="*/ 3163 h 21600"/>
                <a:gd name="T12" fmla="*/ 18437 w 21600"/>
                <a:gd name="T13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21600" h="21600">
                  <a:moveTo>
                    <a:pt x="21600" y="10800"/>
                  </a:moveTo>
                  <a:cubicBezTo>
                    <a:pt x="21600" y="16764"/>
                    <a:pt x="16764" y="21600"/>
                    <a:pt x="10800" y="21600"/>
                  </a:cubicBezTo>
                  <a:cubicBezTo>
                    <a:pt x="4835" y="21600"/>
                    <a:pt x="0" y="16764"/>
                    <a:pt x="0" y="10800"/>
                  </a:cubicBezTo>
                  <a:cubicBezTo>
                    <a:pt x="0" y="10730"/>
                    <a:pt x="0" y="10661"/>
                    <a:pt x="2" y="10592"/>
                  </a:cubicBezTo>
                  <a:lnTo>
                    <a:pt x="10800" y="10800"/>
                  </a:lnTo>
                  <a:close/>
                </a:path>
              </a:pathLst>
            </a:custGeom>
            <a:solidFill>
              <a:srgbClr val="FFFFFF"/>
            </a:solidFill>
            <a:ln w="36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633"/>
            </a:p>
          </p:txBody>
        </p:sp>
      </p:grpSp>
      <p:cxnSp>
        <p:nvCxnSpPr>
          <p:cNvPr id="72" name="Straight Arrow Connector 71"/>
          <p:cNvCxnSpPr/>
          <p:nvPr/>
        </p:nvCxnSpPr>
        <p:spPr>
          <a:xfrm flipH="1" flipV="1">
            <a:off x="6069531" y="5562468"/>
            <a:ext cx="1098226" cy="2088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7167757" y="5448424"/>
            <a:ext cx="1650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Noto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4" name="TextBox 73"/>
          <p:cNvSpPr txBox="1"/>
          <p:nvPr/>
        </p:nvSpPr>
        <p:spPr>
          <a:xfrm>
            <a:off x="7175464" y="5815628"/>
            <a:ext cx="1766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Radio station</a:t>
            </a:r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5848073" y="6396335"/>
            <a:ext cx="1825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Malta NMC</a:t>
            </a: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Roberto Ricci EVN14 Granada 2018</a:t>
            </a:r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B2488-A8A8-1D4C-AA80-A1431ABFBD79}" type="slidenum">
              <a:rPr lang="en-US" smtClean="0"/>
              <a:t>4</a:t>
            </a:fld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5290296" y="3036620"/>
            <a:ext cx="1059245" cy="7603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263188" y="2405858"/>
            <a:ext cx="24236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Florence</a:t>
            </a:r>
          </a:p>
          <a:p>
            <a:r>
              <a:rPr lang="en-US" dirty="0" err="1" smtClean="0"/>
              <a:t>Eur</a:t>
            </a:r>
            <a:r>
              <a:rPr lang="en-US" dirty="0" smtClean="0"/>
              <a:t> Lab Non-</a:t>
            </a:r>
            <a:r>
              <a:rPr lang="en-US" dirty="0" err="1" smtClean="0"/>
              <a:t>lin</a:t>
            </a:r>
            <a:r>
              <a:rPr lang="en-US" dirty="0" smtClean="0"/>
              <a:t> </a:t>
            </a:r>
            <a:r>
              <a:rPr lang="en-US" dirty="0" err="1" smtClean="0"/>
              <a:t>Spectr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867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11" y="4043713"/>
            <a:ext cx="1854554" cy="174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21506" name="Group 2"/>
          <p:cNvGrpSpPr>
            <a:grpSpLocks/>
          </p:cNvGrpSpPr>
          <p:nvPr/>
        </p:nvGrpSpPr>
        <p:grpSpPr bwMode="auto">
          <a:xfrm>
            <a:off x="6391991" y="2801095"/>
            <a:ext cx="760400" cy="787762"/>
            <a:chOff x="4860" y="1945"/>
            <a:chExt cx="704" cy="547"/>
          </a:xfrm>
        </p:grpSpPr>
        <p:sp>
          <p:nvSpPr>
            <p:cNvPr id="21507" name="AutoShape 3"/>
            <p:cNvSpPr>
              <a:spLocks noChangeArrowheads="1"/>
            </p:cNvSpPr>
            <p:nvPr/>
          </p:nvSpPr>
          <p:spPr bwMode="auto">
            <a:xfrm rot="15660000">
              <a:off x="5094" y="2020"/>
              <a:ext cx="433" cy="449"/>
            </a:xfrm>
            <a:custGeom>
              <a:avLst/>
              <a:gdLst>
                <a:gd name="G0" fmla="+- -9172571 0 0"/>
                <a:gd name="G1" fmla="+- 0 0 0"/>
                <a:gd name="G2" fmla="+- 5500 0 0"/>
                <a:gd name="G3" fmla="+- 10800 5500 0"/>
                <a:gd name="G4" fmla="sin 10800 -9172571"/>
                <a:gd name="G5" fmla="cos 10800 -9172571"/>
                <a:gd name="G6" fmla="sin 10800 0"/>
                <a:gd name="G7" fmla="cos 10800 0"/>
                <a:gd name="G8" fmla="+- G4 10800 0"/>
                <a:gd name="G9" fmla="+- G5 10800 0"/>
                <a:gd name="G10" fmla="+- G6 10800 0"/>
                <a:gd name="G11" fmla="+- G7 10800 0"/>
                <a:gd name="G12" fmla="sin G3 -9172571"/>
                <a:gd name="G13" fmla="cos G3 -9172571"/>
                <a:gd name="G14" fmla="sin G3 0"/>
                <a:gd name="G15" fmla="cos G3 0"/>
                <a:gd name="G16" fmla="+- G12 10800 0"/>
                <a:gd name="G17" fmla="+- G13 10800 0"/>
                <a:gd name="G18" fmla="+- G14 10800 0"/>
                <a:gd name="G19" fmla="+- G15 10800 0"/>
                <a:gd name="G20" fmla="+- 21600 0 G3"/>
                <a:gd name="G21" fmla="sin 13500 0"/>
                <a:gd name="G22" fmla="cos 13500 0"/>
                <a:gd name="G23" fmla="+- G21 10800 0"/>
                <a:gd name="G24" fmla="+- G22 10800 0"/>
                <a:gd name="G25" fmla="+- 5500 0 2700"/>
                <a:gd name="G26" fmla="sin G25 0"/>
                <a:gd name="G27" fmla="cos G25 0"/>
                <a:gd name="G28" fmla="+- G26 10800 0"/>
                <a:gd name="G29" fmla="+- G27 10800 0"/>
                <a:gd name="G30" fmla="+- 0 45 0"/>
                <a:gd name="G31" fmla="*/ 1 48365 11520"/>
                <a:gd name="G32" fmla="*/ G30 G31 1"/>
                <a:gd name="G33" fmla="*/ G32 1 180"/>
                <a:gd name="G34" fmla="+- G29 0 G24"/>
                <a:gd name="G35" fmla="+- G29 0 G24"/>
                <a:gd name="G36" fmla="*/ G34 G35 1"/>
                <a:gd name="G37" fmla="+- G28 0 G23"/>
                <a:gd name="G38" fmla="+- G28 0 G23"/>
                <a:gd name="G39" fmla="*/ G37 G38 1"/>
                <a:gd name="G40" fmla="+- G36 G39 0"/>
                <a:gd name="G41" fmla="sqrt G40"/>
                <a:gd name="G42" fmla="*/ 1 38877 51712"/>
                <a:gd name="G43" fmla="*/ G42 G41 1"/>
                <a:gd name="G44" fmla="sin G43 G33"/>
                <a:gd name="G45" fmla="cos G43 G33"/>
                <a:gd name="G46" fmla="+- G28 G44 0"/>
                <a:gd name="G47" fmla="+- G29 G45 0"/>
                <a:gd name="T0" fmla="*/ 0 w 21600"/>
                <a:gd name="T1" fmla="*/ 10699 h 21600"/>
                <a:gd name="T2" fmla="*/ 0 w 21600"/>
                <a:gd name="T3" fmla="*/ 0 h 21600"/>
                <a:gd name="T4" fmla="*/ 10800 w 21600"/>
                <a:gd name="T5" fmla="*/ 24299 h 21600"/>
                <a:gd name="T6" fmla="*/ -1680 w 21600"/>
                <a:gd name="T7" fmla="*/ 10800 h 21600"/>
                <a:gd name="T8" fmla="*/ 24300 w 21600"/>
                <a:gd name="T9" fmla="*/ 2800 h 21600"/>
                <a:gd name="T10" fmla="*/ 16300 w 21600"/>
                <a:gd name="T11" fmla="*/ 314 h 21600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21600" h="21600">
                  <a:moveTo>
                    <a:pt x="16300" y="10800"/>
                  </a:moveTo>
                  <a:cubicBezTo>
                    <a:pt x="16300" y="7762"/>
                    <a:pt x="13837" y="5300"/>
                    <a:pt x="10800" y="5300"/>
                  </a:cubicBezTo>
                  <a:cubicBezTo>
                    <a:pt x="9175" y="5299"/>
                    <a:pt x="7634" y="6018"/>
                    <a:pt x="6589" y="7261"/>
                  </a:cubicBezTo>
                  <a:lnTo>
                    <a:pt x="2531" y="3852"/>
                  </a:lnTo>
                  <a:cubicBezTo>
                    <a:pt x="4583" y="1410"/>
                    <a:pt x="7610" y="-1"/>
                    <a:pt x="10800" y="-1"/>
                  </a:cubicBezTo>
                  <a:cubicBezTo>
                    <a:pt x="16764" y="-1"/>
                    <a:pt x="21600" y="4835"/>
                    <a:pt x="21600" y="10800"/>
                  </a:cubicBezTo>
                  <a:lnTo>
                    <a:pt x="24300" y="10800"/>
                  </a:lnTo>
                  <a:lnTo>
                    <a:pt x="24299" y="10800"/>
                  </a:lnTo>
                  <a:lnTo>
                    <a:pt x="13600" y="1080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633"/>
            </a:p>
          </p:txBody>
        </p:sp>
        <p:pic>
          <p:nvPicPr>
            <p:cNvPr id="2150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" y="2012"/>
              <a:ext cx="322" cy="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1509" name="Oval 5"/>
            <p:cNvSpPr>
              <a:spLocks noChangeArrowheads="1"/>
            </p:cNvSpPr>
            <p:nvPr/>
          </p:nvSpPr>
          <p:spPr bwMode="auto">
            <a:xfrm rot="20820000">
              <a:off x="5081" y="2228"/>
              <a:ext cx="47" cy="9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633"/>
            </a:p>
          </p:txBody>
        </p:sp>
        <p:sp>
          <p:nvSpPr>
            <p:cNvPr id="21510" name="Oval 6"/>
            <p:cNvSpPr>
              <a:spLocks noChangeArrowheads="1"/>
            </p:cNvSpPr>
            <p:nvPr/>
          </p:nvSpPr>
          <p:spPr bwMode="auto">
            <a:xfrm rot="16380000">
              <a:off x="5104" y="2228"/>
              <a:ext cx="99" cy="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633"/>
            </a:p>
          </p:txBody>
        </p:sp>
      </p:grpSp>
      <p:sp>
        <p:nvSpPr>
          <p:cNvPr id="21511" name="AutoShape 7"/>
          <p:cNvSpPr>
            <a:spLocks noChangeArrowheads="1"/>
          </p:cNvSpPr>
          <p:nvPr/>
        </p:nvSpPr>
        <p:spPr bwMode="auto">
          <a:xfrm>
            <a:off x="1216089" y="1780028"/>
            <a:ext cx="1004506" cy="456528"/>
          </a:xfrm>
          <a:prstGeom prst="cube">
            <a:avLst>
              <a:gd name="adj" fmla="val 25000"/>
            </a:avLst>
          </a:prstGeom>
          <a:solidFill>
            <a:srgbClr val="99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sp>
        <p:nvSpPr>
          <p:cNvPr id="21512" name="Line 8"/>
          <p:cNvSpPr>
            <a:spLocks noChangeShapeType="1"/>
          </p:cNvSpPr>
          <p:nvPr/>
        </p:nvSpPr>
        <p:spPr bwMode="auto">
          <a:xfrm>
            <a:off x="2170909" y="2024854"/>
            <a:ext cx="759320" cy="1441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633"/>
          </a:p>
        </p:txBody>
      </p:sp>
      <p:pic>
        <p:nvPicPr>
          <p:cNvPr id="2151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993" y="3722793"/>
            <a:ext cx="2289841" cy="947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1514" name="Freeform 10"/>
          <p:cNvSpPr>
            <a:spLocks noChangeArrowheads="1"/>
          </p:cNvSpPr>
          <p:nvPr/>
        </p:nvSpPr>
        <p:spPr bwMode="auto">
          <a:xfrm>
            <a:off x="4522315" y="2010452"/>
            <a:ext cx="2670041" cy="342756"/>
          </a:xfrm>
          <a:custGeom>
            <a:avLst/>
            <a:gdLst>
              <a:gd name="T0" fmla="*/ 0 w 10900"/>
              <a:gd name="T1" fmla="*/ 104 h 1050"/>
              <a:gd name="T2" fmla="*/ 665 w 10900"/>
              <a:gd name="T3" fmla="*/ 47 h 1050"/>
              <a:gd name="T4" fmla="*/ 1104 w 10900"/>
              <a:gd name="T5" fmla="*/ 47 h 1050"/>
              <a:gd name="T6" fmla="*/ 2725 w 10900"/>
              <a:gd name="T7" fmla="*/ 47 h 1050"/>
              <a:gd name="T8" fmla="*/ 3389 w 10900"/>
              <a:gd name="T9" fmla="*/ 273 h 1050"/>
              <a:gd name="T10" fmla="*/ 3988 w 10900"/>
              <a:gd name="T11" fmla="*/ 386 h 1050"/>
              <a:gd name="T12" fmla="*/ 5329 w 10900"/>
              <a:gd name="T13" fmla="*/ 706 h 1050"/>
              <a:gd name="T14" fmla="*/ 5848 w 10900"/>
              <a:gd name="T15" fmla="*/ 762 h 1050"/>
              <a:gd name="T16" fmla="*/ 6287 w 10900"/>
              <a:gd name="T17" fmla="*/ 781 h 1050"/>
              <a:gd name="T18" fmla="*/ 6885 w 10900"/>
              <a:gd name="T19" fmla="*/ 781 h 1050"/>
              <a:gd name="T20" fmla="*/ 7297 w 10900"/>
              <a:gd name="T21" fmla="*/ 781 h 1050"/>
              <a:gd name="T22" fmla="*/ 8506 w 10900"/>
              <a:gd name="T23" fmla="*/ 950 h 1050"/>
              <a:gd name="T24" fmla="*/ 9197 w 10900"/>
              <a:gd name="T25" fmla="*/ 1044 h 1050"/>
              <a:gd name="T26" fmla="*/ 10062 w 10900"/>
              <a:gd name="T27" fmla="*/ 1044 h 1050"/>
              <a:gd name="T28" fmla="*/ 10567 w 10900"/>
              <a:gd name="T29" fmla="*/ 1044 h 1050"/>
              <a:gd name="T30" fmla="*/ 10713 w 10900"/>
              <a:gd name="T31" fmla="*/ 1044 h 1050"/>
              <a:gd name="T32" fmla="*/ 10846 w 10900"/>
              <a:gd name="T33" fmla="*/ 1044 h 1050"/>
              <a:gd name="T34" fmla="*/ 10899 w 10900"/>
              <a:gd name="T35" fmla="*/ 1044 h 10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900" h="1050">
                <a:moveTo>
                  <a:pt x="0" y="104"/>
                </a:moveTo>
                <a:cubicBezTo>
                  <a:pt x="223" y="127"/>
                  <a:pt x="441" y="33"/>
                  <a:pt x="665" y="47"/>
                </a:cubicBezTo>
                <a:cubicBezTo>
                  <a:pt x="810" y="56"/>
                  <a:pt x="957" y="47"/>
                  <a:pt x="1104" y="47"/>
                </a:cubicBezTo>
                <a:cubicBezTo>
                  <a:pt x="1643" y="47"/>
                  <a:pt x="2188" y="136"/>
                  <a:pt x="2725" y="47"/>
                </a:cubicBezTo>
                <a:cubicBezTo>
                  <a:pt x="3006" y="0"/>
                  <a:pt x="3142" y="288"/>
                  <a:pt x="3389" y="273"/>
                </a:cubicBezTo>
                <a:cubicBezTo>
                  <a:pt x="3595" y="260"/>
                  <a:pt x="3791" y="461"/>
                  <a:pt x="3988" y="386"/>
                </a:cubicBezTo>
                <a:cubicBezTo>
                  <a:pt x="4498" y="190"/>
                  <a:pt x="4871" y="710"/>
                  <a:pt x="5329" y="706"/>
                </a:cubicBezTo>
                <a:cubicBezTo>
                  <a:pt x="5502" y="704"/>
                  <a:pt x="5677" y="713"/>
                  <a:pt x="5848" y="762"/>
                </a:cubicBezTo>
                <a:cubicBezTo>
                  <a:pt x="5991" y="803"/>
                  <a:pt x="6140" y="780"/>
                  <a:pt x="6287" y="781"/>
                </a:cubicBezTo>
                <a:cubicBezTo>
                  <a:pt x="6485" y="782"/>
                  <a:pt x="6685" y="781"/>
                  <a:pt x="6885" y="781"/>
                </a:cubicBezTo>
                <a:cubicBezTo>
                  <a:pt x="7023" y="781"/>
                  <a:pt x="7160" y="782"/>
                  <a:pt x="7297" y="781"/>
                </a:cubicBezTo>
                <a:cubicBezTo>
                  <a:pt x="7702" y="776"/>
                  <a:pt x="8109" y="839"/>
                  <a:pt x="8506" y="950"/>
                </a:cubicBezTo>
                <a:cubicBezTo>
                  <a:pt x="8732" y="1014"/>
                  <a:pt x="8965" y="1049"/>
                  <a:pt x="9197" y="1044"/>
                </a:cubicBezTo>
                <a:cubicBezTo>
                  <a:pt x="9485" y="1039"/>
                  <a:pt x="9774" y="1044"/>
                  <a:pt x="10062" y="1044"/>
                </a:cubicBezTo>
                <a:cubicBezTo>
                  <a:pt x="10229" y="1044"/>
                  <a:pt x="10398" y="1044"/>
                  <a:pt x="10567" y="1044"/>
                </a:cubicBezTo>
                <a:lnTo>
                  <a:pt x="10713" y="1044"/>
                </a:lnTo>
                <a:lnTo>
                  <a:pt x="10846" y="1044"/>
                </a:lnTo>
                <a:lnTo>
                  <a:pt x="10899" y="1044"/>
                </a:lnTo>
              </a:path>
            </a:pathLst>
          </a:custGeom>
          <a:noFill/>
          <a:ln w="360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633"/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4817187" y="2776614"/>
            <a:ext cx="1346902" cy="717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it-IT" altLang="it-IT" sz="1996" b="1"/>
              <a:t>550 km</a:t>
            </a:r>
          </a:p>
        </p:txBody>
      </p:sp>
      <p:sp>
        <p:nvSpPr>
          <p:cNvPr id="21517" name="Freeform 13"/>
          <p:cNvSpPr>
            <a:spLocks/>
          </p:cNvSpPr>
          <p:nvPr/>
        </p:nvSpPr>
        <p:spPr bwMode="auto">
          <a:xfrm>
            <a:off x="4939240" y="3250422"/>
            <a:ext cx="735557" cy="319714"/>
          </a:xfrm>
          <a:custGeom>
            <a:avLst/>
            <a:gdLst>
              <a:gd name="T0" fmla="*/ 0 w 3001"/>
              <a:gd name="T1" fmla="*/ 241 h 981"/>
              <a:gd name="T2" fmla="*/ 1582 w 3001"/>
              <a:gd name="T3" fmla="*/ 57 h 981"/>
              <a:gd name="T4" fmla="*/ 2770 w 3001"/>
              <a:gd name="T5" fmla="*/ 733 h 981"/>
              <a:gd name="T6" fmla="*/ 3000 w 3001"/>
              <a:gd name="T7" fmla="*/ 980 h 9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001" h="981">
                <a:moveTo>
                  <a:pt x="0" y="241"/>
                </a:moveTo>
                <a:cubicBezTo>
                  <a:pt x="492" y="0"/>
                  <a:pt x="1054" y="48"/>
                  <a:pt x="1582" y="57"/>
                </a:cubicBezTo>
                <a:cubicBezTo>
                  <a:pt x="2070" y="66"/>
                  <a:pt x="2462" y="409"/>
                  <a:pt x="2770" y="733"/>
                </a:cubicBezTo>
                <a:lnTo>
                  <a:pt x="3000" y="980"/>
                </a:lnTo>
              </a:path>
            </a:pathLst>
          </a:custGeom>
          <a:noFill/>
          <a:ln w="36000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633"/>
          </a:p>
        </p:txBody>
      </p:sp>
      <p:sp>
        <p:nvSpPr>
          <p:cNvPr id="21518" name="Freeform 14"/>
          <p:cNvSpPr>
            <a:spLocks noChangeArrowheads="1"/>
          </p:cNvSpPr>
          <p:nvPr/>
        </p:nvSpPr>
        <p:spPr bwMode="auto">
          <a:xfrm>
            <a:off x="7021698" y="2351768"/>
            <a:ext cx="440687" cy="424844"/>
          </a:xfrm>
          <a:custGeom>
            <a:avLst/>
            <a:gdLst>
              <a:gd name="T0" fmla="*/ 699 w 1801"/>
              <a:gd name="T1" fmla="*/ 0 h 1301"/>
              <a:gd name="T2" fmla="*/ 0 w 1801"/>
              <a:gd name="T3" fmla="*/ 1300 h 130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01" h="1301">
                <a:moveTo>
                  <a:pt x="699" y="0"/>
                </a:moveTo>
                <a:cubicBezTo>
                  <a:pt x="1800" y="500"/>
                  <a:pt x="0" y="1300"/>
                  <a:pt x="0" y="1300"/>
                </a:cubicBezTo>
              </a:path>
            </a:pathLst>
          </a:custGeom>
          <a:noFill/>
          <a:ln w="360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633"/>
          </a:p>
        </p:txBody>
      </p:sp>
      <p:sp>
        <p:nvSpPr>
          <p:cNvPr id="21519" name="Freeform 15"/>
          <p:cNvSpPr>
            <a:spLocks noChangeArrowheads="1"/>
          </p:cNvSpPr>
          <p:nvPr/>
        </p:nvSpPr>
        <p:spPr bwMode="auto">
          <a:xfrm>
            <a:off x="2689363" y="2024854"/>
            <a:ext cx="487132" cy="555898"/>
          </a:xfrm>
          <a:custGeom>
            <a:avLst/>
            <a:gdLst>
              <a:gd name="T0" fmla="*/ 454 w 1988"/>
              <a:gd name="T1" fmla="*/ 1700 h 1701"/>
              <a:gd name="T2" fmla="*/ 1987 w 1988"/>
              <a:gd name="T3" fmla="*/ 0 h 170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88" h="1701">
                <a:moveTo>
                  <a:pt x="454" y="1700"/>
                </a:moveTo>
                <a:cubicBezTo>
                  <a:pt x="0" y="654"/>
                  <a:pt x="1987" y="0"/>
                  <a:pt x="1987" y="0"/>
                </a:cubicBezTo>
              </a:path>
            </a:pathLst>
          </a:custGeom>
          <a:noFill/>
          <a:ln w="360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633"/>
          </a:p>
        </p:txBody>
      </p:sp>
      <p:sp>
        <p:nvSpPr>
          <p:cNvPr id="21520" name="Line 16"/>
          <p:cNvSpPr>
            <a:spLocks noChangeShapeType="1"/>
          </p:cNvSpPr>
          <p:nvPr/>
        </p:nvSpPr>
        <p:spPr bwMode="auto">
          <a:xfrm flipH="1">
            <a:off x="2929148" y="2024854"/>
            <a:ext cx="1251852" cy="1441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633"/>
          </a:p>
        </p:txBody>
      </p:sp>
      <p:sp>
        <p:nvSpPr>
          <p:cNvPr id="21521" name="AutoShape 17"/>
          <p:cNvSpPr>
            <a:spLocks noChangeArrowheads="1"/>
          </p:cNvSpPr>
          <p:nvPr/>
        </p:nvSpPr>
        <p:spPr bwMode="auto">
          <a:xfrm rot="5400000">
            <a:off x="3186035" y="1904421"/>
            <a:ext cx="131054" cy="245186"/>
          </a:xfrm>
          <a:prstGeom prst="can">
            <a:avLst>
              <a:gd name="adj" fmla="val 26793"/>
            </a:avLst>
          </a:prstGeom>
          <a:solidFill>
            <a:srgbClr val="66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sp>
        <p:nvSpPr>
          <p:cNvPr id="21522" name="AutoShape 18"/>
          <p:cNvSpPr>
            <a:spLocks noChangeArrowheads="1"/>
          </p:cNvSpPr>
          <p:nvPr/>
        </p:nvSpPr>
        <p:spPr bwMode="auto">
          <a:xfrm rot="5400000">
            <a:off x="7006396" y="2229896"/>
            <a:ext cx="131054" cy="245186"/>
          </a:xfrm>
          <a:prstGeom prst="can">
            <a:avLst>
              <a:gd name="adj" fmla="val 26793"/>
            </a:avLst>
          </a:prstGeom>
          <a:solidFill>
            <a:srgbClr val="66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sp>
        <p:nvSpPr>
          <p:cNvPr id="21523" name="AutoShape 19"/>
          <p:cNvSpPr>
            <a:spLocks noChangeArrowheads="1"/>
          </p:cNvSpPr>
          <p:nvPr/>
        </p:nvSpPr>
        <p:spPr bwMode="auto">
          <a:xfrm rot="16260000">
            <a:off x="7494607" y="2232776"/>
            <a:ext cx="131054" cy="245186"/>
          </a:xfrm>
          <a:prstGeom prst="can">
            <a:avLst>
              <a:gd name="adj" fmla="val 26793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sp>
        <p:nvSpPr>
          <p:cNvPr id="21524" name="Line 20"/>
          <p:cNvSpPr>
            <a:spLocks noChangeShapeType="1"/>
          </p:cNvSpPr>
          <p:nvPr/>
        </p:nvSpPr>
        <p:spPr bwMode="auto">
          <a:xfrm>
            <a:off x="7192356" y="2351768"/>
            <a:ext cx="270029" cy="1440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633"/>
          </a:p>
        </p:txBody>
      </p:sp>
      <p:sp>
        <p:nvSpPr>
          <p:cNvPr id="21525" name="Oval 21"/>
          <p:cNvSpPr>
            <a:spLocks noChangeArrowheads="1"/>
          </p:cNvSpPr>
          <p:nvPr/>
        </p:nvSpPr>
        <p:spPr bwMode="auto">
          <a:xfrm>
            <a:off x="2860021" y="2449698"/>
            <a:ext cx="245186" cy="282270"/>
          </a:xfrm>
          <a:prstGeom prst="ellipse">
            <a:avLst/>
          </a:prstGeom>
          <a:solidFill>
            <a:srgbClr val="FFFF00"/>
          </a:solidFill>
          <a:ln w="36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sp>
        <p:nvSpPr>
          <p:cNvPr id="21526" name="AutoShape 22"/>
          <p:cNvSpPr>
            <a:spLocks noChangeArrowheads="1"/>
          </p:cNvSpPr>
          <p:nvPr/>
        </p:nvSpPr>
        <p:spPr bwMode="auto">
          <a:xfrm rot="7200000">
            <a:off x="2860022" y="2490743"/>
            <a:ext cx="146895" cy="116652"/>
          </a:xfrm>
          <a:prstGeom prst="triangle">
            <a:avLst>
              <a:gd name="adj" fmla="val 50000"/>
            </a:avLst>
          </a:prstGeom>
          <a:solidFill>
            <a:srgbClr val="000000"/>
          </a:solidFill>
          <a:ln w="36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sp>
        <p:nvSpPr>
          <p:cNvPr id="21527" name="Line 23"/>
          <p:cNvSpPr>
            <a:spLocks noChangeShapeType="1"/>
          </p:cNvSpPr>
          <p:nvPr/>
        </p:nvSpPr>
        <p:spPr bwMode="auto">
          <a:xfrm flipH="1">
            <a:off x="2931309" y="2510185"/>
            <a:ext cx="75608" cy="169938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633"/>
          </a:p>
        </p:txBody>
      </p:sp>
      <p:sp>
        <p:nvSpPr>
          <p:cNvPr id="21528" name="AutoShape 24"/>
          <p:cNvSpPr>
            <a:spLocks noChangeArrowheads="1"/>
          </p:cNvSpPr>
          <p:nvPr/>
        </p:nvSpPr>
        <p:spPr bwMode="auto">
          <a:xfrm rot="7200000">
            <a:off x="2860022" y="2490743"/>
            <a:ext cx="146895" cy="116652"/>
          </a:xfrm>
          <a:prstGeom prst="triangle">
            <a:avLst>
              <a:gd name="adj" fmla="val 50000"/>
            </a:avLst>
          </a:prstGeom>
          <a:solidFill>
            <a:srgbClr val="000000"/>
          </a:solidFill>
          <a:ln w="36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sp>
        <p:nvSpPr>
          <p:cNvPr id="21529" name="Line 25"/>
          <p:cNvSpPr>
            <a:spLocks noChangeShapeType="1"/>
          </p:cNvSpPr>
          <p:nvPr/>
        </p:nvSpPr>
        <p:spPr bwMode="auto">
          <a:xfrm flipH="1">
            <a:off x="2931309" y="2510185"/>
            <a:ext cx="75608" cy="169938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633"/>
          </a:p>
        </p:txBody>
      </p:sp>
      <p:sp>
        <p:nvSpPr>
          <p:cNvPr id="21530" name="Line 26"/>
          <p:cNvSpPr>
            <a:spLocks noChangeShapeType="1"/>
          </p:cNvSpPr>
          <p:nvPr/>
        </p:nvSpPr>
        <p:spPr bwMode="auto">
          <a:xfrm>
            <a:off x="2797375" y="2593714"/>
            <a:ext cx="245186" cy="1440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633"/>
          </a:p>
        </p:txBody>
      </p:sp>
      <p:sp>
        <p:nvSpPr>
          <p:cNvPr id="21531" name="AutoShape 27"/>
          <p:cNvSpPr>
            <a:spLocks noChangeArrowheads="1"/>
          </p:cNvSpPr>
          <p:nvPr/>
        </p:nvSpPr>
        <p:spPr bwMode="auto">
          <a:xfrm>
            <a:off x="3518890" y="2449698"/>
            <a:ext cx="612425" cy="326914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46" tIns="40823" rIns="81646" bIns="40823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9pPr>
          </a:lstStyle>
          <a:p>
            <a:pPr algn="ctr"/>
            <a:r>
              <a:rPr lang="it-IT" altLang="it-IT" sz="1814" b="1">
                <a:solidFill>
                  <a:srgbClr val="FFFFFF"/>
                </a:solidFill>
                <a:latin typeface="Lucida Sans" charset="0"/>
              </a:rPr>
              <a:t>servo</a:t>
            </a:r>
          </a:p>
        </p:txBody>
      </p:sp>
      <p:sp>
        <p:nvSpPr>
          <p:cNvPr id="21532" name="Line 28"/>
          <p:cNvSpPr>
            <a:spLocks noChangeShapeType="1"/>
          </p:cNvSpPr>
          <p:nvPr/>
        </p:nvSpPr>
        <p:spPr bwMode="auto">
          <a:xfrm>
            <a:off x="3058762" y="2593714"/>
            <a:ext cx="460128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633"/>
          </a:p>
        </p:txBody>
      </p:sp>
      <p:sp>
        <p:nvSpPr>
          <p:cNvPr id="21533" name="AutoShape 29"/>
          <p:cNvSpPr>
            <a:spLocks noChangeArrowheads="1"/>
          </p:cNvSpPr>
          <p:nvPr/>
        </p:nvSpPr>
        <p:spPr bwMode="auto">
          <a:xfrm>
            <a:off x="3518890" y="1600009"/>
            <a:ext cx="1093075" cy="718635"/>
          </a:xfrm>
          <a:prstGeom prst="cube">
            <a:avLst>
              <a:gd name="adj" fmla="val 25000"/>
            </a:avLst>
          </a:prstGeom>
          <a:solidFill>
            <a:srgbClr val="1C1C1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sp>
        <p:nvSpPr>
          <p:cNvPr id="21534" name="Line 30"/>
          <p:cNvSpPr>
            <a:spLocks noChangeShapeType="1"/>
          </p:cNvSpPr>
          <p:nvPr/>
        </p:nvSpPr>
        <p:spPr bwMode="auto">
          <a:xfrm flipV="1">
            <a:off x="3836444" y="2317204"/>
            <a:ext cx="48605" cy="133934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633"/>
          </a:p>
        </p:txBody>
      </p:sp>
      <p:sp>
        <p:nvSpPr>
          <p:cNvPr id="21535" name="Oval 31"/>
          <p:cNvSpPr>
            <a:spLocks noChangeArrowheads="1"/>
          </p:cNvSpPr>
          <p:nvPr/>
        </p:nvSpPr>
        <p:spPr bwMode="auto">
          <a:xfrm>
            <a:off x="5159583" y="2024854"/>
            <a:ext cx="146896" cy="351397"/>
          </a:xfrm>
          <a:prstGeom prst="ellipse">
            <a:avLst/>
          </a:prstGeom>
          <a:noFill/>
          <a:ln w="360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sp>
        <p:nvSpPr>
          <p:cNvPr id="21536" name="Oval 32"/>
          <p:cNvSpPr>
            <a:spLocks noChangeArrowheads="1"/>
          </p:cNvSpPr>
          <p:nvPr/>
        </p:nvSpPr>
        <p:spPr bwMode="auto">
          <a:xfrm>
            <a:off x="5208187" y="2091101"/>
            <a:ext cx="146896" cy="351397"/>
          </a:xfrm>
          <a:prstGeom prst="ellipse">
            <a:avLst/>
          </a:prstGeom>
          <a:noFill/>
          <a:ln w="360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sp>
        <p:nvSpPr>
          <p:cNvPr id="21537" name="Oval 33"/>
          <p:cNvSpPr>
            <a:spLocks noChangeArrowheads="1"/>
          </p:cNvSpPr>
          <p:nvPr/>
        </p:nvSpPr>
        <p:spPr bwMode="auto">
          <a:xfrm>
            <a:off x="5281635" y="2091101"/>
            <a:ext cx="146896" cy="351397"/>
          </a:xfrm>
          <a:prstGeom prst="ellipse">
            <a:avLst/>
          </a:prstGeom>
          <a:noFill/>
          <a:ln w="360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pic>
        <p:nvPicPr>
          <p:cNvPr id="21538" name="Picture 3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827" y="2802535"/>
            <a:ext cx="1218368" cy="85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1539" name="Rectangle 35"/>
          <p:cNvSpPr>
            <a:spLocks noChangeArrowheads="1"/>
          </p:cNvSpPr>
          <p:nvPr/>
        </p:nvSpPr>
        <p:spPr bwMode="auto">
          <a:xfrm rot="20460000" flipH="1">
            <a:off x="7489387" y="2969593"/>
            <a:ext cx="328355" cy="2462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pic>
        <p:nvPicPr>
          <p:cNvPr id="21540" name="Picture 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694" y="2906226"/>
            <a:ext cx="2526385" cy="104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1541" name="Freeform 37"/>
          <p:cNvSpPr>
            <a:spLocks/>
          </p:cNvSpPr>
          <p:nvPr/>
        </p:nvSpPr>
        <p:spPr bwMode="auto">
          <a:xfrm>
            <a:off x="6053917" y="4882114"/>
            <a:ext cx="392081" cy="424845"/>
          </a:xfrm>
          <a:custGeom>
            <a:avLst/>
            <a:gdLst>
              <a:gd name="T0" fmla="*/ 0 w 1601"/>
              <a:gd name="T1" fmla="*/ 0 h 1301"/>
              <a:gd name="T2" fmla="*/ 0 w 1601"/>
              <a:gd name="T3" fmla="*/ 1300 h 1301"/>
              <a:gd name="T4" fmla="*/ 1600 w 1601"/>
              <a:gd name="T5" fmla="*/ 1300 h 1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01" h="1301">
                <a:moveTo>
                  <a:pt x="0" y="0"/>
                </a:moveTo>
                <a:lnTo>
                  <a:pt x="0" y="1300"/>
                </a:lnTo>
                <a:lnTo>
                  <a:pt x="1600" y="1300"/>
                </a:lnTo>
              </a:path>
            </a:pathLst>
          </a:custGeom>
          <a:noFill/>
          <a:ln w="720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633"/>
          </a:p>
        </p:txBody>
      </p:sp>
      <p:sp>
        <p:nvSpPr>
          <p:cNvPr id="21542" name="Line 38"/>
          <p:cNvSpPr>
            <a:spLocks noChangeShapeType="1"/>
          </p:cNvSpPr>
          <p:nvPr/>
        </p:nvSpPr>
        <p:spPr bwMode="auto">
          <a:xfrm flipH="1">
            <a:off x="6737627" y="5306958"/>
            <a:ext cx="712875" cy="1440"/>
          </a:xfrm>
          <a:prstGeom prst="line">
            <a:avLst/>
          </a:prstGeom>
          <a:noFill/>
          <a:ln w="720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633"/>
          </a:p>
        </p:txBody>
      </p:sp>
      <p:sp>
        <p:nvSpPr>
          <p:cNvPr id="21543" name="Oval 39"/>
          <p:cNvSpPr>
            <a:spLocks noChangeArrowheads="1"/>
          </p:cNvSpPr>
          <p:nvPr/>
        </p:nvSpPr>
        <p:spPr bwMode="auto">
          <a:xfrm>
            <a:off x="6445998" y="5144222"/>
            <a:ext cx="293791" cy="391721"/>
          </a:xfrm>
          <a:prstGeom prst="ellipse">
            <a:avLst/>
          </a:prstGeom>
          <a:noFill/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sp>
        <p:nvSpPr>
          <p:cNvPr id="21544" name="Line 40"/>
          <p:cNvSpPr>
            <a:spLocks noChangeShapeType="1"/>
          </p:cNvSpPr>
          <p:nvPr/>
        </p:nvSpPr>
        <p:spPr bwMode="auto">
          <a:xfrm>
            <a:off x="6494603" y="5209029"/>
            <a:ext cx="220343" cy="260667"/>
          </a:xfrm>
          <a:prstGeom prst="line">
            <a:avLst/>
          </a:prstGeom>
          <a:noFill/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633"/>
          </a:p>
        </p:txBody>
      </p:sp>
      <p:sp>
        <p:nvSpPr>
          <p:cNvPr id="21545" name="Line 41"/>
          <p:cNvSpPr>
            <a:spLocks noChangeShapeType="1"/>
          </p:cNvSpPr>
          <p:nvPr/>
        </p:nvSpPr>
        <p:spPr bwMode="auto">
          <a:xfrm flipH="1">
            <a:off x="6493523" y="5209029"/>
            <a:ext cx="197661" cy="260667"/>
          </a:xfrm>
          <a:prstGeom prst="line">
            <a:avLst/>
          </a:prstGeom>
          <a:noFill/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633"/>
          </a:p>
        </p:txBody>
      </p:sp>
      <p:sp>
        <p:nvSpPr>
          <p:cNvPr id="21546" name="Freeform 42"/>
          <p:cNvSpPr>
            <a:spLocks noChangeArrowheads="1"/>
          </p:cNvSpPr>
          <p:nvPr/>
        </p:nvSpPr>
        <p:spPr bwMode="auto">
          <a:xfrm>
            <a:off x="5833574" y="4627208"/>
            <a:ext cx="208462" cy="223223"/>
          </a:xfrm>
          <a:custGeom>
            <a:avLst/>
            <a:gdLst>
              <a:gd name="T0" fmla="*/ 0 w 852"/>
              <a:gd name="T1" fmla="*/ 14 h 684"/>
              <a:gd name="T2" fmla="*/ 655 w 852"/>
              <a:gd name="T3" fmla="*/ 87 h 684"/>
              <a:gd name="T4" fmla="*/ 851 w 852"/>
              <a:gd name="T5" fmla="*/ 381 h 6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52" h="684">
                <a:moveTo>
                  <a:pt x="0" y="14"/>
                </a:moveTo>
                <a:cubicBezTo>
                  <a:pt x="164" y="683"/>
                  <a:pt x="413" y="0"/>
                  <a:pt x="655" y="87"/>
                </a:cubicBezTo>
                <a:lnTo>
                  <a:pt x="851" y="381"/>
                </a:lnTo>
              </a:path>
            </a:pathLst>
          </a:custGeom>
          <a:noFill/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633"/>
          </a:p>
        </p:txBody>
      </p:sp>
      <p:sp>
        <p:nvSpPr>
          <p:cNvPr id="21547" name="Freeform 43"/>
          <p:cNvSpPr>
            <a:spLocks noChangeArrowheads="1"/>
          </p:cNvSpPr>
          <p:nvPr/>
        </p:nvSpPr>
        <p:spPr bwMode="auto">
          <a:xfrm>
            <a:off x="6017193" y="4627208"/>
            <a:ext cx="221423" cy="223223"/>
          </a:xfrm>
          <a:custGeom>
            <a:avLst/>
            <a:gdLst>
              <a:gd name="T0" fmla="*/ 903 w 904"/>
              <a:gd name="T1" fmla="*/ 14 h 684"/>
              <a:gd name="T2" fmla="*/ 208 w 904"/>
              <a:gd name="T3" fmla="*/ 87 h 684"/>
              <a:gd name="T4" fmla="*/ 0 w 904"/>
              <a:gd name="T5" fmla="*/ 381 h 6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04" h="684">
                <a:moveTo>
                  <a:pt x="903" y="14"/>
                </a:moveTo>
                <a:cubicBezTo>
                  <a:pt x="729" y="683"/>
                  <a:pt x="465" y="0"/>
                  <a:pt x="208" y="87"/>
                </a:cubicBezTo>
                <a:lnTo>
                  <a:pt x="0" y="381"/>
                </a:lnTo>
              </a:path>
            </a:pathLst>
          </a:custGeom>
          <a:noFill/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633"/>
          </a:p>
        </p:txBody>
      </p:sp>
      <p:sp>
        <p:nvSpPr>
          <p:cNvPr id="21548" name="Line 44"/>
          <p:cNvSpPr>
            <a:spLocks noChangeShapeType="1"/>
          </p:cNvSpPr>
          <p:nvPr/>
        </p:nvSpPr>
        <p:spPr bwMode="auto">
          <a:xfrm>
            <a:off x="6592893" y="5596429"/>
            <a:ext cx="1081" cy="347077"/>
          </a:xfrm>
          <a:prstGeom prst="line">
            <a:avLst/>
          </a:prstGeom>
          <a:noFill/>
          <a:ln w="720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633"/>
          </a:p>
        </p:txBody>
      </p:sp>
      <p:sp>
        <p:nvSpPr>
          <p:cNvPr id="21549" name="Text Box 45"/>
          <p:cNvSpPr txBox="1">
            <a:spLocks noChangeArrowheads="1"/>
          </p:cNvSpPr>
          <p:nvPr/>
        </p:nvSpPr>
        <p:spPr bwMode="auto">
          <a:xfrm>
            <a:off x="3371995" y="1764187"/>
            <a:ext cx="1273454" cy="1023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9pPr>
          </a:lstStyle>
          <a:p>
            <a:pPr algn="ctr"/>
            <a:r>
              <a:rPr lang="it-IT" altLang="it-IT" sz="1200" b="1" dirty="0" err="1">
                <a:solidFill>
                  <a:srgbClr val="FFFFFF"/>
                </a:solidFill>
              </a:rPr>
              <a:t>Noise</a:t>
            </a:r>
            <a:r>
              <a:rPr lang="it-IT" altLang="it-IT" sz="1200" b="1" dirty="0">
                <a:solidFill>
                  <a:srgbClr val="FFFFFF"/>
                </a:solidFill>
              </a:rPr>
              <a:t> </a:t>
            </a:r>
          </a:p>
          <a:p>
            <a:pPr algn="ctr"/>
            <a:r>
              <a:rPr lang="it-IT" altLang="it-IT" sz="1200" b="1" dirty="0" err="1">
                <a:solidFill>
                  <a:srgbClr val="FFFFFF"/>
                </a:solidFill>
              </a:rPr>
              <a:t>cancellation</a:t>
            </a:r>
            <a:endParaRPr lang="it-IT" altLang="it-IT" sz="1200" b="1" dirty="0">
              <a:solidFill>
                <a:srgbClr val="FFFFFF"/>
              </a:solidFill>
            </a:endParaRPr>
          </a:p>
        </p:txBody>
      </p:sp>
      <p:sp>
        <p:nvSpPr>
          <p:cNvPr id="21550" name="AutoShape 46"/>
          <p:cNvSpPr>
            <a:spLocks noChangeArrowheads="1"/>
          </p:cNvSpPr>
          <p:nvPr/>
        </p:nvSpPr>
        <p:spPr bwMode="auto">
          <a:xfrm>
            <a:off x="1142640" y="2"/>
            <a:ext cx="4654209" cy="1175163"/>
          </a:xfrm>
          <a:prstGeom prst="roundRect">
            <a:avLst>
              <a:gd name="adj" fmla="val 12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sp>
        <p:nvSpPr>
          <p:cNvPr id="21551" name="AutoShape 47"/>
          <p:cNvSpPr>
            <a:spLocks noChangeArrowheads="1"/>
          </p:cNvSpPr>
          <p:nvPr/>
        </p:nvSpPr>
        <p:spPr bwMode="auto">
          <a:xfrm>
            <a:off x="5796850" y="2"/>
            <a:ext cx="2204511" cy="1175163"/>
          </a:xfrm>
          <a:prstGeom prst="roundRect">
            <a:avLst>
              <a:gd name="adj" fmla="val 12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sp>
        <p:nvSpPr>
          <p:cNvPr id="21552" name="AutoShape 48"/>
          <p:cNvSpPr>
            <a:spLocks noChangeArrowheads="1"/>
          </p:cNvSpPr>
          <p:nvPr/>
        </p:nvSpPr>
        <p:spPr bwMode="auto">
          <a:xfrm>
            <a:off x="1142640" y="2"/>
            <a:ext cx="4654209" cy="1175163"/>
          </a:xfrm>
          <a:prstGeom prst="roundRect">
            <a:avLst>
              <a:gd name="adj" fmla="val 12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sp>
        <p:nvSpPr>
          <p:cNvPr id="21553" name="Text Box 49"/>
          <p:cNvSpPr txBox="1">
            <a:spLocks noChangeArrowheads="1"/>
          </p:cNvSpPr>
          <p:nvPr/>
        </p:nvSpPr>
        <p:spPr bwMode="auto">
          <a:xfrm>
            <a:off x="1142641" y="25924"/>
            <a:ext cx="4653128" cy="1149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9pPr>
          </a:lstStyle>
          <a:p>
            <a:pPr>
              <a:lnSpc>
                <a:spcPct val="101000"/>
              </a:lnSpc>
              <a:buClrTx/>
              <a:buFontTx/>
              <a:buNone/>
            </a:pPr>
            <a:r>
              <a:rPr lang="it-IT" altLang="it-IT" sz="2903" b="1">
                <a:solidFill>
                  <a:srgbClr val="FFFFFF"/>
                </a:solidFill>
              </a:rPr>
              <a:t>Optical Links for Metrology</a:t>
            </a:r>
          </a:p>
        </p:txBody>
      </p:sp>
      <p:sp>
        <p:nvSpPr>
          <p:cNvPr id="21554" name="AutoShape 50"/>
          <p:cNvSpPr>
            <a:spLocks noChangeArrowheads="1"/>
          </p:cNvSpPr>
          <p:nvPr/>
        </p:nvSpPr>
        <p:spPr bwMode="auto">
          <a:xfrm>
            <a:off x="5796850" y="2"/>
            <a:ext cx="2204511" cy="1175163"/>
          </a:xfrm>
          <a:prstGeom prst="roundRect">
            <a:avLst>
              <a:gd name="adj" fmla="val 12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sp>
        <p:nvSpPr>
          <p:cNvPr id="21557" name="Text Box 53"/>
          <p:cNvSpPr txBox="1">
            <a:spLocks noChangeArrowheads="1"/>
          </p:cNvSpPr>
          <p:nvPr/>
        </p:nvSpPr>
        <p:spPr bwMode="auto">
          <a:xfrm>
            <a:off x="1146961" y="1962927"/>
            <a:ext cx="1073633" cy="33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9pPr>
          </a:lstStyle>
          <a:p>
            <a:pPr algn="ctr"/>
            <a:r>
              <a:rPr lang="it-IT" altLang="it-IT" sz="1633" b="1" dirty="0" err="1">
                <a:solidFill>
                  <a:srgbClr val="FFFFFF"/>
                </a:solidFill>
              </a:rPr>
              <a:t>Fiber</a:t>
            </a:r>
            <a:r>
              <a:rPr lang="it-IT" altLang="it-IT" sz="1633" b="1" dirty="0">
                <a:solidFill>
                  <a:srgbClr val="FFFFFF"/>
                </a:solidFill>
              </a:rPr>
              <a:t> laser</a:t>
            </a:r>
          </a:p>
        </p:txBody>
      </p:sp>
      <p:sp>
        <p:nvSpPr>
          <p:cNvPr id="21558" name="Freeform 54"/>
          <p:cNvSpPr>
            <a:spLocks noChangeArrowheads="1"/>
          </p:cNvSpPr>
          <p:nvPr/>
        </p:nvSpPr>
        <p:spPr bwMode="auto">
          <a:xfrm>
            <a:off x="2024013" y="2021974"/>
            <a:ext cx="1173003" cy="982183"/>
          </a:xfrm>
          <a:custGeom>
            <a:avLst/>
            <a:gdLst>
              <a:gd name="T0" fmla="*/ 2400 w 4791"/>
              <a:gd name="T1" fmla="*/ 8 h 3009"/>
              <a:gd name="T2" fmla="*/ 0 w 4791"/>
              <a:gd name="T3" fmla="*/ 3008 h 300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791" h="3009">
                <a:moveTo>
                  <a:pt x="2400" y="8"/>
                </a:moveTo>
                <a:cubicBezTo>
                  <a:pt x="4790" y="0"/>
                  <a:pt x="200" y="2808"/>
                  <a:pt x="0" y="3008"/>
                </a:cubicBezTo>
              </a:path>
            </a:pathLst>
          </a:custGeom>
          <a:noFill/>
          <a:ln w="360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633"/>
          </a:p>
        </p:txBody>
      </p:sp>
      <p:sp>
        <p:nvSpPr>
          <p:cNvPr id="21559" name="AutoShape 55"/>
          <p:cNvSpPr>
            <a:spLocks noChangeArrowheads="1"/>
          </p:cNvSpPr>
          <p:nvPr/>
        </p:nvSpPr>
        <p:spPr bwMode="auto">
          <a:xfrm rot="5400000">
            <a:off x="2426716" y="1904421"/>
            <a:ext cx="131054" cy="245186"/>
          </a:xfrm>
          <a:prstGeom prst="can">
            <a:avLst>
              <a:gd name="adj" fmla="val 26793"/>
            </a:avLst>
          </a:prstGeom>
          <a:solidFill>
            <a:srgbClr val="66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sp>
        <p:nvSpPr>
          <p:cNvPr id="21560" name="Freeform 56"/>
          <p:cNvSpPr>
            <a:spLocks/>
          </p:cNvSpPr>
          <p:nvPr/>
        </p:nvSpPr>
        <p:spPr bwMode="auto">
          <a:xfrm>
            <a:off x="1803670" y="2939351"/>
            <a:ext cx="293791" cy="653829"/>
          </a:xfrm>
          <a:custGeom>
            <a:avLst/>
            <a:gdLst>
              <a:gd name="T0" fmla="*/ 1200 w 1201"/>
              <a:gd name="T1" fmla="*/ 0 h 2001"/>
              <a:gd name="T2" fmla="*/ 0 w 1201"/>
              <a:gd name="T3" fmla="*/ 2000 h 200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01" h="2001">
                <a:moveTo>
                  <a:pt x="1200" y="0"/>
                </a:moveTo>
                <a:cubicBezTo>
                  <a:pt x="0" y="800"/>
                  <a:pt x="0" y="2000"/>
                  <a:pt x="0" y="2000"/>
                </a:cubicBezTo>
              </a:path>
            </a:pathLst>
          </a:custGeom>
          <a:noFill/>
          <a:ln w="360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633"/>
          </a:p>
        </p:txBody>
      </p:sp>
      <p:grpSp>
        <p:nvGrpSpPr>
          <p:cNvPr id="21561" name="Group 57"/>
          <p:cNvGrpSpPr>
            <a:grpSpLocks/>
          </p:cNvGrpSpPr>
          <p:nvPr/>
        </p:nvGrpSpPr>
        <p:grpSpPr bwMode="auto">
          <a:xfrm>
            <a:off x="2752010" y="3905692"/>
            <a:ext cx="691273" cy="730157"/>
            <a:chOff x="1490" y="2712"/>
            <a:chExt cx="640" cy="507"/>
          </a:xfrm>
        </p:grpSpPr>
        <p:sp>
          <p:nvSpPr>
            <p:cNvPr id="21562" name="AutoShape 58"/>
            <p:cNvSpPr>
              <a:spLocks noChangeArrowheads="1"/>
            </p:cNvSpPr>
            <p:nvPr/>
          </p:nvSpPr>
          <p:spPr bwMode="auto">
            <a:xfrm rot="5940000" flipV="1">
              <a:off x="1701" y="2735"/>
              <a:ext cx="395" cy="408"/>
            </a:xfrm>
            <a:custGeom>
              <a:avLst/>
              <a:gdLst>
                <a:gd name="G0" fmla="+- -9172571 0 0"/>
                <a:gd name="G1" fmla="+- 0 0 0"/>
                <a:gd name="G2" fmla="+- 5500 0 0"/>
                <a:gd name="G3" fmla="+- 10800 5500 0"/>
                <a:gd name="G4" fmla="sin 10800 -9172571"/>
                <a:gd name="G5" fmla="cos 10800 -9172571"/>
                <a:gd name="G6" fmla="sin 10800 0"/>
                <a:gd name="G7" fmla="cos 10800 0"/>
                <a:gd name="G8" fmla="+- G4 10800 0"/>
                <a:gd name="G9" fmla="+- G5 10800 0"/>
                <a:gd name="G10" fmla="+- G6 10800 0"/>
                <a:gd name="G11" fmla="+- G7 10800 0"/>
                <a:gd name="G12" fmla="sin G3 -9172571"/>
                <a:gd name="G13" fmla="cos G3 -9172571"/>
                <a:gd name="G14" fmla="sin G3 0"/>
                <a:gd name="G15" fmla="cos G3 0"/>
                <a:gd name="G16" fmla="+- G12 10800 0"/>
                <a:gd name="G17" fmla="+- G13 10800 0"/>
                <a:gd name="G18" fmla="+- G14 10800 0"/>
                <a:gd name="G19" fmla="+- G15 10800 0"/>
                <a:gd name="G20" fmla="+- 21600 0 G3"/>
                <a:gd name="G21" fmla="sin 13500 0"/>
                <a:gd name="G22" fmla="cos 13500 0"/>
                <a:gd name="G23" fmla="+- G21 10800 0"/>
                <a:gd name="G24" fmla="+- G22 10800 0"/>
                <a:gd name="G25" fmla="+- 5500 0 2700"/>
                <a:gd name="G26" fmla="sin G25 0"/>
                <a:gd name="G27" fmla="cos G25 0"/>
                <a:gd name="G28" fmla="+- G26 10800 0"/>
                <a:gd name="G29" fmla="+- G27 10800 0"/>
                <a:gd name="G30" fmla="+- 0 45 0"/>
                <a:gd name="G31" fmla="*/ 1 48365 11520"/>
                <a:gd name="G32" fmla="*/ G30 G31 1"/>
                <a:gd name="G33" fmla="*/ G32 1 180"/>
                <a:gd name="G34" fmla="+- G29 0 G24"/>
                <a:gd name="G35" fmla="+- G29 0 G24"/>
                <a:gd name="G36" fmla="*/ G34 G35 1"/>
                <a:gd name="G37" fmla="+- G28 0 G23"/>
                <a:gd name="G38" fmla="+- G28 0 G23"/>
                <a:gd name="G39" fmla="*/ G37 G38 1"/>
                <a:gd name="G40" fmla="+- G36 G39 0"/>
                <a:gd name="G41" fmla="sqrt G40"/>
                <a:gd name="G42" fmla="*/ 1 38877 51712"/>
                <a:gd name="G43" fmla="*/ G42 G41 1"/>
                <a:gd name="G44" fmla="sin G43 G33"/>
                <a:gd name="G45" fmla="cos G43 G33"/>
                <a:gd name="G46" fmla="+- G28 G44 0"/>
                <a:gd name="G47" fmla="+- G29 G45 0"/>
                <a:gd name="T0" fmla="*/ 0 w 21600"/>
                <a:gd name="T1" fmla="*/ 10699 h 21600"/>
                <a:gd name="T2" fmla="*/ 0 w 21600"/>
                <a:gd name="T3" fmla="*/ 0 h 21600"/>
                <a:gd name="T4" fmla="*/ 10800 w 21600"/>
                <a:gd name="T5" fmla="*/ 24299 h 21600"/>
                <a:gd name="T6" fmla="*/ -1680 w 21600"/>
                <a:gd name="T7" fmla="*/ 10800 h 21600"/>
                <a:gd name="T8" fmla="*/ 24300 w 21600"/>
                <a:gd name="T9" fmla="*/ 2800 h 21600"/>
                <a:gd name="T10" fmla="*/ 16300 w 21600"/>
                <a:gd name="T11" fmla="*/ 314 h 21600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21600" h="21600">
                  <a:moveTo>
                    <a:pt x="16300" y="10800"/>
                  </a:moveTo>
                  <a:cubicBezTo>
                    <a:pt x="16300" y="7762"/>
                    <a:pt x="13837" y="5300"/>
                    <a:pt x="10800" y="5300"/>
                  </a:cubicBezTo>
                  <a:cubicBezTo>
                    <a:pt x="9175" y="5299"/>
                    <a:pt x="7634" y="6018"/>
                    <a:pt x="6589" y="7261"/>
                  </a:cubicBezTo>
                  <a:lnTo>
                    <a:pt x="2531" y="3852"/>
                  </a:lnTo>
                  <a:cubicBezTo>
                    <a:pt x="4583" y="1410"/>
                    <a:pt x="7610" y="-1"/>
                    <a:pt x="10800" y="-1"/>
                  </a:cubicBezTo>
                  <a:cubicBezTo>
                    <a:pt x="16764" y="-1"/>
                    <a:pt x="21600" y="4835"/>
                    <a:pt x="21600" y="10800"/>
                  </a:cubicBezTo>
                  <a:lnTo>
                    <a:pt x="24300" y="10800"/>
                  </a:lnTo>
                  <a:lnTo>
                    <a:pt x="24299" y="10800"/>
                  </a:lnTo>
                  <a:lnTo>
                    <a:pt x="13600" y="1080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633"/>
            </a:p>
          </p:txBody>
        </p:sp>
        <p:pic>
          <p:nvPicPr>
            <p:cNvPr id="21563" name="Picture 5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" y="2878"/>
              <a:ext cx="293" cy="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1564" name="Oval 60"/>
            <p:cNvSpPr>
              <a:spLocks noChangeArrowheads="1"/>
            </p:cNvSpPr>
            <p:nvPr/>
          </p:nvSpPr>
          <p:spPr bwMode="auto">
            <a:xfrm rot="780000" flipV="1">
              <a:off x="1691" y="2874"/>
              <a:ext cx="43" cy="8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633"/>
            </a:p>
          </p:txBody>
        </p:sp>
        <p:sp>
          <p:nvSpPr>
            <p:cNvPr id="21565" name="Oval 61"/>
            <p:cNvSpPr>
              <a:spLocks noChangeArrowheads="1"/>
            </p:cNvSpPr>
            <p:nvPr/>
          </p:nvSpPr>
          <p:spPr bwMode="auto">
            <a:xfrm rot="5220000" flipV="1">
              <a:off x="1714" y="2880"/>
              <a:ext cx="90" cy="7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633"/>
            </a:p>
          </p:txBody>
        </p:sp>
      </p:grpSp>
      <p:grpSp>
        <p:nvGrpSpPr>
          <p:cNvPr id="21566" name="Group 62"/>
          <p:cNvGrpSpPr>
            <a:grpSpLocks/>
          </p:cNvGrpSpPr>
          <p:nvPr/>
        </p:nvGrpSpPr>
        <p:grpSpPr bwMode="auto">
          <a:xfrm>
            <a:off x="7363014" y="3560054"/>
            <a:ext cx="605943" cy="625026"/>
            <a:chOff x="5759" y="2472"/>
            <a:chExt cx="561" cy="434"/>
          </a:xfrm>
        </p:grpSpPr>
        <p:sp>
          <p:nvSpPr>
            <p:cNvPr id="21567" name="AutoShape 63"/>
            <p:cNvSpPr>
              <a:spLocks noChangeArrowheads="1"/>
            </p:cNvSpPr>
            <p:nvPr/>
          </p:nvSpPr>
          <p:spPr bwMode="auto">
            <a:xfrm rot="5940000" flipH="1">
              <a:off x="5789" y="2531"/>
              <a:ext cx="345" cy="357"/>
            </a:xfrm>
            <a:custGeom>
              <a:avLst/>
              <a:gdLst>
                <a:gd name="G0" fmla="+- -9172571 0 0"/>
                <a:gd name="G1" fmla="+- 0 0 0"/>
                <a:gd name="G2" fmla="+- 5500 0 0"/>
                <a:gd name="G3" fmla="+- 10800 5500 0"/>
                <a:gd name="G4" fmla="sin 10800 -9172571"/>
                <a:gd name="G5" fmla="cos 10800 -9172571"/>
                <a:gd name="G6" fmla="sin 10800 0"/>
                <a:gd name="G7" fmla="cos 10800 0"/>
                <a:gd name="G8" fmla="+- G4 10800 0"/>
                <a:gd name="G9" fmla="+- G5 10800 0"/>
                <a:gd name="G10" fmla="+- G6 10800 0"/>
                <a:gd name="G11" fmla="+- G7 10800 0"/>
                <a:gd name="G12" fmla="sin G3 -9172571"/>
                <a:gd name="G13" fmla="cos G3 -9172571"/>
                <a:gd name="G14" fmla="sin G3 0"/>
                <a:gd name="G15" fmla="cos G3 0"/>
                <a:gd name="G16" fmla="+- G12 10800 0"/>
                <a:gd name="G17" fmla="+- G13 10800 0"/>
                <a:gd name="G18" fmla="+- G14 10800 0"/>
                <a:gd name="G19" fmla="+- G15 10800 0"/>
                <a:gd name="G20" fmla="+- 21600 0 G3"/>
                <a:gd name="G21" fmla="sin 13500 0"/>
                <a:gd name="G22" fmla="cos 13500 0"/>
                <a:gd name="G23" fmla="+- G21 10800 0"/>
                <a:gd name="G24" fmla="+- G22 10800 0"/>
                <a:gd name="G25" fmla="+- 5500 0 2700"/>
                <a:gd name="G26" fmla="sin G25 0"/>
                <a:gd name="G27" fmla="cos G25 0"/>
                <a:gd name="G28" fmla="+- G26 10800 0"/>
                <a:gd name="G29" fmla="+- G27 10800 0"/>
                <a:gd name="G30" fmla="+- 0 45 0"/>
                <a:gd name="G31" fmla="*/ 1 48365 11520"/>
                <a:gd name="G32" fmla="*/ G30 G31 1"/>
                <a:gd name="G33" fmla="*/ G32 1 180"/>
                <a:gd name="G34" fmla="+- G29 0 G24"/>
                <a:gd name="G35" fmla="+- G29 0 G24"/>
                <a:gd name="G36" fmla="*/ G34 G35 1"/>
                <a:gd name="G37" fmla="+- G28 0 G23"/>
                <a:gd name="G38" fmla="+- G28 0 G23"/>
                <a:gd name="G39" fmla="*/ G37 G38 1"/>
                <a:gd name="G40" fmla="+- G36 G39 0"/>
                <a:gd name="G41" fmla="sqrt G40"/>
                <a:gd name="G42" fmla="*/ 1 38877 51712"/>
                <a:gd name="G43" fmla="*/ G42 G41 1"/>
                <a:gd name="G44" fmla="sin G43 G33"/>
                <a:gd name="G45" fmla="cos G43 G33"/>
                <a:gd name="G46" fmla="+- G28 G44 0"/>
                <a:gd name="G47" fmla="+- G29 G45 0"/>
                <a:gd name="T0" fmla="*/ 0 w 21600"/>
                <a:gd name="T1" fmla="*/ 10699 h 21600"/>
                <a:gd name="T2" fmla="*/ 0 w 21600"/>
                <a:gd name="T3" fmla="*/ 0 h 21600"/>
                <a:gd name="T4" fmla="*/ 10800 w 21600"/>
                <a:gd name="T5" fmla="*/ 24299 h 21600"/>
                <a:gd name="T6" fmla="*/ -1680 w 21600"/>
                <a:gd name="T7" fmla="*/ 10800 h 21600"/>
                <a:gd name="T8" fmla="*/ 24300 w 21600"/>
                <a:gd name="T9" fmla="*/ 2800 h 21600"/>
                <a:gd name="T10" fmla="*/ 16300 w 21600"/>
                <a:gd name="T11" fmla="*/ 314 h 21600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21600" h="21600">
                  <a:moveTo>
                    <a:pt x="16300" y="10800"/>
                  </a:moveTo>
                  <a:cubicBezTo>
                    <a:pt x="16300" y="7762"/>
                    <a:pt x="13837" y="5300"/>
                    <a:pt x="10800" y="5300"/>
                  </a:cubicBezTo>
                  <a:cubicBezTo>
                    <a:pt x="9175" y="5299"/>
                    <a:pt x="7634" y="6018"/>
                    <a:pt x="6589" y="7261"/>
                  </a:cubicBezTo>
                  <a:lnTo>
                    <a:pt x="2531" y="3852"/>
                  </a:lnTo>
                  <a:cubicBezTo>
                    <a:pt x="4583" y="1410"/>
                    <a:pt x="7610" y="-1"/>
                    <a:pt x="10800" y="-1"/>
                  </a:cubicBezTo>
                  <a:cubicBezTo>
                    <a:pt x="16764" y="-1"/>
                    <a:pt x="21600" y="4835"/>
                    <a:pt x="21600" y="10800"/>
                  </a:cubicBezTo>
                  <a:lnTo>
                    <a:pt x="24300" y="10800"/>
                  </a:lnTo>
                  <a:lnTo>
                    <a:pt x="24299" y="10800"/>
                  </a:lnTo>
                  <a:lnTo>
                    <a:pt x="13600" y="1080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633"/>
            </a:p>
          </p:txBody>
        </p:sp>
        <p:pic>
          <p:nvPicPr>
            <p:cNvPr id="21568" name="Picture 6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7" y="2525"/>
              <a:ext cx="256" cy="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1569" name="Oval 65"/>
            <p:cNvSpPr>
              <a:spLocks noChangeArrowheads="1"/>
            </p:cNvSpPr>
            <p:nvPr/>
          </p:nvSpPr>
          <p:spPr bwMode="auto">
            <a:xfrm rot="780000" flipH="1">
              <a:off x="6095" y="2696"/>
              <a:ext cx="37" cy="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633"/>
            </a:p>
          </p:txBody>
        </p:sp>
        <p:sp>
          <p:nvSpPr>
            <p:cNvPr id="21570" name="Oval 66"/>
            <p:cNvSpPr>
              <a:spLocks noChangeArrowheads="1"/>
            </p:cNvSpPr>
            <p:nvPr/>
          </p:nvSpPr>
          <p:spPr bwMode="auto">
            <a:xfrm rot="5220000" flipH="1">
              <a:off x="6041" y="2696"/>
              <a:ext cx="78" cy="6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633"/>
            </a:p>
          </p:txBody>
        </p:sp>
      </p:grpSp>
      <p:pic>
        <p:nvPicPr>
          <p:cNvPr id="21571" name="Picture 6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318" y="4661771"/>
            <a:ext cx="881372" cy="1624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1572" name="Rectangle 68"/>
          <p:cNvSpPr>
            <a:spLocks noChangeArrowheads="1"/>
          </p:cNvSpPr>
          <p:nvPr/>
        </p:nvSpPr>
        <p:spPr bwMode="auto">
          <a:xfrm>
            <a:off x="5698559" y="1241411"/>
            <a:ext cx="2204512" cy="5044850"/>
          </a:xfrm>
          <a:prstGeom prst="rect">
            <a:avLst/>
          </a:prstGeom>
          <a:noFill/>
          <a:ln w="36000">
            <a:solidFill>
              <a:srgbClr val="00CC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sp>
        <p:nvSpPr>
          <p:cNvPr id="21573" name="AutoShape 69"/>
          <p:cNvSpPr>
            <a:spLocks noChangeArrowheads="1"/>
          </p:cNvSpPr>
          <p:nvPr/>
        </p:nvSpPr>
        <p:spPr bwMode="auto">
          <a:xfrm>
            <a:off x="5967508" y="6042156"/>
            <a:ext cx="1224848" cy="326915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46" tIns="40823" rIns="81646" bIns="40823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9pPr>
          </a:lstStyle>
          <a:p>
            <a:pPr algn="ctr"/>
            <a:r>
              <a:rPr lang="it-IT" altLang="it-IT" sz="1600" b="1" dirty="0" err="1">
                <a:solidFill>
                  <a:schemeClr val="bg1"/>
                </a:solidFill>
                <a:latin typeface="Lucida Sans" charset="0"/>
              </a:rPr>
              <a:t>m</a:t>
            </a:r>
            <a:r>
              <a:rPr lang="it-IT" altLang="it-IT" sz="1200" b="1" dirty="0" err="1">
                <a:solidFill>
                  <a:schemeClr val="bg1"/>
                </a:solidFill>
                <a:latin typeface="Lucida Sans" charset="0"/>
              </a:rPr>
              <a:t>easuremen</a:t>
            </a:r>
            <a:r>
              <a:rPr lang="it-IT" altLang="it-IT" sz="1600" b="1" dirty="0" err="1">
                <a:solidFill>
                  <a:schemeClr val="bg1"/>
                </a:solidFill>
                <a:latin typeface="Lucida Sans" charset="0"/>
              </a:rPr>
              <a:t>t</a:t>
            </a:r>
            <a:endParaRPr lang="it-IT" altLang="it-IT" sz="1600" b="1" dirty="0">
              <a:solidFill>
                <a:schemeClr val="bg1"/>
              </a:solidFill>
              <a:latin typeface="Lucida Sans" charset="0"/>
            </a:endParaRPr>
          </a:p>
        </p:txBody>
      </p:sp>
      <p:sp>
        <p:nvSpPr>
          <p:cNvPr id="21574" name="Rectangle 70"/>
          <p:cNvSpPr>
            <a:spLocks noChangeArrowheads="1"/>
          </p:cNvSpPr>
          <p:nvPr/>
        </p:nvSpPr>
        <p:spPr bwMode="auto">
          <a:xfrm>
            <a:off x="1191246" y="1225571"/>
            <a:ext cx="3527651" cy="4980043"/>
          </a:xfrm>
          <a:prstGeom prst="rect">
            <a:avLst/>
          </a:prstGeom>
          <a:noFill/>
          <a:ln w="36000">
            <a:solidFill>
              <a:srgbClr val="00CC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sp>
        <p:nvSpPr>
          <p:cNvPr id="21575" name="Text Box 71"/>
          <p:cNvSpPr txBox="1">
            <a:spLocks noChangeArrowheads="1"/>
          </p:cNvSpPr>
          <p:nvPr/>
        </p:nvSpPr>
        <p:spPr bwMode="auto">
          <a:xfrm>
            <a:off x="3518891" y="5813892"/>
            <a:ext cx="1298296" cy="413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it-IT" altLang="it-IT" sz="2177" b="1" dirty="0">
                <a:solidFill>
                  <a:srgbClr val="00CC00"/>
                </a:solidFill>
              </a:rPr>
              <a:t>INRIM</a:t>
            </a:r>
          </a:p>
        </p:txBody>
      </p:sp>
      <p:sp>
        <p:nvSpPr>
          <p:cNvPr id="21576" name="Text Box 72"/>
          <p:cNvSpPr txBox="1">
            <a:spLocks noChangeArrowheads="1"/>
          </p:cNvSpPr>
          <p:nvPr/>
        </p:nvSpPr>
        <p:spPr bwMode="auto">
          <a:xfrm>
            <a:off x="5698558" y="1219811"/>
            <a:ext cx="2155907" cy="721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it-IT" altLang="it-IT" sz="1800" b="1" dirty="0">
                <a:solidFill>
                  <a:srgbClr val="00CC00"/>
                </a:solidFill>
              </a:rPr>
              <a:t>Medicina </a:t>
            </a:r>
            <a:r>
              <a:rPr lang="it-IT" altLang="it-IT" sz="1800" b="1" dirty="0" err="1">
                <a:solidFill>
                  <a:srgbClr val="00CC00"/>
                </a:solidFill>
              </a:rPr>
              <a:t>Radiotelescope</a:t>
            </a:r>
            <a:endParaRPr lang="it-IT" altLang="it-IT" sz="1800" b="1" dirty="0">
              <a:solidFill>
                <a:srgbClr val="00CC00"/>
              </a:solidFill>
            </a:endParaRPr>
          </a:p>
        </p:txBody>
      </p:sp>
      <p:sp>
        <p:nvSpPr>
          <p:cNvPr id="21577" name="Text Box 73"/>
          <p:cNvSpPr txBox="1">
            <a:spLocks noChangeArrowheads="1"/>
          </p:cNvSpPr>
          <p:nvPr/>
        </p:nvSpPr>
        <p:spPr bwMode="auto">
          <a:xfrm>
            <a:off x="2269200" y="3855286"/>
            <a:ext cx="3282464" cy="176130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Lucida Sans Unicode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it-IT" altLang="it-IT" sz="1400" dirty="0"/>
              <a:t>At the </a:t>
            </a:r>
            <a:r>
              <a:rPr lang="it-IT" altLang="it-IT" sz="1400" dirty="0" err="1"/>
              <a:t>telescope</a:t>
            </a:r>
            <a:r>
              <a:rPr lang="it-IT" altLang="it-IT" sz="1400" dirty="0"/>
              <a:t>, </a:t>
            </a:r>
            <a:r>
              <a:rPr lang="it-IT" altLang="it-IT" sz="1400" dirty="0" err="1"/>
              <a:t>this</a:t>
            </a:r>
            <a:r>
              <a:rPr lang="it-IT" altLang="it-IT" sz="1400" dirty="0"/>
              <a:t> </a:t>
            </a:r>
            <a:r>
              <a:rPr lang="it-IT" altLang="it-IT" sz="1400" dirty="0" err="1"/>
              <a:t>optical</a:t>
            </a:r>
            <a:r>
              <a:rPr lang="it-IT" altLang="it-IT" sz="1400" dirty="0"/>
              <a:t> </a:t>
            </a:r>
            <a:r>
              <a:rPr lang="it-IT" altLang="it-IT" sz="1400" dirty="0" err="1"/>
              <a:t>signal</a:t>
            </a:r>
            <a:r>
              <a:rPr lang="it-IT" altLang="it-IT" sz="1400" dirty="0"/>
              <a:t> </a:t>
            </a:r>
            <a:r>
              <a:rPr lang="it-IT" altLang="it-IT" sz="1400" dirty="0" err="1"/>
              <a:t>is</a:t>
            </a:r>
            <a:r>
              <a:rPr lang="it-IT" altLang="it-IT" sz="1400" dirty="0"/>
              <a:t> </a:t>
            </a:r>
            <a:r>
              <a:rPr lang="it-IT" altLang="it-IT" sz="1400" dirty="0" err="1"/>
              <a:t>converted</a:t>
            </a:r>
            <a:r>
              <a:rPr lang="it-IT" altLang="it-IT" sz="1400" dirty="0"/>
              <a:t> to the </a:t>
            </a:r>
            <a:r>
              <a:rPr lang="it-IT" altLang="it-IT" sz="1400" dirty="0" err="1"/>
              <a:t>microwave</a:t>
            </a:r>
            <a:r>
              <a:rPr lang="it-IT" altLang="it-IT" sz="1400" dirty="0"/>
              <a:t> domain </a:t>
            </a:r>
            <a:r>
              <a:rPr lang="it-IT" altLang="it-IT" sz="1400" dirty="0" err="1"/>
              <a:t>using</a:t>
            </a:r>
            <a:r>
              <a:rPr lang="it-IT" altLang="it-IT" sz="1400" dirty="0"/>
              <a:t> an </a:t>
            </a:r>
            <a:r>
              <a:rPr lang="it-IT" altLang="it-IT" sz="1400" dirty="0" err="1"/>
              <a:t>optical</a:t>
            </a:r>
            <a:r>
              <a:rPr lang="it-IT" altLang="it-IT" sz="1400" dirty="0"/>
              <a:t> </a:t>
            </a:r>
            <a:r>
              <a:rPr lang="it-IT" altLang="it-IT" sz="1400" dirty="0" err="1"/>
              <a:t>frequency</a:t>
            </a:r>
            <a:r>
              <a:rPr lang="it-IT" altLang="it-IT" sz="1400" dirty="0"/>
              <a:t> </a:t>
            </a:r>
            <a:r>
              <a:rPr lang="it-IT" altLang="it-IT" sz="1400" dirty="0" err="1"/>
              <a:t>comb</a:t>
            </a:r>
            <a:r>
              <a:rPr lang="it-IT" altLang="it-IT" sz="1400" dirty="0"/>
              <a:t>.</a:t>
            </a:r>
          </a:p>
          <a:p>
            <a:r>
              <a:rPr lang="it-IT" altLang="it-IT" sz="1400" dirty="0"/>
              <a:t>The </a:t>
            </a:r>
            <a:r>
              <a:rPr lang="it-IT" altLang="it-IT" sz="1400" dirty="0" err="1"/>
              <a:t>resulting</a:t>
            </a:r>
            <a:r>
              <a:rPr lang="it-IT" altLang="it-IT" sz="1400" dirty="0"/>
              <a:t> </a:t>
            </a:r>
            <a:r>
              <a:rPr lang="it-IT" altLang="it-IT" sz="1400" dirty="0" err="1"/>
              <a:t>microwave</a:t>
            </a:r>
            <a:r>
              <a:rPr lang="it-IT" altLang="it-IT" sz="1400" dirty="0"/>
              <a:t> </a:t>
            </a:r>
            <a:r>
              <a:rPr lang="it-IT" altLang="it-IT" sz="1400" dirty="0" err="1"/>
              <a:t>is</a:t>
            </a:r>
            <a:r>
              <a:rPr lang="it-IT" altLang="it-IT" sz="1400" dirty="0"/>
              <a:t> </a:t>
            </a:r>
            <a:r>
              <a:rPr lang="it-IT" altLang="it-IT" sz="1400" dirty="0" err="1"/>
              <a:t>compared</a:t>
            </a:r>
            <a:r>
              <a:rPr lang="it-IT" altLang="it-IT" sz="1400" dirty="0"/>
              <a:t> to the </a:t>
            </a:r>
            <a:r>
              <a:rPr lang="it-IT" altLang="it-IT" sz="1400" dirty="0" err="1"/>
              <a:t>local</a:t>
            </a:r>
            <a:r>
              <a:rPr lang="it-IT" altLang="it-IT" sz="1400" dirty="0"/>
              <a:t> H-maser or </a:t>
            </a:r>
            <a:r>
              <a:rPr lang="it-IT" altLang="it-IT" sz="1400" dirty="0" err="1"/>
              <a:t>directly</a:t>
            </a:r>
            <a:r>
              <a:rPr lang="it-IT" altLang="it-IT" sz="1400" dirty="0"/>
              <a:t> </a:t>
            </a:r>
            <a:r>
              <a:rPr lang="it-IT" altLang="it-IT" sz="1400" dirty="0" err="1"/>
              <a:t>used</a:t>
            </a:r>
            <a:r>
              <a:rPr lang="it-IT" altLang="it-IT" sz="1400" dirty="0"/>
              <a:t> for VLBI</a:t>
            </a:r>
          </a:p>
        </p:txBody>
      </p:sp>
      <p:sp>
        <p:nvSpPr>
          <p:cNvPr id="75" name="CasellaDiTesto 74"/>
          <p:cNvSpPr txBox="1"/>
          <p:nvPr/>
        </p:nvSpPr>
        <p:spPr>
          <a:xfrm>
            <a:off x="2325679" y="328682"/>
            <a:ext cx="4786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/>
              <a:t>Optical </a:t>
            </a:r>
            <a:r>
              <a:rPr lang="it-IT" sz="3600" dirty="0" err="1" smtClean="0"/>
              <a:t>Frequency</a:t>
            </a:r>
            <a:r>
              <a:rPr lang="it-IT" sz="3600" dirty="0" smtClean="0"/>
              <a:t> </a:t>
            </a:r>
            <a:r>
              <a:rPr lang="it-IT" sz="3600" dirty="0" err="1" smtClean="0"/>
              <a:t>Comb</a:t>
            </a:r>
            <a:endParaRPr lang="it-IT" sz="3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8FB1866B-78FE-1D4F-A220-7F8C00FDE791}" type="slidenum">
              <a:rPr lang="it-IT" altLang="it-IT" smtClean="0"/>
              <a:pPr/>
              <a:t>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7319186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692" y="5490370"/>
            <a:ext cx="2645642" cy="78055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Comb + H-maser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748927" y="5634519"/>
            <a:ext cx="3399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Comb control rack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 descr="Comb+Hmas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7773" y="1090195"/>
            <a:ext cx="4847337" cy="3635500"/>
          </a:xfrm>
          <a:prstGeom prst="rect">
            <a:avLst/>
          </a:prstGeom>
        </p:spPr>
      </p:pic>
      <p:pic>
        <p:nvPicPr>
          <p:cNvPr id="5" name="Picture 4" descr="Control_r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40426" y="1072129"/>
            <a:ext cx="4867986" cy="365098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8FB1866B-78FE-1D4F-A220-7F8C00FDE791}" type="slidenum">
              <a:rPr lang="it-IT" altLang="it-IT" smtClean="0"/>
              <a:pPr/>
              <a:t>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53726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440" y="0"/>
            <a:ext cx="7770240" cy="1071614"/>
          </a:xfrm>
        </p:spPr>
        <p:txBody>
          <a:bodyPr/>
          <a:lstStyle/>
          <a:p>
            <a:r>
              <a:rPr lang="en-US" sz="3600" dirty="0" smtClean="0"/>
              <a:t>EUR137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25975" y="1123539"/>
            <a:ext cx="73416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European Geodetic VLBI </a:t>
            </a:r>
            <a:r>
              <a:rPr lang="en-US" dirty="0" err="1" smtClean="0"/>
              <a:t>exp</a:t>
            </a:r>
            <a:r>
              <a:rPr lang="en-US" dirty="0" smtClean="0"/>
              <a:t>: 24 hours in SX bands on Sep 7-8 2015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Aim: tectonic studies on the European plate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6 stations involved: DSS65A, </a:t>
            </a:r>
            <a:r>
              <a:rPr lang="en-US" dirty="0" err="1" smtClean="0"/>
              <a:t>Mh</a:t>
            </a:r>
            <a:r>
              <a:rPr lang="en-US" dirty="0" smtClean="0"/>
              <a:t>, </a:t>
            </a:r>
            <a:r>
              <a:rPr lang="en-US" dirty="0" err="1" smtClean="0"/>
              <a:t>Ny</a:t>
            </a:r>
            <a:r>
              <a:rPr lang="en-US" dirty="0" smtClean="0"/>
              <a:t>, On, </a:t>
            </a:r>
            <a:r>
              <a:rPr lang="en-US" dirty="0" err="1" smtClean="0"/>
              <a:t>Wz</a:t>
            </a:r>
            <a:r>
              <a:rPr lang="en-US" dirty="0"/>
              <a:t> </a:t>
            </a:r>
            <a:r>
              <a:rPr lang="en-US" dirty="0" smtClean="0"/>
              <a:t>+ </a:t>
            </a:r>
            <a:r>
              <a:rPr lang="en-US" dirty="0" err="1" smtClean="0"/>
              <a:t>Mc</a:t>
            </a:r>
            <a:r>
              <a:rPr lang="en-US" dirty="0" smtClean="0"/>
              <a:t> (in tag-along mode)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Data correlated using Bonn </a:t>
            </a:r>
            <a:r>
              <a:rPr lang="en-US" dirty="0" err="1" smtClean="0"/>
              <a:t>DiFX</a:t>
            </a:r>
            <a:r>
              <a:rPr lang="en-US" dirty="0" smtClean="0"/>
              <a:t> </a:t>
            </a:r>
            <a:r>
              <a:rPr lang="en-US" dirty="0" err="1" smtClean="0"/>
              <a:t>correlator</a:t>
            </a:r>
            <a:r>
              <a:rPr lang="en-US" dirty="0" smtClean="0"/>
              <a:t> (by A. </a:t>
            </a:r>
            <a:r>
              <a:rPr lang="en-US" dirty="0" err="1" smtClean="0"/>
              <a:t>Bertarini</a:t>
            </a:r>
            <a:r>
              <a:rPr lang="en-US" dirty="0" smtClean="0"/>
              <a:t> and T. </a:t>
            </a:r>
            <a:r>
              <a:rPr lang="en-US" dirty="0" err="1" smtClean="0"/>
              <a:t>Artz</a:t>
            </a:r>
            <a:r>
              <a:rPr lang="en-US" dirty="0" smtClean="0"/>
              <a:t>) treating </a:t>
            </a:r>
            <a:r>
              <a:rPr lang="en-US" dirty="0" err="1" smtClean="0"/>
              <a:t>Medicina</a:t>
            </a:r>
            <a:r>
              <a:rPr lang="en-US" dirty="0" smtClean="0"/>
              <a:t> (local clock) and MEDILIFT (remote clock) as separate experiments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Fringe fitting in HOPS </a:t>
            </a:r>
            <a:r>
              <a:rPr lang="en-US" i="1" dirty="0" err="1" smtClean="0"/>
              <a:t>fourfit</a:t>
            </a:r>
            <a:r>
              <a:rPr lang="en-US" i="1" dirty="0" smtClean="0"/>
              <a:t>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Calc</a:t>
            </a:r>
            <a:r>
              <a:rPr lang="en-US" dirty="0" smtClean="0">
                <a:sym typeface="Wingdings"/>
              </a:rPr>
              <a:t>/SOLVE/</a:t>
            </a:r>
            <a:r>
              <a:rPr lang="en-US" dirty="0" err="1" smtClean="0">
                <a:sym typeface="Wingdings"/>
              </a:rPr>
              <a:t>nuSolve</a:t>
            </a:r>
            <a:r>
              <a:rPr lang="en-US" dirty="0" smtClean="0">
                <a:sym typeface="Wingdings"/>
              </a:rPr>
              <a:t> used for analysis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ym typeface="Wingdings"/>
              </a:rPr>
              <a:t>Results: </a:t>
            </a:r>
            <a:r>
              <a:rPr lang="en-US" dirty="0" err="1" smtClean="0">
                <a:sym typeface="Wingdings"/>
              </a:rPr>
              <a:t>Clivati</a:t>
            </a:r>
            <a:r>
              <a:rPr lang="en-US" dirty="0" smtClean="0">
                <a:sym typeface="Wingdings"/>
              </a:rPr>
              <a:t> et al. 2017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" name="Picture 4" descr="eur137_station_m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40" y="3604942"/>
            <a:ext cx="3417864" cy="3041382"/>
          </a:xfrm>
          <a:prstGeom prst="rect">
            <a:avLst/>
          </a:prstGeom>
        </p:spPr>
      </p:pic>
      <p:pic>
        <p:nvPicPr>
          <p:cNvPr id="6" name="Picture 5" descr="eur137_frin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907" y="3599605"/>
            <a:ext cx="3997773" cy="313985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8FB1866B-78FE-1D4F-A220-7F8C00FDE791}" type="slidenum">
              <a:rPr lang="it-IT" altLang="it-IT" smtClean="0"/>
              <a:pPr/>
              <a:t>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6606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9261" y="66149"/>
            <a:ext cx="3058570" cy="93830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VITA004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396846" y="869612"/>
            <a:ext cx="723583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Date: July 6-7, 2017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Precursors: VITA001…003 (tests of VLBI ITA network w/ local clocks)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Aim: remote clock infrastructure testing on 24-hr S/X-band geodetic </a:t>
            </a:r>
            <a:r>
              <a:rPr lang="en-US" dirty="0" err="1" smtClean="0"/>
              <a:t>exp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Stations involved: Ma, </a:t>
            </a:r>
            <a:r>
              <a:rPr lang="en-US" dirty="0" err="1" smtClean="0"/>
              <a:t>Nt</a:t>
            </a:r>
            <a:r>
              <a:rPr lang="en-US" dirty="0" smtClean="0"/>
              <a:t>, </a:t>
            </a:r>
            <a:r>
              <a:rPr lang="en-US" dirty="0" err="1" smtClean="0"/>
              <a:t>Mc</a:t>
            </a:r>
            <a:r>
              <a:rPr lang="en-US" dirty="0" smtClean="0"/>
              <a:t> (24 </a:t>
            </a:r>
            <a:r>
              <a:rPr lang="en-US" dirty="0" err="1" smtClean="0"/>
              <a:t>hrs</a:t>
            </a:r>
            <a:r>
              <a:rPr lang="en-US" dirty="0" smtClean="0"/>
              <a:t> w/ remote clock link on)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Data correlated using Bologna </a:t>
            </a:r>
            <a:r>
              <a:rPr lang="en-US" dirty="0" err="1" smtClean="0"/>
              <a:t>DiFX</a:t>
            </a:r>
            <a:r>
              <a:rPr lang="en-US" dirty="0" smtClean="0"/>
              <a:t> </a:t>
            </a:r>
            <a:r>
              <a:rPr lang="en-US" dirty="0" err="1" smtClean="0"/>
              <a:t>correlator</a:t>
            </a:r>
            <a:r>
              <a:rPr lang="en-US" dirty="0" smtClean="0"/>
              <a:t> by M. </a:t>
            </a:r>
            <a:r>
              <a:rPr lang="en-US" dirty="0" err="1" smtClean="0"/>
              <a:t>Stagni</a:t>
            </a:r>
            <a:r>
              <a:rPr lang="en-US" dirty="0" smtClean="0"/>
              <a:t> and RR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Fringe fitting in HOPS </a:t>
            </a:r>
            <a:r>
              <a:rPr lang="en-US" i="1" dirty="0" err="1" smtClean="0"/>
              <a:t>fourfit</a:t>
            </a:r>
            <a:r>
              <a:rPr lang="en-US" i="1" dirty="0" smtClean="0"/>
              <a:t> </a:t>
            </a:r>
            <a:r>
              <a:rPr lang="en-US" dirty="0" smtClean="0"/>
              <a:t>and analysis with CALC/SOLVE/</a:t>
            </a:r>
            <a:r>
              <a:rPr lang="en-US" dirty="0" err="1" smtClean="0"/>
              <a:t>nuSolve</a:t>
            </a:r>
            <a:endParaRPr lang="en-US" dirty="0" smtClean="0"/>
          </a:p>
          <a:p>
            <a:r>
              <a:rPr lang="en-US" dirty="0" smtClean="0">
                <a:sym typeface="Wingdings"/>
              </a:rPr>
              <a:t>      problems: a few link unlocks sanitized in post-processing</a:t>
            </a:r>
            <a:r>
              <a:rPr lang="en-US" i="1" dirty="0" smtClean="0">
                <a:sym typeface="Wingdings"/>
              </a:rPr>
              <a:t> </a:t>
            </a:r>
            <a:endParaRPr lang="en-US" i="1" dirty="0" smtClean="0"/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 descr="MEN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7523" r="9584" b="40198"/>
          <a:stretch/>
        </p:blipFill>
        <p:spPr>
          <a:xfrm>
            <a:off x="670783" y="3003166"/>
            <a:ext cx="6393082" cy="3161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76608" y="6165090"/>
            <a:ext cx="5612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Mc-Nt</a:t>
            </a:r>
            <a:r>
              <a:rPr lang="en-US" dirty="0" smtClean="0"/>
              <a:t> baseline </a:t>
            </a:r>
            <a:r>
              <a:rPr lang="en-US" dirty="0" err="1" smtClean="0"/>
              <a:t>Wrms</a:t>
            </a:r>
            <a:r>
              <a:rPr lang="en-US" dirty="0" smtClean="0"/>
              <a:t>= 56 ps. Full </a:t>
            </a:r>
            <a:r>
              <a:rPr lang="en-US" dirty="0" err="1" smtClean="0"/>
              <a:t>exp</a:t>
            </a:r>
            <a:r>
              <a:rPr lang="en-US" dirty="0" smtClean="0"/>
              <a:t> </a:t>
            </a:r>
            <a:r>
              <a:rPr lang="en-US" dirty="0" err="1" smtClean="0"/>
              <a:t>Wrms</a:t>
            </a:r>
            <a:r>
              <a:rPr lang="en-US" dirty="0" smtClean="0"/>
              <a:t> = 46 </a:t>
            </a:r>
            <a:r>
              <a:rPr lang="en-US" dirty="0" err="1" smtClean="0"/>
              <a:t>ps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576544" y="3722810"/>
            <a:ext cx="2262734" cy="6569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839278" y="3454935"/>
            <a:ext cx="963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unlocks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8FB1866B-78FE-1D4F-A220-7F8C00FDE791}" type="slidenum">
              <a:rPr lang="it-IT" altLang="it-IT" smtClean="0"/>
              <a:pPr/>
              <a:t>8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28118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440" y="23404"/>
            <a:ext cx="7770240" cy="110210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VITA005 (Apr 2018)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8FB1866B-78FE-1D4F-A220-7F8C00FDE791}" type="slidenum">
              <a:rPr lang="it-IT" altLang="it-IT" smtClean="0"/>
              <a:pPr/>
              <a:t>9</a:t>
            </a:fld>
            <a:endParaRPr lang="it-IT" altLang="it-IT" dirty="0"/>
          </a:p>
        </p:txBody>
      </p:sp>
      <p:sp>
        <p:nvSpPr>
          <p:cNvPr id="4" name="TextBox 3"/>
          <p:cNvSpPr txBox="1"/>
          <p:nvPr/>
        </p:nvSpPr>
        <p:spPr>
          <a:xfrm>
            <a:off x="555705" y="1125507"/>
            <a:ext cx="8127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Standard geodetic S/X experiment with </a:t>
            </a:r>
            <a:r>
              <a:rPr lang="en-US" dirty="0" err="1" smtClean="0"/>
              <a:t>Mc</a:t>
            </a:r>
            <a:r>
              <a:rPr lang="en-US" dirty="0" smtClean="0"/>
              <a:t>, </a:t>
            </a:r>
            <a:r>
              <a:rPr lang="en-US" dirty="0" err="1" smtClean="0"/>
              <a:t>Nt</a:t>
            </a:r>
            <a:r>
              <a:rPr lang="en-US" dirty="0" smtClean="0"/>
              <a:t>, Ma (</a:t>
            </a:r>
            <a:r>
              <a:rPr lang="en-US" dirty="0" err="1" smtClean="0"/>
              <a:t>Mc</a:t>
            </a:r>
            <a:r>
              <a:rPr lang="en-US" dirty="0" smtClean="0"/>
              <a:t> with Turin remote clock) </a:t>
            </a:r>
            <a:endParaRPr lang="en-US" dirty="0"/>
          </a:p>
        </p:txBody>
      </p:sp>
      <p:pic>
        <p:nvPicPr>
          <p:cNvPr id="6" name="Picture 5" descr="skyplot_vi00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" r="24206" b="3783"/>
          <a:stretch/>
        </p:blipFill>
        <p:spPr>
          <a:xfrm>
            <a:off x="4877277" y="1696204"/>
            <a:ext cx="3805923" cy="38335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6503" y="1494839"/>
            <a:ext cx="557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06503" y="5498792"/>
            <a:ext cx="278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683200" y="3284994"/>
            <a:ext cx="346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54811" y="3346952"/>
            <a:ext cx="406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7276" y="4294137"/>
            <a:ext cx="53899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Group delay </a:t>
            </a:r>
            <a:r>
              <a:rPr lang="en-US" dirty="0" err="1" smtClean="0"/>
              <a:t>wrms</a:t>
            </a:r>
            <a:r>
              <a:rPr lang="en-US" dirty="0" smtClean="0"/>
              <a:t> = 37.1 </a:t>
            </a:r>
            <a:r>
              <a:rPr lang="en-US" dirty="0" err="1" smtClean="0"/>
              <a:t>ps</a:t>
            </a:r>
            <a:endParaRPr lang="en-US" dirty="0" smtClean="0"/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96 parameters adjusted</a:t>
            </a:r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338 /402 </a:t>
            </a:r>
            <a:r>
              <a:rPr lang="en-US" dirty="0" err="1" smtClean="0"/>
              <a:t>obs</a:t>
            </a:r>
            <a:r>
              <a:rPr lang="en-US" dirty="0" smtClean="0"/>
              <a:t> pairs used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947569" y="5868124"/>
            <a:ext cx="2075454" cy="377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Sky coverage</a:t>
            </a:r>
            <a:endParaRPr lang="en-US" dirty="0"/>
          </a:p>
        </p:txBody>
      </p:sp>
      <p:pic>
        <p:nvPicPr>
          <p:cNvPr id="18" name="Picture 17" descr="VI005_MaMc_ResGRd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6" y="2084415"/>
            <a:ext cx="4547535" cy="204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21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3832</TotalTime>
  <Words>1527</Words>
  <Application>Microsoft Macintosh PowerPoint</Application>
  <PresentationFormat>On-screen Show (4:3)</PresentationFormat>
  <Paragraphs>198</Paragraphs>
  <Slides>20</Slides>
  <Notes>1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Equation</vt:lpstr>
      <vt:lpstr>Comparing remote atomic clocks via VLBI networks and fiber optic links: the LIFT/MetGeSp perspective</vt:lpstr>
      <vt:lpstr>Overview</vt:lpstr>
      <vt:lpstr>General Introduction</vt:lpstr>
      <vt:lpstr>From LIFT to MetGeSp</vt:lpstr>
      <vt:lpstr>PowerPoint Presentation</vt:lpstr>
      <vt:lpstr>Comb + H-maser</vt:lpstr>
      <vt:lpstr>EUR137 </vt:lpstr>
      <vt:lpstr>VITA004</vt:lpstr>
      <vt:lpstr>VITA005 (Apr 2018)</vt:lpstr>
      <vt:lpstr>VLBI Clock Timing (VT exp’s)</vt:lpstr>
      <vt:lpstr>VT experiments (II)</vt:lpstr>
      <vt:lpstr>VT experiments (III)</vt:lpstr>
      <vt:lpstr>VT experiments (IV)</vt:lpstr>
      <vt:lpstr>Conclusions</vt:lpstr>
      <vt:lpstr>Future developments</vt:lpstr>
      <vt:lpstr>Future developments</vt:lpstr>
      <vt:lpstr>INRIM Optical Clock </vt:lpstr>
      <vt:lpstr>MARBLE antennas: broadband system</vt:lpstr>
      <vt:lpstr>PowerPoint Presentation</vt:lpstr>
      <vt:lpstr>Thank you!</vt:lpstr>
    </vt:vector>
  </TitlesOfParts>
  <Company>mac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VLBI radiotelescope synchronization with T/F distribution on fiber optic links: the Italian case</dc:title>
  <dc:creator>mac mac</dc:creator>
  <cp:lastModifiedBy>mac mac</cp:lastModifiedBy>
  <cp:revision>149</cp:revision>
  <dcterms:created xsi:type="dcterms:W3CDTF">2017-10-03T15:17:55Z</dcterms:created>
  <dcterms:modified xsi:type="dcterms:W3CDTF">2018-10-10T14:03:21Z</dcterms:modified>
</cp:coreProperties>
</file>