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88" r:id="rId1"/>
    <p:sldMasterId id="2147484012" r:id="rId2"/>
    <p:sldMasterId id="2147484025" r:id="rId3"/>
    <p:sldMasterId id="2147484037" r:id="rId4"/>
  </p:sldMasterIdLst>
  <p:notesMasterIdLst>
    <p:notesMasterId r:id="rId24"/>
  </p:notesMasterIdLst>
  <p:sldIdLst>
    <p:sldId id="343" r:id="rId5"/>
    <p:sldId id="341" r:id="rId6"/>
    <p:sldId id="347" r:id="rId7"/>
    <p:sldId id="314" r:id="rId8"/>
    <p:sldId id="317" r:id="rId9"/>
    <p:sldId id="318" r:id="rId10"/>
    <p:sldId id="348" r:id="rId11"/>
    <p:sldId id="331" r:id="rId12"/>
    <p:sldId id="307" r:id="rId13"/>
    <p:sldId id="349" r:id="rId14"/>
    <p:sldId id="319" r:id="rId15"/>
    <p:sldId id="336" r:id="rId16"/>
    <p:sldId id="335" r:id="rId17"/>
    <p:sldId id="345" r:id="rId18"/>
    <p:sldId id="337" r:id="rId19"/>
    <p:sldId id="327" r:id="rId20"/>
    <p:sldId id="333" r:id="rId21"/>
    <p:sldId id="346" r:id="rId22"/>
    <p:sldId id="339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E6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40" autoAdjust="0"/>
    <p:restoredTop sz="94713" autoAdjust="0"/>
  </p:normalViewPr>
  <p:slideViewPr>
    <p:cSldViewPr snapToGrid="0" snapToObjects="1">
      <p:cViewPr varScale="1">
        <p:scale>
          <a:sx n="95" d="100"/>
          <a:sy n="95" d="100"/>
        </p:scale>
        <p:origin x="-60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26BB15-C52C-6A4B-AFED-095C5FBE8817}" type="datetimeFigureOut">
              <a:rPr lang="en-GB" smtClean="0"/>
              <a:t>10/9/18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B4336F-2474-2E4D-90D1-72ACDC93CCA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4214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B4336F-2474-2E4D-90D1-72ACDC93CCA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1516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premise behind IRAC AGN selection is illustrated in Figure 1, where we plot composite AGN + starburst spectral energy distributions (SEDs) constructed using the QSO1 and M82 templates of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Polletta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 (2008). The SEDs of normal star- forming galaxies display a prominent dip between the 1.6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stellar bump and the long-wavelength emission from star- formation-heated dust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Tdust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∼ 25–50 K). Dust near an AGN’s central engine, however, can reach a sublimation temperature of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Tdust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∼ 1000–1500 K and thus radiate into the near-infrared.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the AGN is sufficiently luminous compared to its host galaxy, the superposition of blackbody emission from the AGN-heated dust will fill in the dip in the galaxy’s SED and produce a red, power-law-like thermal continuum across the IRAC bands.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Composite SEDs constructed using the QSO1 and M82 templates of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Polletta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 (2008), scaled to give 1–10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AGN contributions of 0% (red in the online journal) to 95% (purple in the online journal). The final SEDs have been normalized at 1.6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the lower panel, we apply an extinction of AV = 2 to the QSO1 SED using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Draine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(2003) extinction law. The four IRAC bands at z = 0 are shaded. While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2ACBD-39F1-8242-89AE-7B07971F6ED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15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A4A1FA67-401D-E240-88DD-6BDAD2AEBDF8}" type="datetimeFigureOut">
              <a:rPr lang="en-GB" smtClean="0"/>
              <a:t>10/9/18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F797-E442-AC4D-A0DE-59F776FE0062}" type="slidenum">
              <a:rPr lang="en-GB" smtClean="0"/>
              <a:t>‹nr.›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9547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1FA67-401D-E240-88DD-6BDAD2AEBDF8}" type="datetimeFigureOut">
              <a:rPr lang="en-GB" smtClean="0"/>
              <a:t>10/9/18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F797-E442-AC4D-A0DE-59F776FE006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622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1FA67-401D-E240-88DD-6BDAD2AEBDF8}" type="datetimeFigureOut">
              <a:rPr lang="en-GB" smtClean="0"/>
              <a:t>10/9/18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F797-E442-AC4D-A0DE-59F776FE0062}" type="slidenum">
              <a:rPr lang="en-GB" smtClean="0"/>
              <a:t>‹nr.›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341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21E3B-3DCE-224A-8E65-3FF6A3B090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1511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B0E50-E07D-C844-9FB6-1EE644CAD4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713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A7C23-EEEC-6A4B-B14D-A7655BB624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418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C428D-AD7F-8243-93C5-C3FD721F3E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1406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55B64-3374-894E-8B31-9B5FCF54BB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1603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0038F-EA01-6048-87E4-9CB2A4A90F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4795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DA9E1A-4A0C-254B-8A66-EBBF58A440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3701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6C3AB-27E2-D04C-ABEA-4AF13509CC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896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1FA67-401D-E240-88DD-6BDAD2AEBDF8}" type="datetimeFigureOut">
              <a:rPr lang="en-GB" smtClean="0"/>
              <a:t>10/9/18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F797-E442-AC4D-A0DE-59F776FE006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08676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4CBAA-D47B-7D4F-ADC3-BCA5927EFE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217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BBA5D4-4FC7-EF4C-A8A8-FA6833B918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6036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9F6871-7FAF-6F44-9AA2-856CC17985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0946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239617-2367-0143-9E22-33C3F48FC6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0479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A4A1FA67-401D-E240-88DD-6BDAD2AEBDF8}" type="datetimeFigureOut">
              <a:rPr lang="en-GB" smtClean="0">
                <a:solidFill>
                  <a:prstClr val="black">
                    <a:lumMod val="95000"/>
                    <a:lumOff val="5000"/>
                  </a:prstClr>
                </a:solidFill>
                <a:latin typeface="Tw Cen MT Condensed"/>
              </a:rPr>
              <a:pPr/>
              <a:t>10/9/18</a:t>
            </a:fld>
            <a:endParaRPr lang="en-GB">
              <a:solidFill>
                <a:prstClr val="black">
                  <a:lumMod val="95000"/>
                  <a:lumOff val="5000"/>
                </a:prstClr>
              </a:solidFill>
              <a:latin typeface="Tw Cen MT Condensed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95000"/>
                  <a:lumOff val="5000"/>
                </a:prstClr>
              </a:solidFill>
              <a:latin typeface="Tw Cen MT Condense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F797-E442-AC4D-A0DE-59F776FE0062}" type="slidenum">
              <a:rPr lang="en-GB" smtClean="0">
                <a:solidFill>
                  <a:prstClr val="black">
                    <a:lumMod val="95000"/>
                    <a:lumOff val="5000"/>
                  </a:prstClr>
                </a:solidFill>
                <a:latin typeface="Tw Cen MT Condensed"/>
              </a:rPr>
              <a:pPr/>
              <a:t>‹nr.›</a:t>
            </a:fld>
            <a:endParaRPr lang="en-GB">
              <a:solidFill>
                <a:prstClr val="black">
                  <a:lumMod val="95000"/>
                  <a:lumOff val="5000"/>
                </a:prstClr>
              </a:solidFill>
              <a:latin typeface="Tw Cen MT Condensed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15758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1FA67-401D-E240-88DD-6BDAD2AEBDF8}" type="datetimeFigureOut">
              <a:rPr lang="en-GB" smtClean="0">
                <a:solidFill>
                  <a:prstClr val="black">
                    <a:lumMod val="95000"/>
                    <a:lumOff val="5000"/>
                  </a:prstClr>
                </a:solidFill>
                <a:latin typeface="Tw Cen MT Condensed"/>
              </a:rPr>
              <a:pPr/>
              <a:t>10/9/18</a:t>
            </a:fld>
            <a:endParaRPr lang="en-GB">
              <a:solidFill>
                <a:prstClr val="black">
                  <a:lumMod val="95000"/>
                  <a:lumOff val="5000"/>
                </a:prstClr>
              </a:solidFill>
              <a:latin typeface="Tw Cen MT Condensed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95000"/>
                  <a:lumOff val="5000"/>
                </a:prstClr>
              </a:solidFill>
              <a:latin typeface="Tw Cen MT Condense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F797-E442-AC4D-A0DE-59F776FE0062}" type="slidenum">
              <a:rPr lang="en-GB" smtClean="0">
                <a:solidFill>
                  <a:prstClr val="black">
                    <a:lumMod val="95000"/>
                    <a:lumOff val="5000"/>
                  </a:prstClr>
                </a:solidFill>
                <a:latin typeface="Tw Cen MT Condensed"/>
              </a:rPr>
              <a:pPr/>
              <a:t>‹nr.›</a:t>
            </a:fld>
            <a:endParaRPr lang="en-GB">
              <a:solidFill>
                <a:prstClr val="black">
                  <a:lumMod val="95000"/>
                  <a:lumOff val="5000"/>
                </a:prstClr>
              </a:solidFill>
              <a:latin typeface="Tw Cen MT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3525819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1FA67-401D-E240-88DD-6BDAD2AEBDF8}" type="datetimeFigureOut">
              <a:rPr lang="en-GB" smtClean="0">
                <a:solidFill>
                  <a:prstClr val="black">
                    <a:lumMod val="95000"/>
                    <a:lumOff val="5000"/>
                  </a:prstClr>
                </a:solidFill>
                <a:latin typeface="Tw Cen MT Condensed"/>
              </a:rPr>
              <a:pPr/>
              <a:t>10/9/18</a:t>
            </a:fld>
            <a:endParaRPr lang="en-GB">
              <a:solidFill>
                <a:prstClr val="black">
                  <a:lumMod val="95000"/>
                  <a:lumOff val="5000"/>
                </a:prstClr>
              </a:solidFill>
              <a:latin typeface="Tw Cen MT Condensed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95000"/>
                  <a:lumOff val="5000"/>
                </a:prstClr>
              </a:solidFill>
              <a:latin typeface="Tw Cen MT Condense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F797-E442-AC4D-A0DE-59F776FE0062}" type="slidenum">
              <a:rPr lang="en-GB" smtClean="0">
                <a:solidFill>
                  <a:prstClr val="black">
                    <a:lumMod val="95000"/>
                    <a:lumOff val="5000"/>
                  </a:prstClr>
                </a:solidFill>
                <a:latin typeface="Tw Cen MT Condensed"/>
              </a:rPr>
              <a:pPr/>
              <a:t>‹nr.›</a:t>
            </a:fld>
            <a:endParaRPr lang="en-GB">
              <a:solidFill>
                <a:prstClr val="black">
                  <a:lumMod val="95000"/>
                  <a:lumOff val="5000"/>
                </a:prstClr>
              </a:solidFill>
              <a:latin typeface="Tw Cen MT Condensed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55271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1FA67-401D-E240-88DD-6BDAD2AEBDF8}" type="datetimeFigureOut">
              <a:rPr lang="en-GB" smtClean="0">
                <a:solidFill>
                  <a:prstClr val="black">
                    <a:lumMod val="95000"/>
                    <a:lumOff val="5000"/>
                  </a:prstClr>
                </a:solidFill>
                <a:latin typeface="Tw Cen MT Condensed"/>
              </a:rPr>
              <a:pPr/>
              <a:t>10/9/18</a:t>
            </a:fld>
            <a:endParaRPr lang="en-GB">
              <a:solidFill>
                <a:prstClr val="black">
                  <a:lumMod val="95000"/>
                  <a:lumOff val="5000"/>
                </a:prstClr>
              </a:solidFill>
              <a:latin typeface="Tw Cen MT Condensed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95000"/>
                  <a:lumOff val="5000"/>
                </a:prstClr>
              </a:solidFill>
              <a:latin typeface="Tw Cen MT Condensed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F797-E442-AC4D-A0DE-59F776FE0062}" type="slidenum">
              <a:rPr lang="en-GB" smtClean="0">
                <a:solidFill>
                  <a:prstClr val="black">
                    <a:lumMod val="95000"/>
                    <a:lumOff val="5000"/>
                  </a:prstClr>
                </a:solidFill>
                <a:latin typeface="Tw Cen MT Condensed"/>
              </a:rPr>
              <a:pPr/>
              <a:t>‹nr.›</a:t>
            </a:fld>
            <a:endParaRPr lang="en-GB">
              <a:solidFill>
                <a:prstClr val="black">
                  <a:lumMod val="95000"/>
                  <a:lumOff val="5000"/>
                </a:prstClr>
              </a:solidFill>
              <a:latin typeface="Tw Cen MT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9696645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1FA67-401D-E240-88DD-6BDAD2AEBDF8}" type="datetimeFigureOut">
              <a:rPr lang="en-GB" smtClean="0">
                <a:solidFill>
                  <a:prstClr val="black">
                    <a:lumMod val="95000"/>
                    <a:lumOff val="5000"/>
                  </a:prstClr>
                </a:solidFill>
                <a:latin typeface="Tw Cen MT Condensed"/>
              </a:rPr>
              <a:pPr/>
              <a:t>10/9/18</a:t>
            </a:fld>
            <a:endParaRPr lang="en-GB">
              <a:solidFill>
                <a:prstClr val="black">
                  <a:lumMod val="95000"/>
                  <a:lumOff val="5000"/>
                </a:prstClr>
              </a:solidFill>
              <a:latin typeface="Tw Cen MT Condensed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95000"/>
                  <a:lumOff val="5000"/>
                </a:prstClr>
              </a:solidFill>
              <a:latin typeface="Tw Cen MT Condensed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F797-E442-AC4D-A0DE-59F776FE0062}" type="slidenum">
              <a:rPr lang="en-GB" smtClean="0">
                <a:solidFill>
                  <a:prstClr val="black">
                    <a:lumMod val="95000"/>
                    <a:lumOff val="5000"/>
                  </a:prstClr>
                </a:solidFill>
                <a:latin typeface="Tw Cen MT Condensed"/>
              </a:rPr>
              <a:pPr/>
              <a:t>‹nr.›</a:t>
            </a:fld>
            <a:endParaRPr lang="en-GB">
              <a:solidFill>
                <a:prstClr val="black">
                  <a:lumMod val="95000"/>
                  <a:lumOff val="5000"/>
                </a:prstClr>
              </a:solidFill>
              <a:latin typeface="Tw Cen MT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1917564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1FA67-401D-E240-88DD-6BDAD2AEBDF8}" type="datetimeFigureOut">
              <a:rPr lang="en-GB" smtClean="0">
                <a:solidFill>
                  <a:prstClr val="black">
                    <a:lumMod val="95000"/>
                    <a:lumOff val="5000"/>
                  </a:prstClr>
                </a:solidFill>
                <a:latin typeface="Tw Cen MT Condensed"/>
              </a:rPr>
              <a:pPr/>
              <a:t>10/9/18</a:t>
            </a:fld>
            <a:endParaRPr lang="en-GB">
              <a:solidFill>
                <a:prstClr val="black">
                  <a:lumMod val="95000"/>
                  <a:lumOff val="5000"/>
                </a:prstClr>
              </a:solidFill>
              <a:latin typeface="Tw Cen MT Condensed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95000"/>
                  <a:lumOff val="5000"/>
                </a:prstClr>
              </a:solidFill>
              <a:latin typeface="Tw Cen MT Condensed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F797-E442-AC4D-A0DE-59F776FE0062}" type="slidenum">
              <a:rPr lang="en-GB" smtClean="0">
                <a:solidFill>
                  <a:prstClr val="black">
                    <a:lumMod val="95000"/>
                    <a:lumOff val="5000"/>
                  </a:prstClr>
                </a:solidFill>
                <a:latin typeface="Tw Cen MT Condensed"/>
              </a:rPr>
              <a:pPr/>
              <a:t>‹nr.›</a:t>
            </a:fld>
            <a:endParaRPr lang="en-GB">
              <a:solidFill>
                <a:prstClr val="black">
                  <a:lumMod val="95000"/>
                  <a:lumOff val="5000"/>
                </a:prstClr>
              </a:solidFill>
              <a:latin typeface="Tw Cen MT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452325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1FA67-401D-E240-88DD-6BDAD2AEBDF8}" type="datetimeFigureOut">
              <a:rPr lang="en-GB" smtClean="0"/>
              <a:t>10/9/18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F797-E442-AC4D-A0DE-59F776FE0062}" type="slidenum">
              <a:rPr lang="en-GB" smtClean="0"/>
              <a:t>‹nr.›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28425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1FA67-401D-E240-88DD-6BDAD2AEBDF8}" type="datetimeFigureOut">
              <a:rPr lang="en-GB" smtClean="0">
                <a:solidFill>
                  <a:prstClr val="black">
                    <a:lumMod val="95000"/>
                    <a:lumOff val="5000"/>
                  </a:prstClr>
                </a:solidFill>
                <a:latin typeface="Tw Cen MT Condensed"/>
              </a:rPr>
              <a:pPr/>
              <a:t>10/9/18</a:t>
            </a:fld>
            <a:endParaRPr lang="en-GB">
              <a:solidFill>
                <a:prstClr val="black">
                  <a:lumMod val="95000"/>
                  <a:lumOff val="5000"/>
                </a:prstClr>
              </a:solidFill>
              <a:latin typeface="Tw Cen MT Condensed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95000"/>
                  <a:lumOff val="5000"/>
                </a:prstClr>
              </a:solidFill>
              <a:latin typeface="Tw Cen MT Condensed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F797-E442-AC4D-A0DE-59F776FE0062}" type="slidenum">
              <a:rPr lang="en-GB" smtClean="0">
                <a:solidFill>
                  <a:prstClr val="black">
                    <a:lumMod val="95000"/>
                    <a:lumOff val="5000"/>
                  </a:prstClr>
                </a:solidFill>
                <a:latin typeface="Tw Cen MT Condensed"/>
              </a:rPr>
              <a:pPr/>
              <a:t>‹nr.›</a:t>
            </a:fld>
            <a:endParaRPr lang="en-GB">
              <a:solidFill>
                <a:prstClr val="black">
                  <a:lumMod val="95000"/>
                  <a:lumOff val="5000"/>
                </a:prstClr>
              </a:solidFill>
              <a:latin typeface="Tw Cen MT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8799813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1FA67-401D-E240-88DD-6BDAD2AEBDF8}" type="datetimeFigureOut">
              <a:rPr lang="en-GB" smtClean="0">
                <a:solidFill>
                  <a:prstClr val="black">
                    <a:lumMod val="95000"/>
                    <a:lumOff val="5000"/>
                  </a:prstClr>
                </a:solidFill>
                <a:latin typeface="Tw Cen MT Condensed"/>
              </a:rPr>
              <a:pPr/>
              <a:t>10/9/18</a:t>
            </a:fld>
            <a:endParaRPr lang="en-GB">
              <a:solidFill>
                <a:prstClr val="black">
                  <a:lumMod val="95000"/>
                  <a:lumOff val="5000"/>
                </a:prstClr>
              </a:solidFill>
              <a:latin typeface="Tw Cen MT Condensed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95000"/>
                  <a:lumOff val="5000"/>
                </a:prstClr>
              </a:solidFill>
              <a:latin typeface="Tw Cen MT Condensed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F797-E442-AC4D-A0DE-59F776FE0062}" type="slidenum">
              <a:rPr lang="en-GB" smtClean="0">
                <a:solidFill>
                  <a:prstClr val="black">
                    <a:lumMod val="95000"/>
                    <a:lumOff val="5000"/>
                  </a:prstClr>
                </a:solidFill>
                <a:latin typeface="Tw Cen MT Condensed"/>
              </a:rPr>
              <a:pPr/>
              <a:t>‹nr.›</a:t>
            </a:fld>
            <a:endParaRPr lang="en-GB">
              <a:solidFill>
                <a:prstClr val="black">
                  <a:lumMod val="95000"/>
                  <a:lumOff val="5000"/>
                </a:prstClr>
              </a:solidFill>
              <a:latin typeface="Tw Cen MT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1545040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1FA67-401D-E240-88DD-6BDAD2AEBDF8}" type="datetimeFigureOut">
              <a:rPr lang="en-GB" smtClean="0">
                <a:solidFill>
                  <a:prstClr val="black">
                    <a:lumMod val="95000"/>
                    <a:lumOff val="5000"/>
                  </a:prstClr>
                </a:solidFill>
                <a:latin typeface="Tw Cen MT Condensed"/>
              </a:rPr>
              <a:pPr/>
              <a:t>10/9/18</a:t>
            </a:fld>
            <a:endParaRPr lang="en-GB">
              <a:solidFill>
                <a:prstClr val="black">
                  <a:lumMod val="95000"/>
                  <a:lumOff val="5000"/>
                </a:prstClr>
              </a:solidFill>
              <a:latin typeface="Tw Cen MT Condensed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95000"/>
                  <a:lumOff val="5000"/>
                </a:prstClr>
              </a:solidFill>
              <a:latin typeface="Tw Cen MT Condensed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F797-E442-AC4D-A0DE-59F776FE0062}" type="slidenum">
              <a:rPr lang="en-GB" smtClean="0">
                <a:solidFill>
                  <a:prstClr val="black">
                    <a:lumMod val="95000"/>
                    <a:lumOff val="5000"/>
                  </a:prstClr>
                </a:solidFill>
                <a:latin typeface="Tw Cen MT Condensed"/>
              </a:rPr>
              <a:pPr/>
              <a:t>‹nr.›</a:t>
            </a:fld>
            <a:endParaRPr lang="en-GB">
              <a:solidFill>
                <a:prstClr val="black">
                  <a:lumMod val="95000"/>
                  <a:lumOff val="5000"/>
                </a:prstClr>
              </a:solidFill>
              <a:latin typeface="Tw Cen MT Condensed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02417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1FA67-401D-E240-88DD-6BDAD2AEBDF8}" type="datetimeFigureOut">
              <a:rPr lang="en-GB" smtClean="0">
                <a:solidFill>
                  <a:prstClr val="black">
                    <a:lumMod val="95000"/>
                    <a:lumOff val="5000"/>
                  </a:prstClr>
                </a:solidFill>
                <a:latin typeface="Tw Cen MT Condensed"/>
              </a:rPr>
              <a:pPr/>
              <a:t>10/9/18</a:t>
            </a:fld>
            <a:endParaRPr lang="en-GB">
              <a:solidFill>
                <a:prstClr val="black">
                  <a:lumMod val="95000"/>
                  <a:lumOff val="5000"/>
                </a:prstClr>
              </a:solidFill>
              <a:latin typeface="Tw Cen MT Condensed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95000"/>
                  <a:lumOff val="5000"/>
                </a:prstClr>
              </a:solidFill>
              <a:latin typeface="Tw Cen MT Condense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F797-E442-AC4D-A0DE-59F776FE0062}" type="slidenum">
              <a:rPr lang="en-GB" smtClean="0">
                <a:solidFill>
                  <a:prstClr val="black">
                    <a:lumMod val="95000"/>
                    <a:lumOff val="5000"/>
                  </a:prstClr>
                </a:solidFill>
                <a:latin typeface="Tw Cen MT Condensed"/>
              </a:rPr>
              <a:pPr/>
              <a:t>‹nr.›</a:t>
            </a:fld>
            <a:endParaRPr lang="en-GB">
              <a:solidFill>
                <a:prstClr val="black">
                  <a:lumMod val="95000"/>
                  <a:lumOff val="5000"/>
                </a:prstClr>
              </a:solidFill>
              <a:latin typeface="Tw Cen MT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0457820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1FA67-401D-E240-88DD-6BDAD2AEBDF8}" type="datetimeFigureOut">
              <a:rPr lang="en-GB" smtClean="0">
                <a:solidFill>
                  <a:prstClr val="black">
                    <a:lumMod val="95000"/>
                    <a:lumOff val="5000"/>
                  </a:prstClr>
                </a:solidFill>
                <a:latin typeface="Tw Cen MT Condensed"/>
              </a:rPr>
              <a:pPr/>
              <a:t>10/9/18</a:t>
            </a:fld>
            <a:endParaRPr lang="en-GB">
              <a:solidFill>
                <a:prstClr val="black">
                  <a:lumMod val="95000"/>
                  <a:lumOff val="5000"/>
                </a:prstClr>
              </a:solidFill>
              <a:latin typeface="Tw Cen MT Condensed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95000"/>
                  <a:lumOff val="5000"/>
                </a:prstClr>
              </a:solidFill>
              <a:latin typeface="Tw Cen MT Condense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F797-E442-AC4D-A0DE-59F776FE0062}" type="slidenum">
              <a:rPr lang="en-GB" smtClean="0">
                <a:solidFill>
                  <a:prstClr val="black">
                    <a:lumMod val="95000"/>
                    <a:lumOff val="5000"/>
                  </a:prstClr>
                </a:solidFill>
                <a:latin typeface="Tw Cen MT Condensed"/>
              </a:rPr>
              <a:pPr/>
              <a:t>‹nr.›</a:t>
            </a:fld>
            <a:endParaRPr lang="en-GB">
              <a:solidFill>
                <a:prstClr val="black">
                  <a:lumMod val="95000"/>
                  <a:lumOff val="5000"/>
                </a:prstClr>
              </a:solidFill>
              <a:latin typeface="Tw Cen MT Condensed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30592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21E3B-3DCE-224A-8E65-3FF6A3B09041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058623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B0E50-E07D-C844-9FB6-1EE644CAD4DE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021818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A7C23-EEEC-6A4B-B14D-A7655BB6248A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896579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C428D-AD7F-8243-93C5-C3FD721F3E0C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385633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55B64-3374-894E-8B31-9B5FCF54BBE0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37174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1FA67-401D-E240-88DD-6BDAD2AEBDF8}" type="datetimeFigureOut">
              <a:rPr lang="en-GB" smtClean="0"/>
              <a:t>10/9/18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F797-E442-AC4D-A0DE-59F776FE006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48593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0038F-EA01-6048-87E4-9CB2A4A90FD2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225910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DA9E1A-4A0C-254B-8A66-EBBF58A44056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701539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6C3AB-27E2-D04C-ABEA-4AF13509CC83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166281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4CBAA-D47B-7D4F-ADC3-BCA5927EFE82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977861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BBA5D4-4FC7-EF4C-A8A8-FA6833B918BF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122656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9F6871-7FAF-6F44-9AA2-856CC179851E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307524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239617-2367-0143-9E22-33C3F48FC6C4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32185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1FA67-401D-E240-88DD-6BDAD2AEBDF8}" type="datetimeFigureOut">
              <a:rPr lang="en-GB" smtClean="0"/>
              <a:t>10/9/18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F797-E442-AC4D-A0DE-59F776FE006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06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1FA67-401D-E240-88DD-6BDAD2AEBDF8}" type="datetimeFigureOut">
              <a:rPr lang="en-GB" smtClean="0"/>
              <a:t>10/9/18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F797-E442-AC4D-A0DE-59F776FE006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334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1FA67-401D-E240-88DD-6BDAD2AEBDF8}" type="datetimeFigureOut">
              <a:rPr lang="en-GB" smtClean="0"/>
              <a:t>10/9/18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F797-E442-AC4D-A0DE-59F776FE006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915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1FA67-401D-E240-88DD-6BDAD2AEBDF8}" type="datetimeFigureOut">
              <a:rPr lang="en-GB" smtClean="0"/>
              <a:t>10/9/18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F797-E442-AC4D-A0DE-59F776FE006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6412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1FA67-401D-E240-88DD-6BDAD2AEBDF8}" type="datetimeFigureOut">
              <a:rPr lang="en-GB" smtClean="0"/>
              <a:t>10/9/18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F797-E442-AC4D-A0DE-59F776FE0062}" type="slidenum">
              <a:rPr lang="en-GB" smtClean="0"/>
              <a:t>‹nr.›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3329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4A1FA67-401D-E240-88DD-6BDAD2AEBDF8}" type="datetimeFigureOut">
              <a:rPr lang="en-GB" smtClean="0"/>
              <a:t>10/9/18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B613F797-E442-AC4D-A0DE-59F776FE0062}" type="slidenum">
              <a:rPr lang="en-GB" smtClean="0"/>
              <a:t>‹nr.›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0200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nl-NL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nl-NL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87AE6C-39E5-004D-BEF4-C0CF180AC89E}" type="slidenum">
              <a: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US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  <p:sldLayoutId id="214748402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4A1FA67-401D-E240-88DD-6BDAD2AEBDF8}" type="datetimeFigureOut">
              <a:rPr lang="en-GB" smtClean="0">
                <a:solidFill>
                  <a:prstClr val="black">
                    <a:lumMod val="95000"/>
                    <a:lumOff val="5000"/>
                  </a:prstClr>
                </a:solidFill>
                <a:latin typeface="Tw Cen MT Condensed"/>
              </a:rPr>
              <a:pPr/>
              <a:t>10/9/18</a:t>
            </a:fld>
            <a:endParaRPr lang="en-GB">
              <a:solidFill>
                <a:prstClr val="black">
                  <a:lumMod val="95000"/>
                  <a:lumOff val="5000"/>
                </a:prstClr>
              </a:solidFill>
              <a:latin typeface="Tw Cen MT Condensed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GB">
              <a:solidFill>
                <a:prstClr val="black">
                  <a:lumMod val="95000"/>
                  <a:lumOff val="5000"/>
                </a:prstClr>
              </a:solidFill>
              <a:latin typeface="Tw Cen MT Condense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B613F797-E442-AC4D-A0DE-59F776FE0062}" type="slidenum">
              <a:rPr lang="en-GB" smtClean="0">
                <a:solidFill>
                  <a:prstClr val="black">
                    <a:lumMod val="95000"/>
                    <a:lumOff val="5000"/>
                  </a:prstClr>
                </a:solidFill>
                <a:latin typeface="Tw Cen MT Condensed"/>
              </a:rPr>
              <a:pPr/>
              <a:t>‹nr.›</a:t>
            </a:fld>
            <a:endParaRPr lang="en-GB">
              <a:solidFill>
                <a:prstClr val="black">
                  <a:lumMod val="95000"/>
                  <a:lumOff val="5000"/>
                </a:prstClr>
              </a:solidFill>
              <a:latin typeface="Tw Cen MT Condensed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6975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nl-NL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nl-NL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87AE6C-39E5-004D-BEF4-C0CF180AC89E}" type="slidenum">
              <a: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US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04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  <p:sldLayoutId id="2147484047" r:id="rId10"/>
    <p:sldLayoutId id="2147484048" r:id="rId11"/>
    <p:sldLayoutId id="214748404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Relationship Id="rId3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5.jpg"/><Relationship Id="rId3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3555" y="304800"/>
            <a:ext cx="8151037" cy="2481161"/>
          </a:xfrm>
        </p:spPr>
        <p:txBody>
          <a:bodyPr/>
          <a:lstStyle/>
          <a:p>
            <a:pPr algn="l" eaLnBrk="1" hangingPunct="1"/>
            <a:r>
              <a:rPr lang="en-US" sz="3200" dirty="0" smtClean="0">
                <a:solidFill>
                  <a:srgbClr val="FFFF00"/>
                </a:solidFill>
                <a:latin typeface="Helvetica"/>
                <a:ea typeface="ＭＳ Ｐゴシック" charset="0"/>
                <a:cs typeface="Helvetica"/>
              </a:rPr>
              <a:t>Instead of “Extragalactic wide-field surveys using the EVN” by Jack Radcliffe, you will hear the first results of his PhD research, presented by one of his supervisors </a:t>
            </a:r>
            <a:r>
              <a:rPr lang="mr-IN" sz="3200" dirty="0" smtClean="0">
                <a:solidFill>
                  <a:srgbClr val="FFFF00"/>
                </a:solidFill>
                <a:latin typeface="Helvetica"/>
                <a:ea typeface="ＭＳ Ｐゴシック" charset="0"/>
                <a:cs typeface="Helvetica"/>
              </a:rPr>
              <a:t>…</a:t>
            </a:r>
            <a:endParaRPr lang="en-US" sz="3200" dirty="0">
              <a:solidFill>
                <a:srgbClr val="FFFF00"/>
              </a:solidFill>
              <a:latin typeface="Helvetica"/>
              <a:ea typeface="ＭＳ Ｐゴシック" charset="0"/>
              <a:cs typeface="Helvetica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533073" y="3907688"/>
            <a:ext cx="5252941" cy="248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sz="2800" i="1" dirty="0" smtClean="0">
                <a:solidFill>
                  <a:srgbClr val="FFFF00"/>
                </a:solidFill>
                <a:latin typeface="Helvetica"/>
                <a:ea typeface="ＭＳ Ｐゴシック" charset="0"/>
                <a:cs typeface="Helvetica"/>
              </a:rPr>
              <a:t>Peter Barthel, on behalf of JR, Michael Garrett, Tom </a:t>
            </a:r>
            <a:r>
              <a:rPr lang="en-US" sz="2800" i="1" dirty="0" err="1" smtClean="0">
                <a:solidFill>
                  <a:srgbClr val="FFFF00"/>
                </a:solidFill>
                <a:latin typeface="Helvetica"/>
                <a:ea typeface="ＭＳ Ｐゴシック" charset="0"/>
                <a:cs typeface="Helvetica"/>
              </a:rPr>
              <a:t>Muxlow</a:t>
            </a:r>
            <a:r>
              <a:rPr lang="en-US" sz="2800" i="1" dirty="0" smtClean="0">
                <a:solidFill>
                  <a:srgbClr val="FFFF00"/>
                </a:solidFill>
                <a:latin typeface="Helvetica"/>
                <a:ea typeface="ＭＳ Ｐゴシック" charset="0"/>
                <a:cs typeface="Helvetica"/>
              </a:rPr>
              <a:t>. and Rob </a:t>
            </a:r>
            <a:r>
              <a:rPr lang="en-US" sz="2800" i="1" dirty="0" err="1" smtClean="0">
                <a:solidFill>
                  <a:srgbClr val="FFFF00"/>
                </a:solidFill>
                <a:latin typeface="Helvetica"/>
                <a:ea typeface="ＭＳ Ｐゴシック" charset="0"/>
                <a:cs typeface="Helvetica"/>
              </a:rPr>
              <a:t>Beswick</a:t>
            </a:r>
            <a:endParaRPr lang="en-US" sz="2800" i="1" dirty="0">
              <a:solidFill>
                <a:srgbClr val="FFFF00"/>
              </a:solidFill>
              <a:latin typeface="Helvetica"/>
              <a:ea typeface="ＭＳ Ｐゴシック" charset="0"/>
              <a:cs typeface="Helvetic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90800" y="2743200"/>
            <a:ext cx="5867400" cy="3352800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 </a:t>
            </a:r>
          </a:p>
        </p:txBody>
      </p:sp>
      <p:pic>
        <p:nvPicPr>
          <p:cNvPr id="3" name="Afbeelding 2" descr="IR_colour_colour8_4_5_3_host_morph_al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72592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587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54A8CC-E117-7642-BA0B-41727F77F9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Placeholder for </a:t>
            </a:r>
            <a:r>
              <a:rPr lang="en-GB" dirty="0" err="1"/>
              <a:t>irac</a:t>
            </a:r>
            <a:r>
              <a:rPr lang="en-GB" dirty="0"/>
              <a:t> </a:t>
            </a:r>
            <a:r>
              <a:rPr lang="en-GB" dirty="0" err="1"/>
              <a:t>color</a:t>
            </a:r>
            <a:r>
              <a:rPr lang="en-GB" dirty="0"/>
              <a:t> </a:t>
            </a:r>
            <a:r>
              <a:rPr lang="en-GB" dirty="0" err="1"/>
              <a:t>color</a:t>
            </a:r>
            <a:endParaRPr lang="en-GB" dirty="0"/>
          </a:p>
          <a:p>
            <a:endParaRPr lang="en-GB" dirty="0"/>
          </a:p>
          <a:p>
            <a:r>
              <a:rPr lang="en-GB" dirty="0"/>
              <a:t>Include mrk231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C4AB1839-DF59-3D4C-BF43-CDEC2AB4F376}"/>
              </a:ext>
            </a:extLst>
          </p:cNvPr>
          <p:cNvSpPr txBox="1">
            <a:spLocks/>
          </p:cNvSpPr>
          <p:nvPr/>
        </p:nvSpPr>
        <p:spPr bwMode="gray">
          <a:xfrm>
            <a:off x="672069" y="597012"/>
            <a:ext cx="79965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orbel" charset="0"/>
                <a:ea typeface="Corbel" charset="0"/>
                <a:cs typeface="Corbel" charset="0"/>
              </a:rPr>
              <a:t>AGN diagnostics I: Mid Infra-red</a:t>
            </a:r>
            <a:endParaRPr lang="en-US" sz="2000" dirty="0">
              <a:solidFill>
                <a:srgbClr val="0070C0"/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8B965E2-5AEF-6849-B7CF-F4E3499D7502}"/>
              </a:ext>
            </a:extLst>
          </p:cNvPr>
          <p:cNvSpPr txBox="1"/>
          <p:nvPr/>
        </p:nvSpPr>
        <p:spPr>
          <a:xfrm>
            <a:off x="100206" y="47261"/>
            <a:ext cx="6658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Helvetica" pitchFamily="2" charset="0"/>
              </a:rPr>
              <a:t>3b. Initial results from GOODS-N: Testing AGN classifiers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9AF1994-C601-BB4F-A430-DDA3515422EC}"/>
              </a:ext>
            </a:extLst>
          </p:cNvPr>
          <p:cNvSpPr txBox="1"/>
          <p:nvPr/>
        </p:nvSpPr>
        <p:spPr>
          <a:xfrm>
            <a:off x="100208" y="6442087"/>
            <a:ext cx="37032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Helvetica" pitchFamily="2" charset="0"/>
              </a:rPr>
              <a:t>06/06/2018 – NRAO, NM, USA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A1140B9-55B2-4B48-A391-E083127F9079}"/>
              </a:ext>
            </a:extLst>
          </p:cNvPr>
          <p:cNvSpPr txBox="1"/>
          <p:nvPr/>
        </p:nvSpPr>
        <p:spPr>
          <a:xfrm>
            <a:off x="7238398" y="6429561"/>
            <a:ext cx="1776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Helvetica" pitchFamily="2" charset="0"/>
              </a:rPr>
              <a:t>Jack Radcliffe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EF6B2D9-2680-E44B-8467-CCCE9912B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00" y="1555200"/>
            <a:ext cx="7628351" cy="480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65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C4AB1839-DF59-3D4C-BF43-CDEC2AB4F376}"/>
              </a:ext>
            </a:extLst>
          </p:cNvPr>
          <p:cNvSpPr txBox="1">
            <a:spLocks/>
          </p:cNvSpPr>
          <p:nvPr/>
        </p:nvSpPr>
        <p:spPr bwMode="gray">
          <a:xfrm>
            <a:off x="672069" y="597012"/>
            <a:ext cx="79965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orbel" charset="0"/>
                <a:ea typeface="Corbel" charset="0"/>
                <a:cs typeface="Corbel" charset="0"/>
              </a:rPr>
              <a:t>AGN diagnostics I: Mid Infra-red</a:t>
            </a:r>
            <a:endParaRPr lang="en-US" sz="2000" dirty="0">
              <a:solidFill>
                <a:srgbClr val="0070C0"/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8B965E2-5AEF-6849-B7CF-F4E3499D7502}"/>
              </a:ext>
            </a:extLst>
          </p:cNvPr>
          <p:cNvSpPr txBox="1"/>
          <p:nvPr/>
        </p:nvSpPr>
        <p:spPr>
          <a:xfrm>
            <a:off x="100206" y="47261"/>
            <a:ext cx="6658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Helvetica" pitchFamily="2" charset="0"/>
              </a:rPr>
              <a:t>3b. Initial results from GOODS-N: Testing AGN classifiers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9AF1994-C601-BB4F-A430-DDA3515422EC}"/>
              </a:ext>
            </a:extLst>
          </p:cNvPr>
          <p:cNvSpPr txBox="1"/>
          <p:nvPr/>
        </p:nvSpPr>
        <p:spPr>
          <a:xfrm>
            <a:off x="100208" y="6442087"/>
            <a:ext cx="37032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Helvetica" pitchFamily="2" charset="0"/>
              </a:rPr>
              <a:t>06/06/2018 – NRAO, NM, USA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A1140B9-55B2-4B48-A391-E083127F9079}"/>
              </a:ext>
            </a:extLst>
          </p:cNvPr>
          <p:cNvSpPr txBox="1"/>
          <p:nvPr/>
        </p:nvSpPr>
        <p:spPr>
          <a:xfrm>
            <a:off x="7238398" y="6429561"/>
            <a:ext cx="1776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Helvetica" pitchFamily="2" charset="0"/>
              </a:rPr>
              <a:t>Jack Radcliffe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E627179-4141-924C-B998-0B25F35C5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00" y="1555200"/>
            <a:ext cx="7684518" cy="4838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345192A-DE2F-C245-8B6F-10BF4AC12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00" y="1555200"/>
            <a:ext cx="7627342" cy="48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834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5CDF0321-151F-8B47-8D94-40FFF120CC66}"/>
              </a:ext>
            </a:extLst>
          </p:cNvPr>
          <p:cNvSpPr txBox="1">
            <a:spLocks/>
          </p:cNvSpPr>
          <p:nvPr/>
        </p:nvSpPr>
        <p:spPr bwMode="gray">
          <a:xfrm>
            <a:off x="672069" y="597012"/>
            <a:ext cx="79965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orbel" charset="0"/>
                <a:ea typeface="Corbel" charset="0"/>
                <a:cs typeface="Corbel" charset="0"/>
              </a:rPr>
              <a:t>AGN diagnostics II: X-rays</a:t>
            </a:r>
            <a:endParaRPr lang="en-US" sz="2000" dirty="0">
              <a:solidFill>
                <a:srgbClr val="0070C0"/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DC791A1-D6BB-1243-811C-684924F213E1}"/>
              </a:ext>
            </a:extLst>
          </p:cNvPr>
          <p:cNvSpPr txBox="1"/>
          <p:nvPr/>
        </p:nvSpPr>
        <p:spPr>
          <a:xfrm>
            <a:off x="100208" y="6429561"/>
            <a:ext cx="37032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Helvetica" pitchFamily="2" charset="0"/>
              </a:rPr>
              <a:t>06/06/2018 – NRAO, NM, USA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6FECD12-F4EE-A34E-AC13-079172EB5472}"/>
              </a:ext>
            </a:extLst>
          </p:cNvPr>
          <p:cNvSpPr txBox="1"/>
          <p:nvPr/>
        </p:nvSpPr>
        <p:spPr>
          <a:xfrm>
            <a:off x="7238398" y="6417035"/>
            <a:ext cx="1776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Helvetica" pitchFamily="2" charset="0"/>
              </a:rPr>
              <a:t>Jack Radcliffe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95D3B90-E5A3-D24C-ACB3-C0013EA7B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229" y="1555200"/>
            <a:ext cx="7627342" cy="4802400"/>
          </a:xfrm>
          <a:prstGeom prst="rect">
            <a:avLst/>
          </a:prstGeom>
        </p:spPr>
      </p:pic>
      <p:sp>
        <p:nvSpPr>
          <p:cNvPr id="2" name="Ovaal 1"/>
          <p:cNvSpPr/>
          <p:nvPr/>
        </p:nvSpPr>
        <p:spPr>
          <a:xfrm>
            <a:off x="2673683" y="5179792"/>
            <a:ext cx="347580" cy="301261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al 7"/>
          <p:cNvSpPr/>
          <p:nvPr/>
        </p:nvSpPr>
        <p:spPr>
          <a:xfrm flipH="1" flipV="1">
            <a:off x="3689683" y="4411578"/>
            <a:ext cx="347579" cy="360947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3293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E7090FE-5485-F546-8FDF-D5EE07586DC1}"/>
              </a:ext>
            </a:extLst>
          </p:cNvPr>
          <p:cNvSpPr txBox="1"/>
          <p:nvPr/>
        </p:nvSpPr>
        <p:spPr>
          <a:xfrm>
            <a:off x="100208" y="6442087"/>
            <a:ext cx="37032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Helvetica" pitchFamily="2" charset="0"/>
              </a:rPr>
              <a:t>06/06/2018 – NRAO, NM, USA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A15B354-DDA9-644D-A3D3-5140D02B409D}"/>
              </a:ext>
            </a:extLst>
          </p:cNvPr>
          <p:cNvSpPr txBox="1"/>
          <p:nvPr/>
        </p:nvSpPr>
        <p:spPr>
          <a:xfrm>
            <a:off x="7238398" y="6429561"/>
            <a:ext cx="1776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Helvetica" pitchFamily="2" charset="0"/>
              </a:rPr>
              <a:t>Jack Radcliffe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A052B01C-2EFF-C541-864F-A3E533BAE0D6}"/>
              </a:ext>
            </a:extLst>
          </p:cNvPr>
          <p:cNvSpPr txBox="1">
            <a:spLocks/>
          </p:cNvSpPr>
          <p:nvPr/>
        </p:nvSpPr>
        <p:spPr bwMode="gray">
          <a:xfrm>
            <a:off x="602857" y="598702"/>
            <a:ext cx="292771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rgbClr val="0070C0"/>
                </a:solidFill>
                <a:latin typeface="Corbel" charset="0"/>
                <a:ea typeface="Corbel" charset="0"/>
                <a:cs typeface="Corbel" charset="0"/>
              </a:rPr>
              <a:t>Nota </a:t>
            </a:r>
            <a:r>
              <a:rPr lang="en-US" dirty="0" err="1" smtClean="0">
                <a:solidFill>
                  <a:srgbClr val="0070C0"/>
                </a:solidFill>
                <a:latin typeface="Corbel" charset="0"/>
                <a:ea typeface="Corbel" charset="0"/>
                <a:cs typeface="Corbel" charset="0"/>
              </a:rPr>
              <a:t>bene</a:t>
            </a:r>
            <a:r>
              <a:rPr lang="en-US" dirty="0" smtClean="0">
                <a:solidFill>
                  <a:srgbClr val="0070C0"/>
                </a:solidFill>
                <a:latin typeface="Corbel" charset="0"/>
                <a:ea typeface="Corbel" charset="0"/>
                <a:cs typeface="Corbel" charset="0"/>
              </a:rPr>
              <a:t> …</a:t>
            </a:r>
            <a:endParaRPr lang="en-US" dirty="0">
              <a:solidFill>
                <a:srgbClr val="0070C0"/>
              </a:solidFill>
              <a:latin typeface="Corbel" charset="0"/>
              <a:ea typeface="Corbel" charset="0"/>
              <a:cs typeface="Corbel" charset="0"/>
            </a:endParaRPr>
          </a:p>
          <a:p>
            <a:endParaRPr lang="en-US" sz="2200" dirty="0">
              <a:solidFill>
                <a:srgbClr val="0070C0"/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B3526F6-3FD4-ED4E-A09D-B9083BB9600B}"/>
              </a:ext>
            </a:extLst>
          </p:cNvPr>
          <p:cNvSpPr/>
          <p:nvPr/>
        </p:nvSpPr>
        <p:spPr>
          <a:xfrm>
            <a:off x="406553" y="2511159"/>
            <a:ext cx="346423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latin typeface="Helvetica" pitchFamily="2" charset="0"/>
              </a:rPr>
              <a:t>Chandra does not detect the 5mJy WAT FRI radio galaxy in GOODS-N, nor the hybrid system GN16 (</a:t>
            </a:r>
            <a:r>
              <a:rPr lang="en-US" sz="2200" dirty="0" err="1" smtClean="0">
                <a:latin typeface="Helvetica" pitchFamily="2" charset="0"/>
              </a:rPr>
              <a:t>submm</a:t>
            </a:r>
            <a:r>
              <a:rPr lang="en-US" sz="2200" dirty="0" smtClean="0">
                <a:latin typeface="Helvetica" pitchFamily="2" charset="0"/>
              </a:rPr>
              <a:t> galaxy) </a:t>
            </a:r>
            <a:r>
              <a:rPr lang="mr-IN" sz="2200" dirty="0" smtClean="0">
                <a:latin typeface="Helvetica" pitchFamily="2" charset="0"/>
              </a:rPr>
              <a:t>…</a:t>
            </a:r>
            <a:endParaRPr lang="en-US" sz="2200" dirty="0">
              <a:latin typeface="Helvetica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96D5E24-EE55-4A4A-8869-45B95526C2E2}"/>
              </a:ext>
            </a:extLst>
          </p:cNvPr>
          <p:cNvSpPr txBox="1"/>
          <p:nvPr/>
        </p:nvSpPr>
        <p:spPr>
          <a:xfrm>
            <a:off x="100206" y="47261"/>
            <a:ext cx="3770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Helvetica" pitchFamily="2" charset="0"/>
              </a:rPr>
              <a:t>3. Initial results from GOODS-N</a:t>
            </a:r>
          </a:p>
        </p:txBody>
      </p:sp>
      <p:pic>
        <p:nvPicPr>
          <p:cNvPr id="2" name="Afbeelding 1" descr="GN16-hos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650" y="1500664"/>
            <a:ext cx="4025900" cy="4051300"/>
          </a:xfrm>
          <a:prstGeom prst="rect">
            <a:avLst/>
          </a:prstGeom>
        </p:spPr>
      </p:pic>
      <p:sp>
        <p:nvSpPr>
          <p:cNvPr id="15" name="TextBox 11">
            <a:extLst>
              <a:ext uri="{FF2B5EF4-FFF2-40B4-BE49-F238E27FC236}">
                <a16:creationId xmlns:a16="http://schemas.microsoft.com/office/drawing/2014/main" xmlns="" id="{EA8A94B2-893C-0348-9F0C-C6024994BBEB}"/>
              </a:ext>
            </a:extLst>
          </p:cNvPr>
          <p:cNvSpPr txBox="1"/>
          <p:nvPr/>
        </p:nvSpPr>
        <p:spPr>
          <a:xfrm>
            <a:off x="5359164" y="5551964"/>
            <a:ext cx="23482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 smtClean="0">
                <a:latin typeface="Helvetica" pitchFamily="2" charset="0"/>
              </a:rPr>
              <a:t>GN16 host - HST</a:t>
            </a:r>
            <a:endParaRPr lang="en-GB" sz="22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094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AA84D7D-4828-484B-9B2D-7ADF2469D15B}"/>
              </a:ext>
            </a:extLst>
          </p:cNvPr>
          <p:cNvSpPr txBox="1"/>
          <p:nvPr/>
        </p:nvSpPr>
        <p:spPr>
          <a:xfrm>
            <a:off x="100206" y="47261"/>
            <a:ext cx="6658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Helvetica" pitchFamily="2" charset="0"/>
              </a:rPr>
              <a:t>3b. Initial results from GOODS-N: Testing AGN classifiers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F8F167D-FA81-CA4C-9A1B-6CBCC38A07B0}"/>
              </a:ext>
            </a:extLst>
          </p:cNvPr>
          <p:cNvSpPr txBox="1"/>
          <p:nvPr/>
        </p:nvSpPr>
        <p:spPr>
          <a:xfrm>
            <a:off x="100208" y="6429561"/>
            <a:ext cx="37032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Helvetica" pitchFamily="2" charset="0"/>
              </a:rPr>
              <a:t>06/06/2018 – NRAO, NM, USA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A6B6C89-7AD5-4341-B550-33BC1EB12D13}"/>
              </a:ext>
            </a:extLst>
          </p:cNvPr>
          <p:cNvSpPr txBox="1"/>
          <p:nvPr/>
        </p:nvSpPr>
        <p:spPr>
          <a:xfrm>
            <a:off x="7238398" y="6417035"/>
            <a:ext cx="1776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Helvetica" pitchFamily="2" charset="0"/>
              </a:rPr>
              <a:t>Jack Radcliffe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470EF5CA-F628-AE4E-805D-6991F6515F28}"/>
              </a:ext>
            </a:extLst>
          </p:cNvPr>
          <p:cNvSpPr txBox="1">
            <a:spLocks/>
          </p:cNvSpPr>
          <p:nvPr/>
        </p:nvSpPr>
        <p:spPr bwMode="gray">
          <a:xfrm>
            <a:off x="672069" y="597012"/>
            <a:ext cx="79965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orbel" charset="0"/>
                <a:ea typeface="Corbel" charset="0"/>
                <a:cs typeface="Corbel" charset="0"/>
              </a:rPr>
              <a:t>AGN </a:t>
            </a:r>
            <a:r>
              <a:rPr lang="en-US" dirty="0" smtClean="0">
                <a:solidFill>
                  <a:srgbClr val="0070C0"/>
                </a:solidFill>
                <a:latin typeface="Corbel" charset="0"/>
                <a:ea typeface="Corbel" charset="0"/>
                <a:cs typeface="Corbel" charset="0"/>
              </a:rPr>
              <a:t>diagnostic </a:t>
            </a:r>
            <a:r>
              <a:rPr lang="en-US" dirty="0">
                <a:solidFill>
                  <a:srgbClr val="0070C0"/>
                </a:solidFill>
                <a:latin typeface="Corbel" charset="0"/>
                <a:ea typeface="Corbel" charset="0"/>
                <a:cs typeface="Corbel" charset="0"/>
              </a:rPr>
              <a:t>II: Relation to host galaxies?</a:t>
            </a:r>
            <a:endParaRPr lang="en-US" sz="2000" dirty="0">
              <a:solidFill>
                <a:srgbClr val="0070C0"/>
              </a:solidFill>
              <a:latin typeface="Corbel" charset="0"/>
              <a:ea typeface="Corbel" charset="0"/>
              <a:cs typeface="Corbel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7DE2B4-D15F-AC4E-AA90-4E4A26E43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01" y="1555200"/>
            <a:ext cx="6806306" cy="48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701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F1BBAD7-195B-844D-924A-588B9ADCF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58" y="1549980"/>
            <a:ext cx="5164645" cy="49137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93CBFE5-A401-FC4C-B1F7-39861744184A}"/>
              </a:ext>
            </a:extLst>
          </p:cNvPr>
          <p:cNvSpPr txBox="1"/>
          <p:nvPr/>
        </p:nvSpPr>
        <p:spPr>
          <a:xfrm>
            <a:off x="-1" y="6311346"/>
            <a:ext cx="3778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Lunch Talk – NRAO, NM, USA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9B50194-8CAC-F647-9ABA-D137422AFDE7}"/>
              </a:ext>
            </a:extLst>
          </p:cNvPr>
          <p:cNvSpPr txBox="1"/>
          <p:nvPr/>
        </p:nvSpPr>
        <p:spPr>
          <a:xfrm>
            <a:off x="152399" y="6463746"/>
            <a:ext cx="3778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Lunch Talk – NRAO, NM, USA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3FBD4AE-2B06-054A-AF46-BA12840BF208}"/>
              </a:ext>
            </a:extLst>
          </p:cNvPr>
          <p:cNvSpPr txBox="1"/>
          <p:nvPr/>
        </p:nvSpPr>
        <p:spPr>
          <a:xfrm>
            <a:off x="100208" y="6442087"/>
            <a:ext cx="37032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Helvetica" pitchFamily="2" charset="0"/>
              </a:rPr>
              <a:t>06/06/2018 – NRAO, NM, USA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B8B14EF-CE06-044D-A624-12CE9020EE67}"/>
              </a:ext>
            </a:extLst>
          </p:cNvPr>
          <p:cNvSpPr txBox="1"/>
          <p:nvPr/>
        </p:nvSpPr>
        <p:spPr>
          <a:xfrm>
            <a:off x="7238398" y="6429561"/>
            <a:ext cx="1776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Helvetica" pitchFamily="2" charset="0"/>
              </a:rPr>
              <a:t>Jack Radcliffe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73F5607F-81F7-634A-80CC-E65032DA9115}"/>
              </a:ext>
            </a:extLst>
          </p:cNvPr>
          <p:cNvSpPr txBox="1">
            <a:spLocks/>
          </p:cNvSpPr>
          <p:nvPr/>
        </p:nvSpPr>
        <p:spPr bwMode="gray">
          <a:xfrm>
            <a:off x="672069" y="597012"/>
            <a:ext cx="79965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orbel" charset="0"/>
                <a:ea typeface="Corbel" charset="0"/>
                <a:cs typeface="Corbel" charset="0"/>
              </a:rPr>
              <a:t>AGN </a:t>
            </a:r>
            <a:r>
              <a:rPr lang="en-US" dirty="0" smtClean="0">
                <a:solidFill>
                  <a:srgbClr val="0070C0"/>
                </a:solidFill>
                <a:latin typeface="Corbel" charset="0"/>
                <a:ea typeface="Corbel" charset="0"/>
                <a:cs typeface="Corbel" charset="0"/>
              </a:rPr>
              <a:t>diagnostic </a:t>
            </a:r>
            <a:r>
              <a:rPr lang="en-US" dirty="0">
                <a:solidFill>
                  <a:srgbClr val="0070C0"/>
                </a:solidFill>
                <a:latin typeface="Corbel" charset="0"/>
                <a:ea typeface="Corbel" charset="0"/>
                <a:cs typeface="Corbel" charset="0"/>
              </a:rPr>
              <a:t>III: Radio-excess</a:t>
            </a:r>
            <a:endParaRPr lang="en-US" sz="2000" dirty="0">
              <a:solidFill>
                <a:srgbClr val="0070C0"/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3EC74AE-025E-9349-A0F2-433FF84BE16C}"/>
              </a:ext>
            </a:extLst>
          </p:cNvPr>
          <p:cNvSpPr txBox="1"/>
          <p:nvPr/>
        </p:nvSpPr>
        <p:spPr>
          <a:xfrm>
            <a:off x="100206" y="47261"/>
            <a:ext cx="6658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Helvetica" pitchFamily="2" charset="0"/>
              </a:rPr>
              <a:t>3b. Initial results from GOODS-N: Testing AGN classifiers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D36814B-F5F1-D348-9962-4016EC352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9188" y="1691015"/>
            <a:ext cx="2955991" cy="7411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0F61522-01C1-FD43-B1C3-7537250D6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9189" y="2929203"/>
            <a:ext cx="3022006" cy="27934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F23CAFF-C7E8-484B-8478-AAD79EB2D694}"/>
              </a:ext>
            </a:extLst>
          </p:cNvPr>
          <p:cNvSpPr txBox="1"/>
          <p:nvPr/>
        </p:nvSpPr>
        <p:spPr>
          <a:xfrm>
            <a:off x="5807203" y="3667065"/>
            <a:ext cx="314597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Helvetica" pitchFamily="2" charset="0"/>
              </a:rPr>
              <a:t>82% radio excess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2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Helvetica" pitchFamily="2" charset="0"/>
              </a:rPr>
              <a:t>Bolometric IR luminosity preferred but require Herschel to constrain!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2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542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76C2F59-0026-3C42-AC5A-9A2F14246222}"/>
              </a:ext>
            </a:extLst>
          </p:cNvPr>
          <p:cNvSpPr txBox="1"/>
          <p:nvPr/>
        </p:nvSpPr>
        <p:spPr>
          <a:xfrm>
            <a:off x="100206" y="47261"/>
            <a:ext cx="6658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Helvetica" pitchFamily="2" charset="0"/>
              </a:rPr>
              <a:t>3b. Initial results from GOODS-N: Testing AGN classifiers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1BFB257-1E34-BA44-AC6B-230C99E1ED6B}"/>
              </a:ext>
            </a:extLst>
          </p:cNvPr>
          <p:cNvSpPr txBox="1"/>
          <p:nvPr/>
        </p:nvSpPr>
        <p:spPr>
          <a:xfrm>
            <a:off x="100208" y="6442087"/>
            <a:ext cx="37032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Helvetica" pitchFamily="2" charset="0"/>
              </a:rPr>
              <a:t>06/06/2018 – NRAO, NM, USA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55230B4-0A2E-3549-A550-F650609E24DE}"/>
              </a:ext>
            </a:extLst>
          </p:cNvPr>
          <p:cNvSpPr txBox="1"/>
          <p:nvPr/>
        </p:nvSpPr>
        <p:spPr>
          <a:xfrm>
            <a:off x="7238398" y="6429561"/>
            <a:ext cx="1776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Helvetica" pitchFamily="2" charset="0"/>
              </a:rPr>
              <a:t>Jack Radcliffe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1B93E8D3-416D-5E47-93CE-C0B42B4017C0}"/>
              </a:ext>
            </a:extLst>
          </p:cNvPr>
          <p:cNvSpPr txBox="1">
            <a:spLocks/>
          </p:cNvSpPr>
          <p:nvPr/>
        </p:nvSpPr>
        <p:spPr bwMode="gray">
          <a:xfrm>
            <a:off x="672069" y="597012"/>
            <a:ext cx="79965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orbel" charset="0"/>
                <a:ea typeface="Corbel" charset="0"/>
                <a:cs typeface="Corbel" charset="0"/>
              </a:rPr>
              <a:t>Take-away messages</a:t>
            </a:r>
            <a:endParaRPr lang="en-US" sz="2000" dirty="0">
              <a:solidFill>
                <a:srgbClr val="0070C0"/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DA1BCCC-650E-E449-B88A-04F798D3FA81}"/>
              </a:ext>
            </a:extLst>
          </p:cNvPr>
          <p:cNvSpPr txBox="1"/>
          <p:nvPr/>
        </p:nvSpPr>
        <p:spPr>
          <a:xfrm>
            <a:off x="608315" y="1600312"/>
            <a:ext cx="7653369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1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100" dirty="0">
                <a:latin typeface="Helvetica" pitchFamily="2" charset="0"/>
              </a:rPr>
              <a:t>VLBI uncovers accretion-driven radio sources in galaxies of all types.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1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100" dirty="0">
                <a:latin typeface="Helvetica" pitchFamily="2" charset="0"/>
              </a:rPr>
              <a:t>These include: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100" dirty="0">
                <a:latin typeface="Helvetica" pitchFamily="2" charset="0"/>
              </a:rPr>
              <a:t>AGN in optically obscured, Compton thick galaxies that escape X-ray detection.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100" dirty="0" smtClean="0">
                <a:latin typeface="Helvetica" pitchFamily="2" charset="0"/>
              </a:rPr>
              <a:t>Low</a:t>
            </a:r>
            <a:r>
              <a:rPr lang="en-GB" sz="2100" dirty="0">
                <a:latin typeface="Helvetica" pitchFamily="2" charset="0"/>
              </a:rPr>
              <a:t>-power FR-I radio galaxies w/</a:t>
            </a:r>
            <a:r>
              <a:rPr lang="en-GB" sz="2100" dirty="0" smtClean="0">
                <a:latin typeface="Helvetica" pitchFamily="2" charset="0"/>
              </a:rPr>
              <a:t>o </a:t>
            </a:r>
            <a:r>
              <a:rPr lang="en-GB" sz="2100" dirty="0">
                <a:latin typeface="Helvetica" pitchFamily="2" charset="0"/>
              </a:rPr>
              <a:t>X-rays that </a:t>
            </a:r>
            <a:r>
              <a:rPr lang="en-GB" sz="2100" dirty="0" smtClean="0">
                <a:latin typeface="Helvetica" pitchFamily="2" charset="0"/>
              </a:rPr>
              <a:t>escape     </a:t>
            </a:r>
            <a:r>
              <a:rPr lang="en-GB" sz="2100" dirty="0">
                <a:latin typeface="Helvetica" pitchFamily="2" charset="0"/>
              </a:rPr>
              <a:t>X-ray detection.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100" dirty="0" smtClean="0">
                <a:latin typeface="Helvetica" pitchFamily="2" charset="0"/>
              </a:rPr>
              <a:t>Low power, dust </a:t>
            </a:r>
            <a:r>
              <a:rPr lang="en-GB" sz="2100" dirty="0">
                <a:latin typeface="Helvetica" pitchFamily="2" charset="0"/>
              </a:rPr>
              <a:t>poor </a:t>
            </a:r>
            <a:r>
              <a:rPr lang="en-GB" sz="2100" dirty="0" smtClean="0">
                <a:latin typeface="Helvetica" pitchFamily="2" charset="0"/>
              </a:rPr>
              <a:t>FR-I radio galaxies </a:t>
            </a:r>
            <a:r>
              <a:rPr lang="en-GB" sz="2100" dirty="0">
                <a:latin typeface="Helvetica" pitchFamily="2" charset="0"/>
              </a:rPr>
              <a:t>that </a:t>
            </a:r>
            <a:r>
              <a:rPr lang="en-GB" sz="2100" dirty="0" smtClean="0">
                <a:latin typeface="Helvetica" pitchFamily="2" charset="0"/>
              </a:rPr>
              <a:t>escape   </a:t>
            </a:r>
            <a:r>
              <a:rPr lang="en-GB" sz="2100" dirty="0">
                <a:latin typeface="Helvetica" pitchFamily="2" charset="0"/>
              </a:rPr>
              <a:t>IR </a:t>
            </a:r>
            <a:r>
              <a:rPr lang="en-GB" sz="2100" dirty="0" err="1">
                <a:latin typeface="Helvetica" pitchFamily="2" charset="0"/>
              </a:rPr>
              <a:t>color-</a:t>
            </a:r>
            <a:r>
              <a:rPr lang="en-GB" sz="2100" dirty="0" err="1" smtClean="0">
                <a:latin typeface="Helvetica" pitchFamily="2" charset="0"/>
              </a:rPr>
              <a:t>color</a:t>
            </a:r>
            <a:r>
              <a:rPr lang="en-GB" sz="2100" dirty="0" smtClean="0">
                <a:latin typeface="Helvetica" pitchFamily="2" charset="0"/>
              </a:rPr>
              <a:t> selection.</a:t>
            </a:r>
            <a:endParaRPr lang="en-GB" sz="2100" dirty="0"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1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100" dirty="0">
                <a:latin typeface="Helvetica" pitchFamily="2" charset="0"/>
              </a:rPr>
              <a:t>However, </a:t>
            </a:r>
            <a:r>
              <a:rPr lang="en-GB" sz="2100" dirty="0" smtClean="0">
                <a:latin typeface="Helvetica" pitchFamily="2" charset="0"/>
              </a:rPr>
              <a:t>what about the X</a:t>
            </a:r>
            <a:r>
              <a:rPr lang="en-GB" sz="2100" dirty="0">
                <a:latin typeface="Helvetica" pitchFamily="2" charset="0"/>
              </a:rPr>
              <a:t>-ray point source AGN from </a:t>
            </a:r>
            <a:r>
              <a:rPr lang="en-GB" sz="2100" dirty="0" smtClean="0">
                <a:latin typeface="Helvetica" pitchFamily="2" charset="0"/>
              </a:rPr>
              <a:t>distant radio-quiet sources (radio </a:t>
            </a:r>
            <a:r>
              <a:rPr lang="en-GB" sz="2100" dirty="0">
                <a:latin typeface="Helvetica" pitchFamily="2" charset="0"/>
              </a:rPr>
              <a:t>emission &lt;</a:t>
            </a:r>
            <a:r>
              <a:rPr lang="en-GB" sz="2100" dirty="0" err="1">
                <a:latin typeface="Helvetica" pitchFamily="2" charset="0"/>
              </a:rPr>
              <a:t>uJy</a:t>
            </a:r>
            <a:r>
              <a:rPr lang="en-GB" sz="2100" dirty="0" smtClean="0">
                <a:latin typeface="Helvetica" pitchFamily="2" charset="0"/>
              </a:rPr>
              <a:t>)</a:t>
            </a:r>
            <a:r>
              <a:rPr lang="en-GB" sz="2100" dirty="0">
                <a:latin typeface="Helvetica" pitchFamily="2" charset="0"/>
              </a:rPr>
              <a:t> </a:t>
            </a:r>
            <a:r>
              <a:rPr lang="en-GB" sz="2100" dirty="0" smtClean="0">
                <a:latin typeface="Helvetica" pitchFamily="2" charset="0"/>
              </a:rPr>
              <a:t>?!?</a:t>
            </a:r>
            <a:endParaRPr lang="en-GB" sz="21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6389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A15B354-DDA9-644D-A3D3-5140D02B409D}"/>
              </a:ext>
            </a:extLst>
          </p:cNvPr>
          <p:cNvSpPr txBox="1"/>
          <p:nvPr/>
        </p:nvSpPr>
        <p:spPr>
          <a:xfrm>
            <a:off x="7238398" y="6429561"/>
            <a:ext cx="1776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Helvetica" pitchFamily="2" charset="0"/>
              </a:rPr>
              <a:t>Jack Radcliffe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A052B01C-2EFF-C541-864F-A3E533BAE0D6}"/>
              </a:ext>
            </a:extLst>
          </p:cNvPr>
          <p:cNvSpPr txBox="1">
            <a:spLocks/>
          </p:cNvSpPr>
          <p:nvPr/>
        </p:nvSpPr>
        <p:spPr bwMode="gray">
          <a:xfrm>
            <a:off x="602857" y="598702"/>
            <a:ext cx="36215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rgbClr val="0070C0"/>
                </a:solidFill>
                <a:latin typeface="Corbel" charset="0"/>
                <a:ea typeface="Corbel" charset="0"/>
                <a:cs typeface="Corbel" charset="0"/>
              </a:rPr>
              <a:t>Radio-silent AGN?</a:t>
            </a:r>
            <a:endParaRPr lang="en-US" sz="2200" dirty="0">
              <a:solidFill>
                <a:srgbClr val="0070C0"/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B3526F6-3FD4-ED4E-A09D-B9083BB9600B}"/>
              </a:ext>
            </a:extLst>
          </p:cNvPr>
          <p:cNvSpPr/>
          <p:nvPr/>
        </p:nvSpPr>
        <p:spPr>
          <a:xfrm>
            <a:off x="406552" y="2511159"/>
            <a:ext cx="445297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latin typeface="Helvetica" pitchFamily="2" charset="0"/>
              </a:rPr>
              <a:t>Stacking the radio emission of radio-undetected X-ray AGN in GOODS-N, yields a nice signal of just over 1uJy. As also confirmed by the e-MERLIN study, the radio structures tend to be larger at lower strength: we are observing the star-forming </a:t>
            </a:r>
            <a:r>
              <a:rPr lang="en-US" sz="2200" dirty="0" smtClean="0">
                <a:latin typeface="Helvetica" pitchFamily="2" charset="0"/>
              </a:rPr>
              <a:t>hosts of truly radio-quiet AGN. </a:t>
            </a:r>
            <a:r>
              <a:rPr lang="en-US" sz="2200" dirty="0" smtClean="0">
                <a:latin typeface="Helvetica" pitchFamily="2" charset="0"/>
              </a:rPr>
              <a:t>The radio-FIR correlation </a:t>
            </a:r>
            <a:r>
              <a:rPr lang="en-US" sz="2200" dirty="0" smtClean="0">
                <a:latin typeface="Helvetica" pitchFamily="2" charset="0"/>
              </a:rPr>
              <a:t>agrees.</a:t>
            </a:r>
            <a:endParaRPr lang="en-US" sz="2200" dirty="0">
              <a:latin typeface="Helvetica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96D5E24-EE55-4A4A-8869-45B95526C2E2}"/>
              </a:ext>
            </a:extLst>
          </p:cNvPr>
          <p:cNvSpPr txBox="1"/>
          <p:nvPr/>
        </p:nvSpPr>
        <p:spPr>
          <a:xfrm>
            <a:off x="100206" y="47261"/>
            <a:ext cx="3770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Helvetica" pitchFamily="2" charset="0"/>
              </a:rPr>
              <a:t>3. Initial results from GOODS-N</a:t>
            </a:r>
          </a:p>
        </p:txBody>
      </p:sp>
      <p:pic>
        <p:nvPicPr>
          <p:cNvPr id="3" name="Afbeelding 2" descr="X-ray_radio_silent_mean_stac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958" y="447371"/>
            <a:ext cx="3454400" cy="3505200"/>
          </a:xfrm>
          <a:prstGeom prst="rect">
            <a:avLst/>
          </a:prstGeom>
        </p:spPr>
      </p:pic>
      <p:pic>
        <p:nvPicPr>
          <p:cNvPr id="2" name="Afbeelding 1" descr="q24_X-ray_faint_radio_hosts_z_selecte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604" y="4252143"/>
            <a:ext cx="3602789" cy="244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03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8AAFA52D-13AA-384E-B3A8-0ED8F5BBA75B}"/>
              </a:ext>
            </a:extLst>
          </p:cNvPr>
          <p:cNvSpPr txBox="1">
            <a:spLocks/>
          </p:cNvSpPr>
          <p:nvPr/>
        </p:nvSpPr>
        <p:spPr bwMode="gray">
          <a:xfrm>
            <a:off x="602857" y="546654"/>
            <a:ext cx="31756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rgbClr val="0070C0"/>
                </a:solidFill>
                <a:latin typeface="Corbel" charset="0"/>
                <a:ea typeface="Corbel" charset="0"/>
                <a:cs typeface="Corbel" charset="0"/>
              </a:rPr>
              <a:t>Final take-away message</a:t>
            </a:r>
            <a:endParaRPr lang="en-US" dirty="0">
              <a:solidFill>
                <a:srgbClr val="0070C0"/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96A822B-498B-A040-B8A2-DD869B0B0E8C}"/>
              </a:ext>
            </a:extLst>
          </p:cNvPr>
          <p:cNvSpPr txBox="1"/>
          <p:nvPr/>
        </p:nvSpPr>
        <p:spPr>
          <a:xfrm>
            <a:off x="100206" y="47261"/>
            <a:ext cx="17636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Helvetica" pitchFamily="2" charset="0"/>
              </a:rPr>
              <a:t>4. What next?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14A95F2-6274-D843-AA36-707F70ABDCB0}"/>
              </a:ext>
            </a:extLst>
          </p:cNvPr>
          <p:cNvSpPr txBox="1"/>
          <p:nvPr/>
        </p:nvSpPr>
        <p:spPr>
          <a:xfrm>
            <a:off x="-1" y="6311346"/>
            <a:ext cx="3778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Lunch Talk – NRAO, NM, USA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EF929D2-0AEC-8946-9F1D-49E74061CB72}"/>
              </a:ext>
            </a:extLst>
          </p:cNvPr>
          <p:cNvSpPr txBox="1"/>
          <p:nvPr/>
        </p:nvSpPr>
        <p:spPr>
          <a:xfrm>
            <a:off x="152399" y="6463746"/>
            <a:ext cx="3778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Lunch Talk – NRAO, NM, USA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6A3E8F4-EFF5-D449-A773-D8E2B1D18056}"/>
              </a:ext>
            </a:extLst>
          </p:cNvPr>
          <p:cNvSpPr txBox="1"/>
          <p:nvPr/>
        </p:nvSpPr>
        <p:spPr>
          <a:xfrm>
            <a:off x="100208" y="6442087"/>
            <a:ext cx="37032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Helvetica" pitchFamily="2" charset="0"/>
              </a:rPr>
              <a:t>06/06/2018 – NRAO, NM, USA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3B2B8FF-B3B6-A24A-95BB-B347458026C2}"/>
              </a:ext>
            </a:extLst>
          </p:cNvPr>
          <p:cNvSpPr txBox="1"/>
          <p:nvPr/>
        </p:nvSpPr>
        <p:spPr>
          <a:xfrm>
            <a:off x="7238398" y="6429561"/>
            <a:ext cx="1776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Helvetica" pitchFamily="2" charset="0"/>
              </a:rPr>
              <a:t>Jack Radcliffe</a:t>
            </a:r>
          </a:p>
        </p:txBody>
      </p:sp>
      <p:pic>
        <p:nvPicPr>
          <p:cNvPr id="2" name="Afbeelding 1" descr="ColdToru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85" y="447371"/>
            <a:ext cx="5096781" cy="5646315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602857" y="3034630"/>
            <a:ext cx="28207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err="1" smtClean="0">
                <a:latin typeface="Helvetica"/>
                <a:cs typeface="Helvetica"/>
              </a:rPr>
              <a:t>To</a:t>
            </a:r>
            <a:r>
              <a:rPr lang="nl-NL" sz="3200" dirty="0" smtClean="0">
                <a:latin typeface="Helvetica"/>
                <a:cs typeface="Helvetica"/>
              </a:rPr>
              <a:t> </a:t>
            </a:r>
            <a:r>
              <a:rPr lang="nl-NL" sz="3200" dirty="0" err="1" smtClean="0">
                <a:latin typeface="Helvetica"/>
                <a:cs typeface="Helvetica"/>
              </a:rPr>
              <a:t>be</a:t>
            </a:r>
            <a:r>
              <a:rPr lang="nl-NL" sz="3200" dirty="0" smtClean="0">
                <a:latin typeface="Helvetica"/>
                <a:cs typeface="Helvetica"/>
              </a:rPr>
              <a:t> </a:t>
            </a:r>
            <a:r>
              <a:rPr lang="nl-NL" sz="3200" dirty="0" err="1" smtClean="0">
                <a:latin typeface="Helvetica"/>
                <a:cs typeface="Helvetica"/>
              </a:rPr>
              <a:t>enjoyed</a:t>
            </a:r>
            <a:r>
              <a:rPr lang="nl-NL" sz="3200" dirty="0" smtClean="0">
                <a:latin typeface="Helvetica"/>
                <a:cs typeface="Helvetica"/>
              </a:rPr>
              <a:t> in the Granada </a:t>
            </a:r>
            <a:r>
              <a:rPr lang="nl-NL" sz="3200" dirty="0" err="1" smtClean="0">
                <a:latin typeface="Helvetica"/>
                <a:cs typeface="Helvetica"/>
              </a:rPr>
              <a:t>sun</a:t>
            </a:r>
            <a:r>
              <a:rPr lang="nl-NL" sz="3200" dirty="0" smtClean="0">
                <a:latin typeface="Helvetica"/>
                <a:cs typeface="Helvetica"/>
              </a:rPr>
              <a:t> !</a:t>
            </a:r>
            <a:endParaRPr lang="nl-NL" sz="3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67501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>
          <a:xfrm>
            <a:off x="821597" y="298033"/>
            <a:ext cx="7394234" cy="1969610"/>
          </a:xfrm>
        </p:spPr>
        <p:txBody>
          <a:bodyPr/>
          <a:lstStyle/>
          <a:p>
            <a:pPr algn="l" eaLnBrk="1" hangingPunct="1"/>
            <a:r>
              <a:rPr lang="en-US" sz="3200" dirty="0">
                <a:latin typeface="Helvetica"/>
                <a:ea typeface="ＭＳ Ｐゴシック" charset="0"/>
                <a:cs typeface="Helvetica"/>
              </a:rPr>
              <a:t>A</a:t>
            </a:r>
            <a:r>
              <a:rPr lang="en-US" sz="3200" dirty="0" smtClean="0">
                <a:latin typeface="Helvetica"/>
                <a:ea typeface="ＭＳ Ｐゴシック" charset="0"/>
                <a:cs typeface="Helvetica"/>
              </a:rPr>
              <a:t>s inferred from Spitzer and Herschel: SF is strongly obscured at high </a:t>
            </a:r>
            <a:r>
              <a:rPr lang="en-US" sz="3200" i="1" dirty="0" smtClean="0">
                <a:latin typeface="Helvetica"/>
                <a:ea typeface="ＭＳ Ｐゴシック" charset="0"/>
                <a:cs typeface="Helvetica"/>
              </a:rPr>
              <a:t>z.</a:t>
            </a:r>
            <a:br>
              <a:rPr lang="en-US" sz="3200" i="1" dirty="0" smtClean="0">
                <a:latin typeface="Helvetica"/>
                <a:ea typeface="ＭＳ Ｐゴシック" charset="0"/>
                <a:cs typeface="Helvetica"/>
              </a:rPr>
            </a:br>
            <a:r>
              <a:rPr lang="en-US" sz="3200" i="1" dirty="0" smtClean="0">
                <a:latin typeface="Helvetica"/>
                <a:ea typeface="ＭＳ Ｐゴシック" charset="0"/>
                <a:cs typeface="Helvetica"/>
              </a:rPr>
              <a:t/>
            </a:r>
            <a:br>
              <a:rPr lang="en-US" sz="3200" i="1" dirty="0" smtClean="0">
                <a:latin typeface="Helvetica"/>
                <a:ea typeface="ＭＳ Ｐゴシック" charset="0"/>
                <a:cs typeface="Helvetica"/>
              </a:rPr>
            </a:br>
            <a:r>
              <a:rPr lang="en-US" sz="3200" i="1" dirty="0" smtClean="0">
                <a:latin typeface="Helvetica"/>
                <a:ea typeface="ＭＳ Ｐゴシック" charset="0"/>
                <a:cs typeface="Helvetica"/>
              </a:rPr>
              <a:t>Wish to know SFR(z) and AGN(z) </a:t>
            </a:r>
            <a:endParaRPr lang="en-US" sz="3200" i="1" dirty="0">
              <a:latin typeface="Helvetica"/>
              <a:ea typeface="ＭＳ Ｐゴシック" charset="0"/>
              <a:cs typeface="Helvetica"/>
            </a:endParaRPr>
          </a:p>
        </p:txBody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90800" y="2743200"/>
            <a:ext cx="5867400" cy="3352800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 </a:t>
            </a:r>
          </a:p>
        </p:txBody>
      </p:sp>
      <p:pic>
        <p:nvPicPr>
          <p:cNvPr id="39939" name="Picture 4" descr="Herschel_Keck_GalaxyCensu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60" y="2374396"/>
            <a:ext cx="7731499" cy="4120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E152D5F-2B63-5840-910B-EA7613E4AFA7}"/>
              </a:ext>
            </a:extLst>
          </p:cNvPr>
          <p:cNvSpPr txBox="1"/>
          <p:nvPr/>
        </p:nvSpPr>
        <p:spPr>
          <a:xfrm>
            <a:off x="100206" y="47261"/>
            <a:ext cx="5936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prstClr val="white"/>
                </a:solidFill>
                <a:latin typeface="Helvetica" pitchFamily="2" charset="0"/>
              </a:rPr>
              <a:t>3a. Initial results from GOODS-N: Radio properties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EE5BF1F-DAA2-5942-A7A3-0778178442D4}"/>
              </a:ext>
            </a:extLst>
          </p:cNvPr>
          <p:cNvSpPr txBox="1"/>
          <p:nvPr/>
        </p:nvSpPr>
        <p:spPr>
          <a:xfrm>
            <a:off x="100208" y="6442087"/>
            <a:ext cx="37032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prstClr val="white"/>
                </a:solidFill>
                <a:latin typeface="Helvetica" pitchFamily="2" charset="0"/>
              </a:rPr>
              <a:t>06/06/2018 – NRAO, NM, USA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135F1E6-7BC5-2B43-80B1-BFCB7880AD34}"/>
              </a:ext>
            </a:extLst>
          </p:cNvPr>
          <p:cNvSpPr txBox="1"/>
          <p:nvPr/>
        </p:nvSpPr>
        <p:spPr>
          <a:xfrm>
            <a:off x="7238398" y="6429561"/>
            <a:ext cx="1776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prstClr val="white"/>
                </a:solidFill>
                <a:latin typeface="Helvetica" pitchFamily="2" charset="0"/>
              </a:rPr>
              <a:t>Jack Radcliffe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143B3571-2392-D441-B1AE-84BCAE6A9843}"/>
              </a:ext>
            </a:extLst>
          </p:cNvPr>
          <p:cNvSpPr txBox="1">
            <a:spLocks/>
          </p:cNvSpPr>
          <p:nvPr/>
        </p:nvSpPr>
        <p:spPr bwMode="gray">
          <a:xfrm>
            <a:off x="602858" y="598702"/>
            <a:ext cx="25201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orbel" charset="0"/>
                <a:ea typeface="Corbel" charset="0"/>
                <a:cs typeface="Corbel" charset="0"/>
              </a:rPr>
              <a:t>Radio </a:t>
            </a:r>
            <a:r>
              <a:rPr lang="en-US" dirty="0" smtClean="0">
                <a:solidFill>
                  <a:srgbClr val="0070C0"/>
                </a:solidFill>
                <a:latin typeface="Corbel" charset="0"/>
                <a:ea typeface="Corbel" charset="0"/>
                <a:cs typeface="Corbel" charset="0"/>
              </a:rPr>
              <a:t>source populations</a:t>
            </a:r>
            <a:endParaRPr lang="en-US" dirty="0">
              <a:solidFill>
                <a:srgbClr val="0070C0"/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xmlns="" id="{12CD7903-799E-914A-B555-FB09713F9E65}"/>
              </a:ext>
            </a:extLst>
          </p:cNvPr>
          <p:cNvSpPr txBox="1"/>
          <p:nvPr/>
        </p:nvSpPr>
        <p:spPr>
          <a:xfrm>
            <a:off x="359671" y="2087125"/>
            <a:ext cx="4674584" cy="2800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 smtClean="0">
                <a:latin typeface="Helvetica" pitchFamily="2" charset="0"/>
              </a:rPr>
              <a:t>3C monster AGN: ~one per 10x10degree field (&gt;10Jy)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 smtClean="0">
                <a:latin typeface="Helvetica" pitchFamily="2" charset="0"/>
              </a:rPr>
              <a:t>NVSS </a:t>
            </a:r>
            <a:r>
              <a:rPr lang="en-GB" sz="2200" dirty="0" smtClean="0">
                <a:latin typeface="Helvetica" pitchFamily="2" charset="0"/>
              </a:rPr>
              <a:t>source</a:t>
            </a:r>
            <a:r>
              <a:rPr lang="en-GB" sz="2200" dirty="0" smtClean="0">
                <a:latin typeface="Helvetica" pitchFamily="2" charset="0"/>
              </a:rPr>
              <a:t> </a:t>
            </a:r>
            <a:r>
              <a:rPr lang="en-GB" sz="2200" dirty="0" smtClean="0">
                <a:latin typeface="Helvetica" pitchFamily="2" charset="0"/>
              </a:rPr>
              <a:t>(&gt;2.5mJy): ~one    per 10x10arcmin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 smtClean="0">
                <a:latin typeface="Helvetica" pitchFamily="2" charset="0"/>
              </a:rPr>
              <a:t>GOODS-N VLA survey: ~2 radio sources per square </a:t>
            </a:r>
            <a:r>
              <a:rPr lang="en-GB" sz="2200" dirty="0" err="1" smtClean="0">
                <a:latin typeface="Helvetica" pitchFamily="2" charset="0"/>
              </a:rPr>
              <a:t>arcmin</a:t>
            </a:r>
            <a:r>
              <a:rPr lang="en-GB" sz="2200" dirty="0">
                <a:latin typeface="Helvetica" pitchFamily="2" charset="0"/>
              </a:rPr>
              <a:t> </a:t>
            </a:r>
            <a:r>
              <a:rPr lang="en-GB" sz="2200" dirty="0" smtClean="0">
                <a:latin typeface="Helvetica" pitchFamily="2" charset="0"/>
              </a:rPr>
              <a:t>(&gt;2.5uJy), but what are they </a:t>
            </a:r>
            <a:r>
              <a:rPr lang="mr-IN" sz="2200" dirty="0" smtClean="0">
                <a:latin typeface="Helvetica" pitchFamily="2" charset="0"/>
              </a:rPr>
              <a:t>–</a:t>
            </a:r>
            <a:r>
              <a:rPr lang="en-GB" sz="2200" dirty="0" smtClean="0">
                <a:latin typeface="Helvetica" pitchFamily="2" charset="0"/>
              </a:rPr>
              <a:t> AGN, starbursts, hybrid systems?</a:t>
            </a:r>
            <a:endParaRPr lang="en-GB" sz="2200" dirty="0">
              <a:latin typeface="Helvetica" pitchFamily="2" charset="0"/>
            </a:endParaRPr>
          </a:p>
        </p:txBody>
      </p:sp>
      <p:pic>
        <p:nvPicPr>
          <p:cNvPr id="11" name="Afbeelding 10" descr="Quasar_Carreau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032" y="348188"/>
            <a:ext cx="2214263" cy="2140454"/>
          </a:xfrm>
          <a:prstGeom prst="rect">
            <a:avLst/>
          </a:prstGeom>
        </p:spPr>
      </p:pic>
      <p:pic>
        <p:nvPicPr>
          <p:cNvPr id="14" name="Picture 5" descr="detec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255" y="2682297"/>
            <a:ext cx="3900902" cy="3926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2">
            <a:extLst>
              <a:ext uri="{FF2B5EF4-FFF2-40B4-BE49-F238E27FC236}">
                <a16:creationId xmlns:a16="http://schemas.microsoft.com/office/drawing/2014/main" xmlns="" id="{12CD7903-799E-914A-B555-FB09713F9E65}"/>
              </a:ext>
            </a:extLst>
          </p:cNvPr>
          <p:cNvSpPr txBox="1"/>
          <p:nvPr/>
        </p:nvSpPr>
        <p:spPr>
          <a:xfrm>
            <a:off x="359671" y="4980556"/>
            <a:ext cx="45320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 smtClean="0">
                <a:latin typeface="Helvetica" pitchFamily="2" charset="0"/>
              </a:rPr>
              <a:t>NB. Chandra detects ~1 X-ray source per square </a:t>
            </a:r>
            <a:r>
              <a:rPr lang="en-GB" sz="2000" i="1" dirty="0" err="1" smtClean="0">
                <a:latin typeface="Helvetica" pitchFamily="2" charset="0"/>
              </a:rPr>
              <a:t>arcmin</a:t>
            </a:r>
            <a:r>
              <a:rPr lang="en-GB" sz="2000" i="1" dirty="0" smtClean="0">
                <a:latin typeface="Helvetica" pitchFamily="2" charset="0"/>
              </a:rPr>
              <a:t> in GOODS-N. Chance that ultra-faint radio source has X-ray’s is ~1/3; chance that X-ray source has radio is ~1/2.</a:t>
            </a:r>
            <a:endParaRPr lang="en-GB" sz="2000" i="1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2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199FA4B-376F-474F-80E2-EC7ACF14A4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4152" y="518318"/>
            <a:ext cx="4817761" cy="508966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ECA7FCFE-93F3-714E-A0FB-9370670D36A2}"/>
              </a:ext>
            </a:extLst>
          </p:cNvPr>
          <p:cNvSpPr txBox="1">
            <a:spLocks/>
          </p:cNvSpPr>
          <p:nvPr/>
        </p:nvSpPr>
        <p:spPr bwMode="gray">
          <a:xfrm>
            <a:off x="609211" y="757610"/>
            <a:ext cx="350494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orbel" charset="0"/>
                <a:ea typeface="Corbel" charset="0"/>
                <a:cs typeface="Corbel" charset="0"/>
              </a:rPr>
              <a:t>Previous GOODS-N</a:t>
            </a:r>
          </a:p>
          <a:p>
            <a:r>
              <a:rPr lang="en-US" dirty="0">
                <a:solidFill>
                  <a:srgbClr val="0070C0"/>
                </a:solidFill>
                <a:latin typeface="Corbel" charset="0"/>
                <a:ea typeface="Corbel" charset="0"/>
                <a:cs typeface="Corbel" charset="0"/>
              </a:rPr>
              <a:t>WF-VLBI surveys </a:t>
            </a:r>
          </a:p>
          <a:p>
            <a:r>
              <a:rPr lang="en-US" sz="2200" dirty="0">
                <a:solidFill>
                  <a:srgbClr val="0070C0"/>
                </a:solidFill>
                <a:latin typeface="Corbel" charset="0"/>
                <a:ea typeface="Corbel" charset="0"/>
                <a:cs typeface="Corbel" charset="0"/>
              </a:rPr>
              <a:t>(Garrett+01, Chi+13)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id="{4DEFA903-0E76-8740-9968-F9116F3A797A}"/>
                  </a:ext>
                </a:extLst>
              </p:cNvPr>
              <p:cNvSpPr/>
              <p:nvPr/>
            </p:nvSpPr>
            <p:spPr>
              <a:xfrm>
                <a:off x="207491" y="2177872"/>
                <a:ext cx="3724800" cy="41549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200" dirty="0">
                    <a:latin typeface="Helvetica" pitchFamily="2" charset="0"/>
                    <a:ea typeface="Helvetica" charset="0"/>
                    <a:cs typeface="Helvetica" charset="0"/>
                  </a:rPr>
                  <a:t>Garrett+2001:</a:t>
                </a:r>
              </a:p>
              <a:p>
                <a:pPr marL="800100" lvl="1" indent="-342900">
                  <a:buFontTx/>
                  <a:buChar char="-"/>
                </a:pPr>
                <a:r>
                  <a:rPr lang="en-US" sz="2200" dirty="0">
                    <a:latin typeface="Helvetica" pitchFamily="2" charset="0"/>
                    <a:ea typeface="Helvetica" charset="0"/>
                    <a:cs typeface="Helvetica" charset="0"/>
                  </a:rPr>
                  <a:t>2(.5) detections</a:t>
                </a:r>
              </a:p>
              <a:p>
                <a:pPr marL="800100" lvl="1" indent="-342900">
                  <a:buFontTx/>
                  <a:buChar char="-"/>
                </a:pPr>
                <a:r>
                  <a:rPr lang="en-US" sz="2200" dirty="0">
                    <a:latin typeface="Helvetica" pitchFamily="2" charset="0"/>
                    <a:ea typeface="Helvetica" charset="0"/>
                    <a:cs typeface="Helvetica" charset="0"/>
                  </a:rPr>
                  <a:t>First deep wide-field EVN observation</a:t>
                </a:r>
              </a:p>
              <a:p>
                <a:pPr marL="342900" indent="-342900">
                  <a:buFont typeface="Arial" charset="0"/>
                  <a:buChar char="•"/>
                </a:pPr>
                <a:endParaRPr lang="en-US" sz="2200" dirty="0">
                  <a:latin typeface="Helvetica" pitchFamily="2" charset="0"/>
                </a:endParaRP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200" dirty="0">
                    <a:latin typeface="Helvetica" pitchFamily="2" charset="0"/>
                  </a:rPr>
                  <a:t>Chi+2013:</a:t>
                </a:r>
              </a:p>
              <a:p>
                <a:pPr marL="800100" lvl="1" indent="-342900">
                  <a:buFontTx/>
                  <a:buChar char="-"/>
                </a:pPr>
                <a:r>
                  <a:rPr lang="en-US" sz="2200" dirty="0">
                    <a:latin typeface="Helvetica" pitchFamily="2" charset="0"/>
                  </a:rPr>
                  <a:t>12 detections, with </a:t>
                </a:r>
                <a:r>
                  <a:rPr lang="en-US" sz="2200" dirty="0" err="1">
                    <a:latin typeface="Helvetica" pitchFamily="2" charset="0"/>
                  </a:rPr>
                  <a:t>r.m.s</a:t>
                </a:r>
                <a:r>
                  <a:rPr lang="en-US" sz="2200" dirty="0">
                    <a:latin typeface="Helvetica" pitchFamily="2" charset="0"/>
                  </a:rPr>
                  <a:t>. 7.3</a:t>
                </a:r>
                <a14:m>
                  <m:oMath xmlns:m="http://schemas.openxmlformats.org/officeDocument/2006/math" xmlns="">
                    <m:r>
                      <m:rPr>
                        <m:sty m:val="p"/>
                      </m:rPr>
                      <a:rPr lang="en-US" sz="2200">
                        <a:latin typeface="Cambria Math" charset="0"/>
                        <a:ea typeface="Cambria Math" charset="0"/>
                        <a:cs typeface="Cambria Math" charset="0"/>
                      </a:rPr>
                      <m:t>μ</m:t>
                    </m:r>
                  </m:oMath>
                </a14:m>
                <a:r>
                  <a:rPr lang="en-US" sz="2200" dirty="0">
                    <a:latin typeface="Helvetica" pitchFamily="2" charset="0"/>
                  </a:rPr>
                  <a:t>Jy/bm r.m.s</a:t>
                </a:r>
              </a:p>
              <a:p>
                <a:pPr marL="800100" lvl="1" indent="-342900">
                  <a:buFontTx/>
                  <a:buChar char="-"/>
                </a:pPr>
                <a:endParaRPr lang="en-US" sz="2200" dirty="0">
                  <a:latin typeface="Helvetica" pitchFamily="2" charset="0"/>
                </a:endParaRPr>
              </a:p>
              <a:p>
                <a:pPr lvl="1"/>
                <a:r>
                  <a:rPr lang="en-US" sz="2200" dirty="0">
                    <a:latin typeface="Helvetica" pitchFamily="2" charset="0"/>
                  </a:rPr>
                  <a:t>→ detections of weak AGN in star-forming systems. </a:t>
                </a: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DEFA903-0E76-8740-9968-F9116F3A79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491" y="2177872"/>
                <a:ext cx="3724800" cy="4154984"/>
              </a:xfrm>
              <a:prstGeom prst="rect">
                <a:avLst/>
              </a:prstGeom>
              <a:blipFill>
                <a:blip r:embed="rId4"/>
                <a:stretch>
                  <a:fillRect l="-1695" t="-608" r="-1356" b="-18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kstvak 1"/>
          <p:cNvSpPr txBox="1"/>
          <p:nvPr/>
        </p:nvSpPr>
        <p:spPr>
          <a:xfrm>
            <a:off x="4884861" y="5633089"/>
            <a:ext cx="4047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>
                <a:latin typeface="Helvetica"/>
                <a:cs typeface="Helvetica"/>
              </a:rPr>
              <a:t>Seungyoup</a:t>
            </a:r>
            <a:r>
              <a:rPr lang="nl-NL" dirty="0" smtClean="0">
                <a:latin typeface="Helvetica"/>
                <a:cs typeface="Helvetica"/>
              </a:rPr>
              <a:t> Chi, Barthel, Garrett 2013</a:t>
            </a:r>
            <a:endParaRPr lang="nl-NL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150356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E7090FE-5485-F546-8FDF-D5EE07586DC1}"/>
              </a:ext>
            </a:extLst>
          </p:cNvPr>
          <p:cNvSpPr txBox="1"/>
          <p:nvPr/>
        </p:nvSpPr>
        <p:spPr>
          <a:xfrm>
            <a:off x="100208" y="6442087"/>
            <a:ext cx="37032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Helvetica" pitchFamily="2" charset="0"/>
              </a:rPr>
              <a:t>06/06/2018 – NRAO, NM, USA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A15B354-DDA9-644D-A3D3-5140D02B409D}"/>
              </a:ext>
            </a:extLst>
          </p:cNvPr>
          <p:cNvSpPr txBox="1"/>
          <p:nvPr/>
        </p:nvSpPr>
        <p:spPr>
          <a:xfrm>
            <a:off x="7238398" y="6429561"/>
            <a:ext cx="1776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Helvetica" pitchFamily="2" charset="0"/>
              </a:rPr>
              <a:t>Jack Radcliffe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A052B01C-2EFF-C541-864F-A3E533BAE0D6}"/>
              </a:ext>
            </a:extLst>
          </p:cNvPr>
          <p:cNvSpPr txBox="1">
            <a:spLocks/>
          </p:cNvSpPr>
          <p:nvPr/>
        </p:nvSpPr>
        <p:spPr bwMode="gray">
          <a:xfrm>
            <a:off x="602857" y="598702"/>
            <a:ext cx="292771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orbel" charset="0"/>
                <a:ea typeface="Corbel" charset="0"/>
                <a:cs typeface="Corbel" charset="0"/>
              </a:rPr>
              <a:t>And today…</a:t>
            </a:r>
          </a:p>
          <a:p>
            <a:r>
              <a:rPr lang="en-US" sz="2200" dirty="0">
                <a:solidFill>
                  <a:srgbClr val="0070C0"/>
                </a:solidFill>
                <a:latin typeface="Corbel" charset="0"/>
                <a:ea typeface="Corbel" charset="0"/>
                <a:cs typeface="Corbel" charset="0"/>
              </a:rPr>
              <a:t>(Radcliffe+</a:t>
            </a:r>
            <a:r>
              <a:rPr lang="en-US" sz="2200" dirty="0" smtClean="0">
                <a:solidFill>
                  <a:srgbClr val="0070C0"/>
                </a:solidFill>
                <a:latin typeface="Corbel" charset="0"/>
                <a:ea typeface="Corbel" charset="0"/>
                <a:cs typeface="Corbel" charset="0"/>
              </a:rPr>
              <a:t>18, in press)</a:t>
            </a:r>
            <a:endParaRPr lang="en-US" sz="2200" dirty="0">
              <a:solidFill>
                <a:srgbClr val="0070C0"/>
              </a:solidFill>
              <a:latin typeface="Corbel" charset="0"/>
              <a:ea typeface="Corbel" charset="0"/>
              <a:cs typeface="Corbe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F71F715-ABF2-0942-A25D-72FCEBE8D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717" y="598702"/>
            <a:ext cx="5630449" cy="56304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A8A94B2-893C-0348-9F0C-C6024994BBEB}"/>
              </a:ext>
            </a:extLst>
          </p:cNvPr>
          <p:cNvSpPr txBox="1"/>
          <p:nvPr/>
        </p:nvSpPr>
        <p:spPr>
          <a:xfrm>
            <a:off x="3233933" y="678953"/>
            <a:ext cx="7633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latin typeface="Helvetica" pitchFamily="2" charset="0"/>
              </a:rPr>
              <a:t>EVN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B3526F6-3FD4-ED4E-A09D-B9083BB9600B}"/>
              </a:ext>
            </a:extLst>
          </p:cNvPr>
          <p:cNvSpPr/>
          <p:nvPr/>
        </p:nvSpPr>
        <p:spPr>
          <a:xfrm>
            <a:off x="406552" y="2511161"/>
            <a:ext cx="2761177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200" dirty="0" smtClean="0">
                <a:latin typeface="Helvetica" pitchFamily="2" charset="0"/>
              </a:rPr>
              <a:t>24hrs, 1.6GHz</a:t>
            </a:r>
          </a:p>
          <a:p>
            <a:pPr marL="342900" indent="-342900">
              <a:buFont typeface="Arial" charset="0"/>
              <a:buChar char="•"/>
            </a:pPr>
            <a:endParaRPr lang="en-US" sz="2200" dirty="0">
              <a:latin typeface="Helvetica" pitchFamily="2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200" dirty="0" smtClean="0">
                <a:latin typeface="Helvetica" pitchFamily="2" charset="0"/>
              </a:rPr>
              <a:t>31 </a:t>
            </a:r>
            <a:r>
              <a:rPr lang="en-US" sz="2200" dirty="0">
                <a:latin typeface="Helvetica" pitchFamily="2" charset="0"/>
              </a:rPr>
              <a:t>sources in 0.5 sq. </a:t>
            </a:r>
            <a:r>
              <a:rPr lang="en-US" sz="2200" dirty="0" smtClean="0">
                <a:latin typeface="Helvetica" pitchFamily="2" charset="0"/>
              </a:rPr>
              <a:t>degree, with uniform sensitivity of 10uJy</a:t>
            </a:r>
            <a:endParaRPr lang="en-US" sz="2200" dirty="0">
              <a:latin typeface="Helvetica" pitchFamily="2" charset="0"/>
            </a:endParaRPr>
          </a:p>
          <a:p>
            <a:endParaRPr lang="en-US" sz="2200" dirty="0">
              <a:latin typeface="Helvetica" pitchFamily="2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200" dirty="0">
                <a:latin typeface="Helvetica" pitchFamily="2" charset="0"/>
              </a:rPr>
              <a:t>VLBI uncovers accretion driven radio cores over redshifts 0.1-</a:t>
            </a:r>
            <a:r>
              <a:rPr lang="en-US" sz="2200" dirty="0" smtClean="0">
                <a:latin typeface="Helvetica" pitchFamily="2" charset="0"/>
              </a:rPr>
              <a:t>3.5</a:t>
            </a:r>
            <a:endParaRPr lang="en-US" sz="22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199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E152D5F-2B63-5840-910B-EA7613E4AFA7}"/>
              </a:ext>
            </a:extLst>
          </p:cNvPr>
          <p:cNvSpPr txBox="1"/>
          <p:nvPr/>
        </p:nvSpPr>
        <p:spPr>
          <a:xfrm>
            <a:off x="100206" y="47261"/>
            <a:ext cx="5936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Helvetica" pitchFamily="2" charset="0"/>
              </a:rPr>
              <a:t>3a. Initial results from GOODS-N: Radio properties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EE5BF1F-DAA2-5942-A7A3-0778178442D4}"/>
              </a:ext>
            </a:extLst>
          </p:cNvPr>
          <p:cNvSpPr txBox="1"/>
          <p:nvPr/>
        </p:nvSpPr>
        <p:spPr>
          <a:xfrm>
            <a:off x="100208" y="6442087"/>
            <a:ext cx="37032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Helvetica" pitchFamily="2" charset="0"/>
              </a:rPr>
              <a:t>06/06/2018 – NRAO, NM, USA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135F1E6-7BC5-2B43-80B1-BFCB7880AD34}"/>
              </a:ext>
            </a:extLst>
          </p:cNvPr>
          <p:cNvSpPr txBox="1"/>
          <p:nvPr/>
        </p:nvSpPr>
        <p:spPr>
          <a:xfrm>
            <a:off x="7238398" y="6429561"/>
            <a:ext cx="1776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Helvetica" pitchFamily="2" charset="0"/>
              </a:rPr>
              <a:t>Jack Radcliffe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143B3571-2392-D441-B1AE-84BCAE6A9843}"/>
              </a:ext>
            </a:extLst>
          </p:cNvPr>
          <p:cNvSpPr txBox="1">
            <a:spLocks/>
          </p:cNvSpPr>
          <p:nvPr/>
        </p:nvSpPr>
        <p:spPr bwMode="gray">
          <a:xfrm>
            <a:off x="602857" y="59870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orbel" charset="0"/>
                <a:ea typeface="Corbel" charset="0"/>
                <a:cs typeface="Corbel" charset="0"/>
              </a:rPr>
              <a:t>Radio luminosities</a:t>
            </a:r>
          </a:p>
          <a:p>
            <a:r>
              <a:rPr lang="en-US" sz="2200" dirty="0">
                <a:solidFill>
                  <a:srgbClr val="0070C0"/>
                </a:solidFill>
                <a:latin typeface="Corbel" charset="0"/>
                <a:ea typeface="Corbel" charset="0"/>
                <a:cs typeface="Corbel" charset="0"/>
              </a:rPr>
              <a:t>(Radcliffe+</a:t>
            </a:r>
            <a:r>
              <a:rPr lang="en-US" sz="2200" dirty="0" smtClean="0">
                <a:solidFill>
                  <a:srgbClr val="0070C0"/>
                </a:solidFill>
                <a:latin typeface="Corbel" charset="0"/>
                <a:ea typeface="Corbel" charset="0"/>
                <a:cs typeface="Corbel" charset="0"/>
              </a:rPr>
              <a:t>18, in press)</a:t>
            </a:r>
            <a:endParaRPr lang="en-US" sz="2200" dirty="0">
              <a:solidFill>
                <a:srgbClr val="0070C0"/>
              </a:solidFill>
              <a:latin typeface="Corbel" charset="0"/>
              <a:ea typeface="Corbel" charset="0"/>
              <a:cs typeface="Corbel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DE7D1E9-50E9-354D-B95D-80D0A190B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035" y="1924265"/>
            <a:ext cx="6458343" cy="439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889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E152D5F-2B63-5840-910B-EA7613E4AFA7}"/>
              </a:ext>
            </a:extLst>
          </p:cNvPr>
          <p:cNvSpPr txBox="1"/>
          <p:nvPr/>
        </p:nvSpPr>
        <p:spPr>
          <a:xfrm>
            <a:off x="100206" y="47261"/>
            <a:ext cx="5936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Helvetica" pitchFamily="2" charset="0"/>
              </a:rPr>
              <a:t>3a. Initial results from GOODS-N: Radio properties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EE5BF1F-DAA2-5942-A7A3-0778178442D4}"/>
              </a:ext>
            </a:extLst>
          </p:cNvPr>
          <p:cNvSpPr txBox="1"/>
          <p:nvPr/>
        </p:nvSpPr>
        <p:spPr>
          <a:xfrm>
            <a:off x="100208" y="6442087"/>
            <a:ext cx="37032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Helvetica" pitchFamily="2" charset="0"/>
              </a:rPr>
              <a:t>06/06/2018 – NRAO, NM, USA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135F1E6-7BC5-2B43-80B1-BFCB7880AD34}"/>
              </a:ext>
            </a:extLst>
          </p:cNvPr>
          <p:cNvSpPr txBox="1"/>
          <p:nvPr/>
        </p:nvSpPr>
        <p:spPr>
          <a:xfrm>
            <a:off x="7238398" y="6429561"/>
            <a:ext cx="1776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Helvetica" pitchFamily="2" charset="0"/>
              </a:rPr>
              <a:t>Jack Radcliffe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143B3571-2392-D441-B1AE-84BCAE6A9843}"/>
              </a:ext>
            </a:extLst>
          </p:cNvPr>
          <p:cNvSpPr txBox="1">
            <a:spLocks/>
          </p:cNvSpPr>
          <p:nvPr/>
        </p:nvSpPr>
        <p:spPr bwMode="gray">
          <a:xfrm>
            <a:off x="602857" y="59870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rgbClr val="0070C0"/>
                </a:solidFill>
                <a:latin typeface="Corbel" charset="0"/>
                <a:ea typeface="Corbel" charset="0"/>
                <a:cs typeface="Corbel" charset="0"/>
              </a:rPr>
              <a:t>GOODS-N is a well-studied field</a:t>
            </a:r>
            <a:endParaRPr lang="en-US" dirty="0">
              <a:solidFill>
                <a:srgbClr val="0070C0"/>
              </a:solidFill>
              <a:latin typeface="Corbel" charset="0"/>
              <a:ea typeface="Corbel" charset="0"/>
              <a:cs typeface="Corbel" charset="0"/>
            </a:endParaRPr>
          </a:p>
        </p:txBody>
      </p:sp>
      <p:pic>
        <p:nvPicPr>
          <p:cNvPr id="2" name="Afbeelding 1" descr="GOODSN_multiwavelength_cover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0" y="1924264"/>
            <a:ext cx="7582594" cy="462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851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329613E-8E2B-724E-82BD-BF3AB49A6168}"/>
              </a:ext>
            </a:extLst>
          </p:cNvPr>
          <p:cNvSpPr txBox="1"/>
          <p:nvPr/>
        </p:nvSpPr>
        <p:spPr>
          <a:xfrm>
            <a:off x="100208" y="6442087"/>
            <a:ext cx="37032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Helvetica" pitchFamily="2" charset="0"/>
              </a:rPr>
              <a:t>06/06/2018 – NRAO, NM, USA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40CCD25-73E0-5843-95A9-5178E88F3796}"/>
              </a:ext>
            </a:extLst>
          </p:cNvPr>
          <p:cNvSpPr txBox="1"/>
          <p:nvPr/>
        </p:nvSpPr>
        <p:spPr>
          <a:xfrm>
            <a:off x="7238398" y="6429561"/>
            <a:ext cx="1776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Helvetica" pitchFamily="2" charset="0"/>
              </a:rPr>
              <a:t>Jack Radcliffe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1357785A-138D-C04E-9182-C37A84CDE9D3}"/>
              </a:ext>
            </a:extLst>
          </p:cNvPr>
          <p:cNvSpPr txBox="1">
            <a:spLocks/>
          </p:cNvSpPr>
          <p:nvPr/>
        </p:nvSpPr>
        <p:spPr bwMode="gray">
          <a:xfrm>
            <a:off x="602857" y="598702"/>
            <a:ext cx="82780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orbel" charset="0"/>
                <a:ea typeface="Corbel" charset="0"/>
                <a:cs typeface="Corbel" charset="0"/>
              </a:rPr>
              <a:t>Key question</a:t>
            </a:r>
          </a:p>
          <a:p>
            <a:r>
              <a:rPr lang="en-US" sz="2200" dirty="0">
                <a:solidFill>
                  <a:srgbClr val="0070C0"/>
                </a:solidFill>
                <a:latin typeface="Corbel" charset="0"/>
                <a:ea typeface="Corbel" charset="0"/>
                <a:cs typeface="Corbel" charset="0"/>
              </a:rPr>
              <a:t>(Radcliffe+18 in prep.)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5DCB556C-0176-8746-9628-B7D1BCBD8765}"/>
              </a:ext>
            </a:extLst>
          </p:cNvPr>
          <p:cNvSpPr txBox="1">
            <a:spLocks/>
          </p:cNvSpPr>
          <p:nvPr/>
        </p:nvSpPr>
        <p:spPr bwMode="gray">
          <a:xfrm>
            <a:off x="602857" y="3273491"/>
            <a:ext cx="76989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dirty="0">
                <a:solidFill>
                  <a:srgbClr val="0070C0"/>
                </a:solidFill>
                <a:latin typeface="Corbel" charset="0"/>
                <a:ea typeface="Corbel" charset="0"/>
                <a:cs typeface="Corbel" charset="0"/>
              </a:rPr>
              <a:t>How well does VLBI </a:t>
            </a:r>
            <a:r>
              <a:rPr lang="en-US" sz="2800" dirty="0" smtClean="0">
                <a:solidFill>
                  <a:srgbClr val="0070C0"/>
                </a:solidFill>
                <a:latin typeface="Corbel" charset="0"/>
                <a:ea typeface="Corbel" charset="0"/>
                <a:cs typeface="Corbel" charset="0"/>
              </a:rPr>
              <a:t>perform, </a:t>
            </a:r>
            <a:r>
              <a:rPr lang="en-US" sz="2800" dirty="0">
                <a:solidFill>
                  <a:srgbClr val="0070C0"/>
                </a:solidFill>
                <a:latin typeface="Corbel" charset="0"/>
                <a:ea typeface="Corbel" charset="0"/>
                <a:cs typeface="Corbel" charset="0"/>
              </a:rPr>
              <a:t>compared to other AGN classification techniques?</a:t>
            </a:r>
          </a:p>
          <a:p>
            <a:endParaRPr lang="en-US" sz="2800" dirty="0">
              <a:solidFill>
                <a:srgbClr val="0070C0"/>
              </a:solidFill>
              <a:latin typeface="Corbel" charset="0"/>
              <a:ea typeface="Corbel" charset="0"/>
              <a:cs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311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018086" y="1803366"/>
            <a:ext cx="4023168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Star-forming galaxies dip between 1.6 </a:t>
            </a:r>
            <a:r>
              <a:rPr lang="en-US" sz="2200" dirty="0" err="1">
                <a:latin typeface="Helvetica" charset="0"/>
                <a:ea typeface="Helvetica" charset="0"/>
                <a:cs typeface="Helvetica" charset="0"/>
              </a:rPr>
              <a:t>μm</a:t>
            </a: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 (stellar bump) and long-wavelength emission </a:t>
            </a:r>
            <a:r>
              <a:rPr lang="en-US" sz="2200" dirty="0" smtClean="0">
                <a:latin typeface="Helvetica" charset="0"/>
                <a:ea typeface="Helvetica" charset="0"/>
                <a:cs typeface="Helvetica" charset="0"/>
              </a:rPr>
              <a:t>(</a:t>
            </a: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star-formation heated dust)</a:t>
            </a:r>
          </a:p>
          <a:p>
            <a:pPr marL="285750" indent="-285750">
              <a:buFont typeface="Arial" charset="0"/>
              <a:buChar char="•"/>
            </a:pPr>
            <a:endParaRPr lang="en-US" sz="2200" dirty="0"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Dust near AGN reach T ~ (1-1.5)x10</a:t>
            </a:r>
            <a:r>
              <a:rPr lang="en-US" sz="2200" baseline="30000" dirty="0">
                <a:latin typeface="Helvetica" charset="0"/>
                <a:ea typeface="Helvetica" charset="0"/>
                <a:cs typeface="Helvetica" charset="0"/>
              </a:rPr>
              <a:t>3</a:t>
            </a: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mr-IN" sz="2200" dirty="0">
                <a:latin typeface="Helvetica" charset="0"/>
                <a:ea typeface="Helvetica" charset="0"/>
                <a:cs typeface="Helvetica" charset="0"/>
              </a:rPr>
              <a:t>–</a:t>
            </a: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 radiate into IR band</a:t>
            </a:r>
          </a:p>
          <a:p>
            <a:pPr marL="285750" indent="-285750">
              <a:buFont typeface="Arial" charset="0"/>
              <a:buChar char="•"/>
            </a:pPr>
            <a:endParaRPr lang="en-US" sz="2200" dirty="0"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Correlated with AGN luminosity (red to purple)</a:t>
            </a:r>
          </a:p>
          <a:p>
            <a:pPr marL="285750" indent="-285750">
              <a:buFont typeface="Arial" charset="0"/>
              <a:buChar char="•"/>
            </a:pPr>
            <a:endParaRPr lang="en-US" sz="22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214" y="1839282"/>
            <a:ext cx="4645118" cy="4421706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 bwMode="gray">
          <a:xfrm>
            <a:off x="672069" y="597012"/>
            <a:ext cx="79965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orbel" charset="0"/>
                <a:ea typeface="Corbel" charset="0"/>
                <a:cs typeface="Corbel" charset="0"/>
              </a:rPr>
              <a:t>AGN diagnostics I: Mid Infra-red</a:t>
            </a:r>
            <a:endParaRPr lang="en-US" sz="2000" dirty="0">
              <a:solidFill>
                <a:srgbClr val="0070C0"/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46E341A-877C-644F-9499-36BBAAF19921}"/>
              </a:ext>
            </a:extLst>
          </p:cNvPr>
          <p:cNvSpPr txBox="1"/>
          <p:nvPr/>
        </p:nvSpPr>
        <p:spPr>
          <a:xfrm>
            <a:off x="100208" y="6442087"/>
            <a:ext cx="37032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Helvetica" pitchFamily="2" charset="0"/>
              </a:rPr>
              <a:t>06/06/2018 – NRAO, NM, USA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2DD9215-BAA1-7743-B520-A634DD0C9C0A}"/>
              </a:ext>
            </a:extLst>
          </p:cNvPr>
          <p:cNvSpPr txBox="1"/>
          <p:nvPr/>
        </p:nvSpPr>
        <p:spPr>
          <a:xfrm>
            <a:off x="100206" y="47261"/>
            <a:ext cx="6658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Helvetica" pitchFamily="2" charset="0"/>
              </a:rPr>
              <a:t>3b. Initial results from GOODS-N: Testing AGN classifiers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13773" y="6296904"/>
            <a:ext cx="1704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Donley+2012</a:t>
            </a:r>
          </a:p>
        </p:txBody>
      </p:sp>
    </p:spTree>
    <p:extLst>
      <p:ext uri="{BB962C8B-B14F-4D97-AF65-F5344CB8AC3E}">
        <p14:creationId xmlns:p14="http://schemas.microsoft.com/office/powerpoint/2010/main" val="13822580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9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ntegral" id="{3577F8C9-A904-41D8-97D2-FD898F53F20E}" vid="{682D6EBE-8D36-4FF2-9DB3-F3D8D7B6715D}"/>
    </a:ext>
  </a:extLst>
</a:theme>
</file>

<file path=ppt/theme/theme4.xml><?xml version="1.0" encoding="utf-8"?>
<a:theme xmlns:a="http://schemas.openxmlformats.org/drawingml/2006/main" name="10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{0EC6CBDC-8E48-7040-A0DD-D58441B9F2F9}tf10001061</Template>
  <TotalTime>1250</TotalTime>
  <Words>1261</Words>
  <Application>Microsoft Macintosh PowerPoint</Application>
  <PresentationFormat>Diavoorstelling (4:3)</PresentationFormat>
  <Paragraphs>122</Paragraphs>
  <Slides>19</Slides>
  <Notes>2</Notes>
  <HiddenSlides>0</HiddenSlides>
  <MMClips>0</MMClips>
  <ScaleCrop>false</ScaleCrop>
  <HeadingPairs>
    <vt:vector size="4" baseType="variant">
      <vt:variant>
        <vt:lpstr>Thema</vt:lpstr>
      </vt:variant>
      <vt:variant>
        <vt:i4>4</vt:i4>
      </vt:variant>
      <vt:variant>
        <vt:lpstr>Diatitels</vt:lpstr>
      </vt:variant>
      <vt:variant>
        <vt:i4>19</vt:i4>
      </vt:variant>
    </vt:vector>
  </HeadingPairs>
  <TitlesOfParts>
    <vt:vector size="23" baseType="lpstr">
      <vt:lpstr>Integral</vt:lpstr>
      <vt:lpstr>9_Default Design</vt:lpstr>
      <vt:lpstr>1_Integral</vt:lpstr>
      <vt:lpstr>10_Default Design</vt:lpstr>
      <vt:lpstr>Instead of “Extragalactic wide-field surveys using the EVN” by Jack Radcliffe, you will hear the first results of his PhD research, presented by one of his supervisors …</vt:lpstr>
      <vt:lpstr>As inferred from Spitzer and Herschel: SF is strongly obscured at high z.  Wish to know SFR(z) and AGN(z)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nature of the uJy compact radio sky</dc:title>
  <dc:creator>Jack Radcliffe</dc:creator>
  <cp:lastModifiedBy>Peter Barthel</cp:lastModifiedBy>
  <cp:revision>96</cp:revision>
  <dcterms:created xsi:type="dcterms:W3CDTF">2018-05-28T14:11:31Z</dcterms:created>
  <dcterms:modified xsi:type="dcterms:W3CDTF">2018-10-09T06:32:14Z</dcterms:modified>
</cp:coreProperties>
</file>