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68" r:id="rId19"/>
    <p:sldId id="281" r:id="rId20"/>
    <p:sldId id="274" r:id="rId21"/>
    <p:sldId id="275" r:id="rId22"/>
    <p:sldId id="276" r:id="rId23"/>
    <p:sldId id="277" r:id="rId24"/>
    <p:sldId id="278" r:id="rId25"/>
    <p:sldId id="293" r:id="rId26"/>
    <p:sldId id="279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0" r:id="rId36"/>
    <p:sldId id="291" r:id="rId37"/>
    <p:sldId id="292" r:id="rId38"/>
    <p:sldId id="28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0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5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7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6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0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9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5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6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0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0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png"/><Relationship Id="rId7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2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1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2.png"/><Relationship Id="rId7" Type="http://schemas.openxmlformats.org/officeDocument/2006/relationships/image" Target="../media/image8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69.png"/><Relationship Id="rId9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JPG"/><Relationship Id="rId4" Type="http://schemas.openxmlformats.org/officeDocument/2006/relationships/image" Target="../media/image9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G"/><Relationship Id="rId18" Type="http://schemas.openxmlformats.org/officeDocument/2006/relationships/image" Target="../media/image24.JPG"/><Relationship Id="rId26" Type="http://schemas.openxmlformats.org/officeDocument/2006/relationships/image" Target="../media/image32.JPG"/><Relationship Id="rId3" Type="http://schemas.openxmlformats.org/officeDocument/2006/relationships/image" Target="../media/image1.png"/><Relationship Id="rId21" Type="http://schemas.openxmlformats.org/officeDocument/2006/relationships/image" Target="../media/image27.JPG"/><Relationship Id="rId7" Type="http://schemas.openxmlformats.org/officeDocument/2006/relationships/image" Target="../media/image13.png"/><Relationship Id="rId12" Type="http://schemas.openxmlformats.org/officeDocument/2006/relationships/image" Target="../media/image18.JPG"/><Relationship Id="rId17" Type="http://schemas.openxmlformats.org/officeDocument/2006/relationships/image" Target="../media/image23.JPG"/><Relationship Id="rId25" Type="http://schemas.openxmlformats.org/officeDocument/2006/relationships/image" Target="../media/image31.JPG"/><Relationship Id="rId2" Type="http://schemas.openxmlformats.org/officeDocument/2006/relationships/image" Target="../media/image2.png"/><Relationship Id="rId16" Type="http://schemas.openxmlformats.org/officeDocument/2006/relationships/image" Target="../media/image22.JPG"/><Relationship Id="rId20" Type="http://schemas.openxmlformats.org/officeDocument/2006/relationships/image" Target="../media/image26.JPG"/><Relationship Id="rId29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G"/><Relationship Id="rId24" Type="http://schemas.openxmlformats.org/officeDocument/2006/relationships/image" Target="../media/image30.JPG"/><Relationship Id="rId5" Type="http://schemas.openxmlformats.org/officeDocument/2006/relationships/image" Target="../media/image11.jpeg"/><Relationship Id="rId15" Type="http://schemas.openxmlformats.org/officeDocument/2006/relationships/image" Target="../media/image21.JPG"/><Relationship Id="rId23" Type="http://schemas.openxmlformats.org/officeDocument/2006/relationships/image" Target="../media/image29.JPG"/><Relationship Id="rId28" Type="http://schemas.openxmlformats.org/officeDocument/2006/relationships/image" Target="../media/image34.JPG"/><Relationship Id="rId10" Type="http://schemas.openxmlformats.org/officeDocument/2006/relationships/image" Target="../media/image16.JPG"/><Relationship Id="rId19" Type="http://schemas.openxmlformats.org/officeDocument/2006/relationships/image" Target="../media/image25.JP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G"/><Relationship Id="rId22" Type="http://schemas.openxmlformats.org/officeDocument/2006/relationships/image" Target="../media/image28.JPG"/><Relationship Id="rId27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908720"/>
            <a:ext cx="8208912" cy="236988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0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Magnetic</a:t>
            </a:r>
            <a:r>
              <a:rPr lang="nl-NL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Field   </a:t>
            </a:r>
            <a:r>
              <a:rPr lang="nl-NL" sz="40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measurements</a:t>
            </a:r>
            <a:r>
              <a:rPr lang="nl-NL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nl-NL" sz="40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around</a:t>
            </a:r>
            <a:r>
              <a:rPr lang="nl-NL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nl-NL" sz="40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massive</a:t>
            </a:r>
            <a:r>
              <a:rPr lang="nl-NL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nl-NL" sz="40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young</a:t>
            </a:r>
            <a:r>
              <a:rPr lang="nl-NL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nl-NL" sz="40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stellar</a:t>
            </a:r>
            <a:r>
              <a:rPr lang="nl-NL" sz="4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nl-NL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nl-NL" sz="40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objects</a:t>
            </a:r>
            <a:r>
              <a:rPr lang="nl-NL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nl-NL" sz="40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with</a:t>
            </a:r>
            <a:r>
              <a:rPr lang="nl-NL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nl-NL" sz="40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nl-NL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EVN</a:t>
            </a:r>
          </a:p>
          <a:p>
            <a:pPr algn="ctr"/>
            <a:endParaRPr lang="nl-NL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6785" y="2996952"/>
            <a:ext cx="2190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 err="1" smtClean="0">
                <a:solidFill>
                  <a:schemeClr val="bg1"/>
                </a:solidFill>
                <a:cs typeface="Angsana New" panose="02020603050405020304" pitchFamily="18" charset="-34"/>
              </a:rPr>
              <a:t>Gabriele</a:t>
            </a:r>
            <a:r>
              <a:rPr lang="nl-NL" sz="2000" b="1" dirty="0" smtClean="0">
                <a:solidFill>
                  <a:schemeClr val="bg1"/>
                </a:solidFill>
                <a:cs typeface="Angsana New" panose="02020603050405020304" pitchFamily="18" charset="-34"/>
              </a:rPr>
              <a:t> </a:t>
            </a:r>
            <a:r>
              <a:rPr lang="nl-NL" sz="2000" b="1" dirty="0" err="1" smtClean="0">
                <a:solidFill>
                  <a:schemeClr val="bg1"/>
                </a:solidFill>
                <a:cs typeface="Angsana New" panose="02020603050405020304" pitchFamily="18" charset="-34"/>
              </a:rPr>
              <a:t>Surcis</a:t>
            </a:r>
            <a:endParaRPr lang="nl-NL" sz="2000" b="1" dirty="0">
              <a:solidFill>
                <a:schemeClr val="bg1"/>
              </a:solidFill>
              <a:cs typeface="Angsana New" panose="02020603050405020304" pitchFamily="18" charset="-34"/>
            </a:endParaRPr>
          </a:p>
          <a:p>
            <a:pPr algn="ctr"/>
            <a:r>
              <a:rPr lang="nl-NL" sz="2000" b="1" dirty="0" smtClean="0">
                <a:solidFill>
                  <a:schemeClr val="bg1"/>
                </a:solidFill>
                <a:cs typeface="Angsana New" panose="02020603050405020304" pitchFamily="18" charset="-34"/>
              </a:rPr>
              <a:t>INAF - </a:t>
            </a:r>
            <a:r>
              <a:rPr lang="nl-NL" sz="2000" b="1" dirty="0" err="1" smtClean="0">
                <a:solidFill>
                  <a:schemeClr val="bg1"/>
                </a:solidFill>
                <a:cs typeface="Angsana New" panose="02020603050405020304" pitchFamily="18" charset="-34"/>
              </a:rPr>
              <a:t>OACagliari</a:t>
            </a:r>
            <a:endParaRPr lang="en-US" sz="2000" b="1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56" y="5139189"/>
            <a:ext cx="9004685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nl-NL" sz="1400" b="1" i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Collaborators</a:t>
            </a:r>
            <a:r>
              <a:rPr lang="nl-NL" sz="1400" i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: </a:t>
            </a:r>
          </a:p>
          <a:p>
            <a:r>
              <a:rPr lang="nl-NL" sz="1400" i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W.H.T. </a:t>
            </a:r>
            <a:r>
              <a:rPr lang="nl-NL" sz="1400" b="1" i="1" dirty="0" err="1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Vlemmings</a:t>
            </a:r>
            <a:r>
              <a:rPr lang="nl-NL" sz="1400" i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 (</a:t>
            </a:r>
            <a:r>
              <a:rPr lang="nl-NL" sz="1400" i="1" dirty="0" err="1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Chalmers</a:t>
            </a:r>
            <a:r>
              <a:rPr lang="nl-NL" sz="1400" i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 Uni, Sweden); H.J. </a:t>
            </a:r>
            <a:r>
              <a:rPr lang="nl-NL" sz="1400" b="1" i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van </a:t>
            </a:r>
            <a:r>
              <a:rPr lang="nl-NL" sz="1400" b="1" i="1" dirty="0" err="1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Langevelde</a:t>
            </a:r>
            <a:r>
              <a:rPr lang="nl-NL" sz="1400" b="1" i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 </a:t>
            </a:r>
            <a:r>
              <a:rPr lang="nl-NL" sz="1400" i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(JIVE, </a:t>
            </a:r>
            <a:r>
              <a:rPr lang="nl-NL" sz="1400" i="1" dirty="0" err="1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the</a:t>
            </a:r>
            <a:r>
              <a:rPr lang="nl-NL" sz="1400" i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 Netherlands); B. </a:t>
            </a:r>
            <a:r>
              <a:rPr lang="nl-NL" sz="1400" b="1" i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Lankhaar</a:t>
            </a:r>
            <a:r>
              <a:rPr lang="nl-NL" sz="1400" i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 (</a:t>
            </a:r>
            <a:r>
              <a:rPr lang="nl-NL" sz="1400" i="1" dirty="0" err="1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Chalmers</a:t>
            </a:r>
            <a:r>
              <a:rPr lang="nl-NL" sz="1400" i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 Uni, Sweden) </a:t>
            </a:r>
            <a:r>
              <a:rPr lang="nl-NL" sz="1400" i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B</a:t>
            </a:r>
            <a:r>
              <a:rPr lang="nl-NL" sz="1400" i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. </a:t>
            </a:r>
            <a:r>
              <a:rPr lang="nl-NL" sz="1400" b="1" i="1" dirty="0" err="1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Hutawarakorn</a:t>
            </a:r>
            <a:r>
              <a:rPr lang="nl-NL" sz="1400" b="1" i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 Kramer </a:t>
            </a:r>
            <a:r>
              <a:rPr lang="nl-NL" sz="1400" i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(</a:t>
            </a:r>
            <a:r>
              <a:rPr lang="nl-NL" sz="1400" i="1" dirty="0" err="1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MPIfR</a:t>
            </a:r>
            <a:r>
              <a:rPr lang="nl-NL" sz="1400" i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/NARIT, Germany/Thailand); </a:t>
            </a:r>
            <a:r>
              <a:rPr lang="nl-NL" sz="1400" i="1" dirty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A. </a:t>
            </a:r>
            <a:r>
              <a:rPr lang="nl-NL" sz="1400" b="1" i="1" dirty="0" err="1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Bartkiewicz</a:t>
            </a:r>
            <a:r>
              <a:rPr lang="nl-NL" sz="1400" i="1" dirty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 (Nicolaus Copernicus Uni, Poland); et </a:t>
            </a:r>
            <a:r>
              <a:rPr lang="nl-NL" sz="1400" i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al., J.M</a:t>
            </a:r>
            <a:r>
              <a:rPr lang="nl-NL" sz="1400" i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. </a:t>
            </a:r>
            <a:r>
              <a:rPr lang="nl-NL" sz="1400" b="1" i="1" dirty="0" err="1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Torrelles</a:t>
            </a:r>
            <a:r>
              <a:rPr lang="nl-NL" sz="1400" i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 (CSIC, Spain); J.-S. </a:t>
            </a:r>
            <a:r>
              <a:rPr lang="nl-NL" sz="1400" b="1" i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Kim</a:t>
            </a:r>
            <a:r>
              <a:rPr lang="nl-NL" sz="1400" i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 (NAOJ, Japan); S.-W. </a:t>
            </a:r>
            <a:r>
              <a:rPr lang="nl-NL" sz="1400" b="1" i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Kim</a:t>
            </a:r>
            <a:r>
              <a:rPr lang="nl-NL" sz="1400" i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 (KASI, </a:t>
            </a:r>
            <a:r>
              <a:rPr lang="nl-NL" sz="1400" i="1" dirty="0" err="1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Republic</a:t>
            </a:r>
            <a:r>
              <a:rPr lang="nl-NL" sz="1400" i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ngsana New" panose="02020603050405020304" pitchFamily="18" charset="-34"/>
              </a:rPr>
              <a:t> of Korea); </a:t>
            </a:r>
            <a:endParaRPr lang="en-US" sz="1400" i="1" dirty="0">
              <a:solidFill>
                <a:schemeClr val="bg1">
                  <a:lumMod val="95000"/>
                </a:schemeClr>
              </a:solidFill>
              <a:latin typeface="+mj-lt"/>
              <a:cs typeface="Angsana New" panose="02020603050405020304" pitchFamily="18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4550466" y="4280768"/>
            <a:ext cx="1068710" cy="2157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3458936" y="4149080"/>
            <a:ext cx="985799" cy="3660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/>
              <a:t>14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EVN Symposium – Granada 8-11 October 2018			                </a:t>
            </a:r>
            <a:r>
              <a:rPr lang="en-US" sz="1200" b="1" dirty="0"/>
              <a:t> </a:t>
            </a:r>
            <a:r>
              <a:rPr lang="en-US" sz="1200" b="1" dirty="0" smtClean="0"/>
              <a:t>         Gabriele </a:t>
            </a:r>
            <a:r>
              <a:rPr lang="en-US" sz="1200" b="1" dirty="0" err="1" smtClean="0"/>
              <a:t>Surcis</a:t>
            </a:r>
            <a:r>
              <a:rPr lang="en-US" sz="1200" b="1" dirty="0" smtClean="0"/>
              <a:t> -  8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October 2018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034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46" y="2435104"/>
            <a:ext cx="5547916" cy="34236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  <p:sp>
        <p:nvSpPr>
          <p:cNvPr id="10" name="CasellaDiTesto 7"/>
          <p:cNvSpPr txBox="1">
            <a:spLocks noChangeArrowheads="1"/>
          </p:cNvSpPr>
          <p:nvPr/>
        </p:nvSpPr>
        <p:spPr bwMode="auto">
          <a:xfrm>
            <a:off x="449645" y="816967"/>
            <a:ext cx="8359922" cy="830997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Preliminary </a:t>
            </a:r>
            <a:r>
              <a:rPr lang="it-IT" sz="2400" b="1" dirty="0" err="1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result</a:t>
            </a: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: </a:t>
            </a:r>
          </a:p>
          <a:p>
            <a:pPr algn="ctr"/>
            <a:r>
              <a:rPr lang="it-IT" sz="2400" b="1" dirty="0" err="1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Magnetic</a:t>
            </a: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it-IT" sz="2400" b="1" dirty="0" err="1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field</a:t>
            </a: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it-IT" sz="2400" b="1" dirty="0" err="1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oriented</a:t>
            </a: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it-IT" sz="2400" b="1" dirty="0" err="1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along</a:t>
            </a: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the large scale </a:t>
            </a:r>
            <a:r>
              <a:rPr lang="it-IT" sz="2400" b="1" dirty="0" err="1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molecular</a:t>
            </a: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it-IT" sz="2400" b="1" dirty="0" err="1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outflows</a:t>
            </a:r>
            <a:endParaRPr lang="el-GR" sz="2400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2" name="CasellaDiTesto 7"/>
          <p:cNvSpPr txBox="1">
            <a:spLocks noChangeArrowheads="1"/>
          </p:cNvSpPr>
          <p:nvPr/>
        </p:nvSpPr>
        <p:spPr bwMode="auto">
          <a:xfrm>
            <a:off x="3415090" y="4365104"/>
            <a:ext cx="231382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6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3%</a:t>
            </a:r>
            <a:endParaRPr lang="el-GR" sz="6000" b="1" dirty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CasellaDiTesto 7"/>
          <p:cNvSpPr txBox="1">
            <a:spLocks noChangeArrowheads="1"/>
          </p:cNvSpPr>
          <p:nvPr/>
        </p:nvSpPr>
        <p:spPr bwMode="auto">
          <a:xfrm>
            <a:off x="2483768" y="1772816"/>
            <a:ext cx="42484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Probability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that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the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angles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are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drawn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from random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distribution</a:t>
            </a:r>
            <a:endParaRPr lang="el-GR" b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Methanol </a:t>
            </a:r>
            <a:r>
              <a:rPr lang="nl-NL" sz="36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masers</a:t>
            </a:r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nl-NL" sz="28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updated</a:t>
            </a:r>
            <a:r>
              <a:rPr lang="nl-NL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nl-NL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statistics</a:t>
            </a:r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CasellaDiTesto 7"/>
          <p:cNvSpPr txBox="1"/>
          <p:nvPr/>
        </p:nvSpPr>
        <p:spPr>
          <a:xfrm>
            <a:off x="395536" y="5949280"/>
            <a:ext cx="40141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Surcis</a:t>
            </a:r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 et al. 2018, in </a:t>
            </a:r>
            <a:r>
              <a:rPr lang="it-IT" sz="1400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prep</a:t>
            </a:r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.</a:t>
            </a:r>
            <a:endParaRPr lang="it-IT" sz="1400" b="1" i="1" dirty="0">
              <a:solidFill>
                <a:schemeClr val="accent6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9792" y="3832584"/>
            <a:ext cx="3816424" cy="144329"/>
          </a:xfrm>
          <a:prstGeom prst="rect">
            <a:avLst/>
          </a:prstGeom>
          <a:solidFill>
            <a:srgbClr val="FFC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Methanol </a:t>
            </a:r>
            <a:r>
              <a:rPr lang="nl-NL" sz="36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masers</a:t>
            </a:r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nl-NL" sz="28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nl-NL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field </a:t>
            </a:r>
            <a:r>
              <a:rPr lang="nl-NL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strength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904807" y="846584"/>
            <a:ext cx="5406393" cy="3508647"/>
            <a:chOff x="2117935" y="692696"/>
            <a:chExt cx="4800625" cy="31066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935" y="692696"/>
              <a:ext cx="4800625" cy="310666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250166" y="3356992"/>
              <a:ext cx="4536504" cy="324148"/>
            </a:xfrm>
            <a:prstGeom prst="rect">
              <a:avLst/>
            </a:prstGeom>
            <a:solidFill>
              <a:srgbClr val="FFC0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asellaDiTesto 7"/>
          <p:cNvSpPr txBox="1"/>
          <p:nvPr/>
        </p:nvSpPr>
        <p:spPr>
          <a:xfrm>
            <a:off x="395536" y="4355231"/>
            <a:ext cx="40141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Lankhaar</a:t>
            </a:r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 et al. 2018, Nature </a:t>
            </a:r>
            <a:r>
              <a:rPr lang="it-IT" sz="1400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Astronomy</a:t>
            </a:r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, 2, 145</a:t>
            </a:r>
            <a:endParaRPr lang="it-IT" sz="1400" b="1" i="1" dirty="0">
              <a:solidFill>
                <a:schemeClr val="accent6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41931" y="4725144"/>
                <a:ext cx="2352632" cy="561885"/>
              </a:xfrm>
              <a:prstGeom prst="rect">
                <a:avLst/>
              </a:prstGeom>
              <a:noFill/>
              <a:ln w="22225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8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nl-NL" sz="28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nl-NL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nl-NL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𝑍</m:t>
                          </m:r>
                        </m:sub>
                      </m:sSub>
                      <m:r>
                        <a:rPr lang="nl-NL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nl-NL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𝑍</m:t>
                          </m:r>
                        </m:sub>
                      </m:sSub>
                      <m:r>
                        <a:rPr lang="nl-NL" sz="28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nl-NL" sz="28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nl-NL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nl-NL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||</m:t>
                          </m:r>
                        </m:sub>
                      </m:sSub>
                    </m:oMath>
                  </m:oMathPara>
                </a14:m>
                <a:endParaRPr lang="nl-NL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931" y="4725144"/>
                <a:ext cx="2352632" cy="5618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222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47864" y="5459403"/>
                <a:ext cx="2366930" cy="561885"/>
              </a:xfrm>
              <a:prstGeom prst="rect">
                <a:avLst/>
              </a:prstGeom>
              <a:noFill/>
              <a:ln w="22225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8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nl-NL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nl-NL" sz="28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nl-NL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nl-NL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||</m:t>
                          </m:r>
                        </m:sub>
                      </m:sSub>
                      <m:r>
                        <a:rPr lang="nl-NL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nl-NL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nl-NL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𝜗</m:t>
                      </m:r>
                    </m:oMath>
                  </m:oMathPara>
                </a14:m>
                <a:endParaRPr lang="nl-NL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5459403"/>
                <a:ext cx="2366930" cy="5618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222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Methanol </a:t>
            </a:r>
            <a:r>
              <a:rPr lang="nl-NL" sz="36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masers</a:t>
            </a:r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nl-NL" sz="28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nl-NL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field </a:t>
            </a:r>
            <a:r>
              <a:rPr lang="nl-NL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strength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02" y="647909"/>
            <a:ext cx="7377807" cy="56614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92087" y="1135942"/>
            <a:ext cx="949075" cy="5079598"/>
          </a:xfrm>
          <a:prstGeom prst="rect">
            <a:avLst/>
          </a:prstGeom>
          <a:solidFill>
            <a:srgbClr val="FFC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03894" y="5733256"/>
            <a:ext cx="80139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Torrelles</a:t>
            </a:r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 et al., 1997, </a:t>
            </a:r>
            <a:r>
              <a:rPr lang="it-IT" sz="1400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ApJ</a:t>
            </a:r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, 489, 744; </a:t>
            </a:r>
            <a:r>
              <a:rPr lang="it-IT" sz="1400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Hutawarakorn</a:t>
            </a:r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 et al, 2002, MNRAS, 330, 349; </a:t>
            </a:r>
            <a:r>
              <a:rPr lang="it-IT" sz="1400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Shepherd</a:t>
            </a:r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 et al., 2003, </a:t>
            </a:r>
            <a:r>
              <a:rPr lang="it-IT" sz="1400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ApJ</a:t>
            </a:r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, 584, 882</a:t>
            </a:r>
            <a:endParaRPr lang="it-IT" sz="1400" b="1" i="1" dirty="0">
              <a:solidFill>
                <a:schemeClr val="accent6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9" name="CasellaDiTesto 7"/>
          <p:cNvSpPr txBox="1"/>
          <p:nvPr/>
        </p:nvSpPr>
        <p:spPr>
          <a:xfrm>
            <a:off x="295867" y="908720"/>
            <a:ext cx="290798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D = (1.3 ± 0.07) </a:t>
            </a:r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kpc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		</a:t>
            </a:r>
          </a:p>
          <a:p>
            <a:pPr algn="ctr"/>
            <a:endParaRPr lang="it-IT" b="1" dirty="0">
              <a:solidFill>
                <a:schemeClr val="accent6">
                  <a:lumMod val="50000"/>
                </a:schemeClr>
              </a:solidFill>
              <a:latin typeface="+mj-lt"/>
              <a:cs typeface="Arial" charset="0"/>
            </a:endParaRPr>
          </a:p>
          <a:p>
            <a:pPr algn="ctr"/>
            <a:endParaRPr lang="it-IT" b="1" dirty="0" smtClean="0">
              <a:solidFill>
                <a:schemeClr val="accent6">
                  <a:lumMod val="50000"/>
                </a:schemeClr>
              </a:solidFill>
              <a:latin typeface="+mj-lt"/>
              <a:cs typeface="Arial" charset="0"/>
            </a:endParaRPr>
          </a:p>
          <a:p>
            <a:pPr algn="ctr"/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	</a:t>
            </a:r>
          </a:p>
          <a:p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Separation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between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</a:p>
          <a:p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VLA1 and VLA2   ̴ 900 AU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337892" y="764704"/>
            <a:ext cx="4978524" cy="4857750"/>
            <a:chOff x="2833836" y="803498"/>
            <a:chExt cx="4978524" cy="4857750"/>
          </a:xfrm>
        </p:grpSpPr>
        <p:pic>
          <p:nvPicPr>
            <p:cNvPr id="11" name="Immagine 8" descr="nf4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33836" y="803498"/>
              <a:ext cx="4762500" cy="4857750"/>
            </a:xfrm>
            <a:prstGeom prst="rect">
              <a:avLst/>
            </a:prstGeom>
          </p:spPr>
        </p:pic>
        <p:sp>
          <p:nvSpPr>
            <p:cNvPr id="12" name="CasellaDiTesto 7"/>
            <p:cNvSpPr txBox="1"/>
            <p:nvPr/>
          </p:nvSpPr>
          <p:spPr>
            <a:xfrm>
              <a:off x="6169286" y="2362992"/>
              <a:ext cx="9286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b="1" dirty="0" smtClean="0">
                  <a:latin typeface="Calibri" pitchFamily="34" charset="0"/>
                  <a:cs typeface="Arial" charset="0"/>
                </a:rPr>
                <a:t>VLA 1</a:t>
              </a:r>
              <a:endParaRPr lang="it-IT" b="1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" name="CasellaDiTesto 7"/>
            <p:cNvSpPr txBox="1"/>
            <p:nvPr/>
          </p:nvSpPr>
          <p:spPr>
            <a:xfrm>
              <a:off x="4097584" y="2803762"/>
              <a:ext cx="9286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b="1" dirty="0" smtClean="0">
                  <a:latin typeface="Calibri" pitchFamily="34" charset="0"/>
                  <a:cs typeface="Arial" charset="0"/>
                </a:rPr>
                <a:t>VLA 2</a:t>
              </a:r>
              <a:endParaRPr lang="it-IT" b="1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4" name="CasellaDiTesto 7"/>
            <p:cNvSpPr txBox="1"/>
            <p:nvPr/>
          </p:nvSpPr>
          <p:spPr>
            <a:xfrm>
              <a:off x="5383468" y="4363256"/>
              <a:ext cx="9286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b="1" dirty="0" smtClean="0">
                  <a:latin typeface="Calibri" pitchFamily="34" charset="0"/>
                  <a:cs typeface="Arial" charset="0"/>
                </a:rPr>
                <a:t>VLA 3</a:t>
              </a:r>
              <a:endParaRPr lang="it-IT" b="1" dirty="0">
                <a:latin typeface="Calibri" pitchFamily="34" charset="0"/>
                <a:cs typeface="Arial" charset="0"/>
              </a:endParaRPr>
            </a:p>
          </p:txBody>
        </p:sp>
        <p:cxnSp>
          <p:nvCxnSpPr>
            <p:cNvPr id="15" name="Connettore 1 13"/>
            <p:cNvCxnSpPr/>
            <p:nvPr/>
          </p:nvCxnSpPr>
          <p:spPr>
            <a:xfrm rot="10800000" flipV="1">
              <a:off x="5954972" y="2547658"/>
              <a:ext cx="285752" cy="1132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0800000">
              <a:off x="4811965" y="2992318"/>
              <a:ext cx="500066" cy="2857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7"/>
            <p:cNvCxnSpPr/>
            <p:nvPr/>
          </p:nvCxnSpPr>
          <p:spPr>
            <a:xfrm rot="16200000" flipV="1">
              <a:off x="5419187" y="4196804"/>
              <a:ext cx="285753" cy="714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e 20"/>
            <p:cNvSpPr>
              <a:spLocks noChangeArrowheads="1"/>
            </p:cNvSpPr>
            <p:nvPr/>
          </p:nvSpPr>
          <p:spPr bwMode="auto">
            <a:xfrm>
              <a:off x="3449880" y="1017812"/>
              <a:ext cx="76200" cy="80962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it-IT">
                <a:latin typeface="+mn-lt"/>
              </a:endParaRPr>
            </a:p>
          </p:txBody>
        </p:sp>
        <p:sp>
          <p:nvSpPr>
            <p:cNvPr id="19" name="CasellaDiTesto 7"/>
            <p:cNvSpPr txBox="1"/>
            <p:nvPr/>
          </p:nvSpPr>
          <p:spPr>
            <a:xfrm>
              <a:off x="3337524" y="1104610"/>
              <a:ext cx="78581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000" b="1" dirty="0" smtClean="0">
                  <a:latin typeface="Calibri" pitchFamily="34" charset="0"/>
                  <a:cs typeface="Arial" charset="0"/>
                </a:rPr>
                <a:t>+</a:t>
              </a:r>
              <a:r>
                <a:rPr lang="it-IT" b="1" dirty="0" smtClean="0">
                  <a:latin typeface="Calibri" pitchFamily="34" charset="0"/>
                  <a:cs typeface="Arial" charset="0"/>
                </a:rPr>
                <a:t> OH</a:t>
              </a:r>
              <a:endParaRPr lang="it-IT" b="1" dirty="0">
                <a:latin typeface="Calibri" pitchFamily="34" charset="0"/>
                <a:cs typeface="Arial" charset="0"/>
              </a:endParaRPr>
            </a:p>
          </p:txBody>
        </p:sp>
        <p:cxnSp>
          <p:nvCxnSpPr>
            <p:cNvPr id="20" name="Connettore 2 25"/>
            <p:cNvCxnSpPr/>
            <p:nvPr/>
          </p:nvCxnSpPr>
          <p:spPr>
            <a:xfrm rot="2040000" flipH="1" flipV="1">
              <a:off x="3285943" y="2265952"/>
              <a:ext cx="1143008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6"/>
            <p:cNvCxnSpPr>
              <a:cxnSpLocks/>
            </p:cNvCxnSpPr>
            <p:nvPr/>
          </p:nvCxnSpPr>
          <p:spPr>
            <a:xfrm rot="12840000" flipH="1" flipV="1">
              <a:off x="6480861" y="4197240"/>
              <a:ext cx="1143008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sellaDiTesto 7"/>
            <p:cNvSpPr txBox="1"/>
            <p:nvPr/>
          </p:nvSpPr>
          <p:spPr>
            <a:xfrm>
              <a:off x="3668956" y="1875068"/>
              <a:ext cx="14287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b="1" dirty="0" smtClean="0">
                  <a:latin typeface="Calibri" pitchFamily="34" charset="0"/>
                  <a:cs typeface="Arial" charset="0"/>
                </a:rPr>
                <a:t>CO </a:t>
              </a:r>
              <a:r>
                <a:rPr lang="it-IT" b="1" dirty="0" err="1" smtClean="0">
                  <a:latin typeface="Calibri" pitchFamily="34" charset="0"/>
                  <a:cs typeface="Arial" charset="0"/>
                </a:rPr>
                <a:t>outflow</a:t>
              </a:r>
              <a:endParaRPr lang="it-IT" b="1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3" name="CasellaDiTesto 7"/>
            <p:cNvSpPr txBox="1"/>
            <p:nvPr/>
          </p:nvSpPr>
          <p:spPr>
            <a:xfrm>
              <a:off x="6097848" y="4220380"/>
              <a:ext cx="17145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b="1" dirty="0" smtClean="0">
                  <a:latin typeface="Calibri" pitchFamily="34" charset="0"/>
                  <a:cs typeface="Arial" charset="0"/>
                </a:rPr>
                <a:t>CO </a:t>
              </a:r>
              <a:r>
                <a:rPr lang="it-IT" b="1" dirty="0" err="1" smtClean="0">
                  <a:latin typeface="Calibri" pitchFamily="34" charset="0"/>
                  <a:cs typeface="Arial" charset="0"/>
                </a:rPr>
                <a:t>outflow</a:t>
              </a:r>
              <a:endParaRPr lang="it-IT" b="1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4" name="CasellaDiTesto 7"/>
            <p:cNvSpPr txBox="1"/>
            <p:nvPr/>
          </p:nvSpPr>
          <p:spPr>
            <a:xfrm>
              <a:off x="3522201" y="853734"/>
              <a:ext cx="6687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b="1" dirty="0" smtClean="0">
                  <a:latin typeface="Calibri" pitchFamily="34" charset="0"/>
                  <a:cs typeface="Arial" charset="0"/>
                </a:rPr>
                <a:t>H</a:t>
              </a:r>
              <a:r>
                <a:rPr lang="it-IT" b="1" baseline="-25000" dirty="0" smtClean="0">
                  <a:latin typeface="Calibri" pitchFamily="34" charset="0"/>
                  <a:cs typeface="Arial" charset="0"/>
                </a:rPr>
                <a:t>2</a:t>
              </a:r>
              <a:r>
                <a:rPr lang="it-IT" b="1" dirty="0" smtClean="0">
                  <a:latin typeface="Calibri" pitchFamily="34" charset="0"/>
                  <a:cs typeface="Arial" charset="0"/>
                </a:rPr>
                <a:t>O</a:t>
              </a:r>
              <a:endParaRPr lang="it-IT" b="1" dirty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719142" y="3068960"/>
            <a:ext cx="504056" cy="509829"/>
          </a:xfrm>
          <a:prstGeom prst="rect">
            <a:avLst/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48484" y="1321023"/>
            <a:ext cx="403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Rygl</a:t>
            </a:r>
            <a:r>
              <a:rPr lang="nl-NL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, K.L.J. et al. 2012, A&amp;A, 539, 79</a:t>
            </a:r>
            <a:endParaRPr lang="nl-NL" sz="1400" b="1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Water </a:t>
            </a:r>
            <a:r>
              <a:rPr lang="nl-NL" sz="36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masers</a:t>
            </a:r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nl-NL" sz="28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W75N a long story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249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Water </a:t>
            </a:r>
            <a:r>
              <a:rPr lang="nl-NL" sz="36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masers</a:t>
            </a:r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nl-NL" sz="28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W75N a long story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7" r="11074"/>
          <a:stretch/>
        </p:blipFill>
        <p:spPr>
          <a:xfrm>
            <a:off x="179512" y="764704"/>
            <a:ext cx="5739322" cy="5472608"/>
          </a:xfrm>
          <a:prstGeom prst="rect">
            <a:avLst/>
          </a:prstGeom>
        </p:spPr>
      </p:pic>
      <p:sp>
        <p:nvSpPr>
          <p:cNvPr id="10" name="CasellaDiTesto 30"/>
          <p:cNvSpPr txBox="1"/>
          <p:nvPr/>
        </p:nvSpPr>
        <p:spPr>
          <a:xfrm>
            <a:off x="5436096" y="764704"/>
            <a:ext cx="43857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a = semi-major axis</a:t>
            </a:r>
          </a:p>
          <a:p>
            <a:pPr>
              <a:defRPr/>
            </a:pPr>
            <a:r>
              <a:rPr lang="nl-NL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b = semi-minor </a:t>
            </a:r>
            <a:r>
              <a:rPr lang="nl-NL" b="1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axis</a:t>
            </a:r>
            <a:endParaRPr lang="nl-NL" b="1" dirty="0" smtClean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  <a:p>
            <a:pPr>
              <a:defRPr/>
            </a:pPr>
            <a:endParaRPr lang="en-US" b="1" dirty="0" smtClean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a = (71± 1) mas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≈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(92 ± 1) au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b = (64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 ±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 1) mas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≈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(83 ± 1)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au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PA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= 5°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±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3°</a:t>
            </a:r>
            <a:endParaRPr lang="en-US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6001543"/>
            <a:ext cx="403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Torrelles</a:t>
            </a:r>
            <a:r>
              <a:rPr lang="nl-NL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, J.M. et al. 2003, </a:t>
            </a:r>
            <a:r>
              <a:rPr lang="nl-NL" sz="1400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ApJ</a:t>
            </a:r>
            <a:r>
              <a:rPr lang="nl-NL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, 598, L115  </a:t>
            </a:r>
            <a:endParaRPr lang="nl-NL" sz="1400" b="1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Ovale 20"/>
          <p:cNvSpPr>
            <a:spLocks noChangeArrowheads="1"/>
          </p:cNvSpPr>
          <p:nvPr/>
        </p:nvSpPr>
        <p:spPr bwMode="auto">
          <a:xfrm>
            <a:off x="971600" y="1216814"/>
            <a:ext cx="76200" cy="80962"/>
          </a:xfrm>
          <a:prstGeom prst="ellipse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it-IT">
              <a:latin typeface="+mn-lt"/>
            </a:endParaRPr>
          </a:p>
        </p:txBody>
      </p:sp>
      <p:sp>
        <p:nvSpPr>
          <p:cNvPr id="13" name="CasellaDiTesto 7"/>
          <p:cNvSpPr txBox="1"/>
          <p:nvPr/>
        </p:nvSpPr>
        <p:spPr>
          <a:xfrm>
            <a:off x="1043921" y="1052736"/>
            <a:ext cx="2036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Calibri" pitchFamily="34" charset="0"/>
                <a:cs typeface="Arial" charset="0"/>
              </a:rPr>
              <a:t>H</a:t>
            </a:r>
            <a:r>
              <a:rPr lang="it-IT" b="1" baseline="-25000" dirty="0" smtClean="0">
                <a:latin typeface="Calibri" pitchFamily="34" charset="0"/>
                <a:cs typeface="Arial" charset="0"/>
              </a:rPr>
              <a:t>2</a:t>
            </a:r>
            <a:r>
              <a:rPr lang="it-IT" b="1" dirty="0" smtClean="0">
                <a:latin typeface="Calibri" pitchFamily="34" charset="0"/>
                <a:cs typeface="Arial" charset="0"/>
              </a:rPr>
              <a:t>O </a:t>
            </a:r>
            <a:r>
              <a:rPr lang="it-IT" b="1" dirty="0" err="1" smtClean="0">
                <a:latin typeface="Calibri" pitchFamily="34" charset="0"/>
                <a:cs typeface="Arial" charset="0"/>
              </a:rPr>
              <a:t>masers</a:t>
            </a:r>
            <a:endParaRPr lang="it-IT" b="1" dirty="0">
              <a:latin typeface="Calibri" pitchFamily="34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19872" y="1095127"/>
            <a:ext cx="19442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cap="small" dirty="0" smtClean="0">
                <a:ln w="1905"/>
                <a:solidFill>
                  <a:srgbClr val="F6BB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1999.25 VLBA</a:t>
            </a:r>
          </a:p>
        </p:txBody>
      </p:sp>
    </p:spTree>
    <p:extLst>
      <p:ext uri="{BB962C8B-B14F-4D97-AF65-F5344CB8AC3E}">
        <p14:creationId xmlns:p14="http://schemas.microsoft.com/office/powerpoint/2010/main" val="9924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Water </a:t>
            </a:r>
            <a:r>
              <a:rPr lang="nl-NL" sz="36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masers</a:t>
            </a:r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nl-NL" sz="28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W75N a long story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r="14921"/>
          <a:stretch/>
        </p:blipFill>
        <p:spPr>
          <a:xfrm>
            <a:off x="179512" y="785597"/>
            <a:ext cx="5492706" cy="5451715"/>
          </a:xfrm>
          <a:prstGeom prst="rect">
            <a:avLst/>
          </a:prstGeom>
        </p:spPr>
      </p:pic>
      <p:sp>
        <p:nvSpPr>
          <p:cNvPr id="10" name="CasellaDiTesto 30"/>
          <p:cNvSpPr txBox="1"/>
          <p:nvPr/>
        </p:nvSpPr>
        <p:spPr>
          <a:xfrm>
            <a:off x="5436096" y="764704"/>
            <a:ext cx="438579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a = semi-major axis</a:t>
            </a:r>
          </a:p>
          <a:p>
            <a:pPr>
              <a:defRPr/>
            </a:pPr>
            <a:r>
              <a:rPr lang="nl-NL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b = semi-minor </a:t>
            </a:r>
            <a:r>
              <a:rPr lang="nl-NL" b="1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axis</a:t>
            </a:r>
            <a:endParaRPr lang="nl-NL" b="1" dirty="0" smtClean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  <a:p>
            <a:pPr>
              <a:defRPr/>
            </a:pPr>
            <a:endParaRPr lang="en-US" b="1" dirty="0" smtClean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a = (71± 1) mas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≈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(92 ± 1) au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b = (64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 ±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 1) mas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≈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(83 ± 1)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au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PA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= 5°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±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3°</a:t>
            </a:r>
          </a:p>
          <a:p>
            <a:pPr>
              <a:defRPr/>
            </a:pPr>
            <a:endParaRPr lang="nl-NL" b="1" dirty="0">
              <a:solidFill>
                <a:srgbClr val="FF0000"/>
              </a:solidFill>
              <a:cs typeface="Arial" charset="0"/>
            </a:endParaRPr>
          </a:p>
          <a:p>
            <a:pPr>
              <a:defRPr/>
            </a:pPr>
            <a:r>
              <a:rPr lang="en-US" b="1" dirty="0">
                <a:solidFill>
                  <a:srgbClr val="00B050"/>
                </a:solidFill>
                <a:cs typeface="Arial" charset="0"/>
              </a:rPr>
              <a:t>a = </a:t>
            </a:r>
            <a:r>
              <a:rPr lang="en-US" b="1" dirty="0" smtClean="0">
                <a:solidFill>
                  <a:srgbClr val="00B050"/>
                </a:solidFill>
                <a:cs typeface="Arial" charset="0"/>
              </a:rPr>
              <a:t>(97± 3) </a:t>
            </a:r>
            <a:r>
              <a:rPr lang="en-US" b="1" dirty="0">
                <a:solidFill>
                  <a:srgbClr val="00B050"/>
                </a:solidFill>
                <a:cs typeface="Arial" charset="0"/>
              </a:rPr>
              <a:t>mas ≈ </a:t>
            </a:r>
            <a:r>
              <a:rPr lang="en-US" b="1" dirty="0" smtClean="0">
                <a:solidFill>
                  <a:srgbClr val="00B050"/>
                </a:solidFill>
                <a:cs typeface="Arial" charset="0"/>
              </a:rPr>
              <a:t>(126 </a:t>
            </a:r>
            <a:r>
              <a:rPr lang="en-US" b="1" dirty="0">
                <a:solidFill>
                  <a:srgbClr val="00B050"/>
                </a:solidFill>
                <a:cs typeface="Arial" charset="0"/>
              </a:rPr>
              <a:t>± </a:t>
            </a:r>
            <a:r>
              <a:rPr lang="en-US" b="1" dirty="0" smtClean="0">
                <a:solidFill>
                  <a:srgbClr val="00B050"/>
                </a:solidFill>
                <a:cs typeface="Arial" charset="0"/>
              </a:rPr>
              <a:t>4) </a:t>
            </a:r>
            <a:r>
              <a:rPr lang="en-US" b="1" dirty="0">
                <a:solidFill>
                  <a:srgbClr val="00B050"/>
                </a:solidFill>
                <a:cs typeface="Arial" charset="0"/>
              </a:rPr>
              <a:t>au</a:t>
            </a:r>
          </a:p>
          <a:p>
            <a:pPr>
              <a:defRPr/>
            </a:pPr>
            <a:r>
              <a:rPr lang="en-US" b="1" dirty="0">
                <a:solidFill>
                  <a:srgbClr val="00B050"/>
                </a:solidFill>
                <a:cs typeface="Arial" charset="0"/>
              </a:rPr>
              <a:t>b = </a:t>
            </a:r>
            <a:r>
              <a:rPr lang="en-US" b="1" dirty="0" smtClean="0">
                <a:solidFill>
                  <a:srgbClr val="00B050"/>
                </a:solidFill>
                <a:cs typeface="Arial" charset="0"/>
              </a:rPr>
              <a:t>(93 </a:t>
            </a:r>
            <a:r>
              <a:rPr lang="en-US" b="1" dirty="0">
                <a:solidFill>
                  <a:srgbClr val="00B050"/>
                </a:solidFill>
                <a:cs typeface="Arial" charset="0"/>
              </a:rPr>
              <a:t>± </a:t>
            </a:r>
            <a:r>
              <a:rPr lang="en-US" b="1" dirty="0" smtClean="0">
                <a:solidFill>
                  <a:srgbClr val="00B050"/>
                </a:solidFill>
                <a:cs typeface="Arial" charset="0"/>
              </a:rPr>
              <a:t>2) </a:t>
            </a:r>
            <a:r>
              <a:rPr lang="en-US" b="1" dirty="0">
                <a:solidFill>
                  <a:srgbClr val="00B050"/>
                </a:solidFill>
                <a:cs typeface="Arial" charset="0"/>
              </a:rPr>
              <a:t>mas ≈ </a:t>
            </a:r>
            <a:r>
              <a:rPr lang="en-US" b="1" dirty="0" smtClean="0">
                <a:solidFill>
                  <a:srgbClr val="00B050"/>
                </a:solidFill>
                <a:cs typeface="Arial" charset="0"/>
              </a:rPr>
              <a:t>(121 </a:t>
            </a:r>
            <a:r>
              <a:rPr lang="en-US" b="1" dirty="0">
                <a:solidFill>
                  <a:srgbClr val="00B050"/>
                </a:solidFill>
                <a:cs typeface="Arial" charset="0"/>
              </a:rPr>
              <a:t>± </a:t>
            </a:r>
            <a:r>
              <a:rPr lang="en-US" b="1" dirty="0" smtClean="0">
                <a:solidFill>
                  <a:srgbClr val="00B050"/>
                </a:solidFill>
                <a:cs typeface="Arial" charset="0"/>
              </a:rPr>
              <a:t>3) </a:t>
            </a:r>
            <a:r>
              <a:rPr lang="en-US" b="1" dirty="0">
                <a:solidFill>
                  <a:srgbClr val="00B050"/>
                </a:solidFill>
                <a:cs typeface="Arial" charset="0"/>
              </a:rPr>
              <a:t>au</a:t>
            </a:r>
          </a:p>
          <a:p>
            <a:pPr>
              <a:defRPr/>
            </a:pPr>
            <a:r>
              <a:rPr lang="en-US" b="1" dirty="0">
                <a:solidFill>
                  <a:srgbClr val="00B050"/>
                </a:solidFill>
                <a:cs typeface="Arial" charset="0"/>
              </a:rPr>
              <a:t>PA = </a:t>
            </a:r>
            <a:r>
              <a:rPr lang="en-US" b="1" dirty="0" smtClean="0">
                <a:solidFill>
                  <a:srgbClr val="00B050"/>
                </a:solidFill>
                <a:cs typeface="Arial" charset="0"/>
              </a:rPr>
              <a:t>15</a:t>
            </a:r>
            <a:r>
              <a:rPr lang="en-US" b="1" dirty="0">
                <a:solidFill>
                  <a:srgbClr val="00B050"/>
                </a:solidFill>
                <a:cs typeface="Arial" charset="0"/>
              </a:rPr>
              <a:t>° ± </a:t>
            </a:r>
            <a:r>
              <a:rPr lang="en-US" b="1" dirty="0" smtClean="0">
                <a:solidFill>
                  <a:srgbClr val="00B050"/>
                </a:solidFill>
                <a:cs typeface="Arial" charset="0"/>
              </a:rPr>
              <a:t>45°</a:t>
            </a:r>
            <a:endParaRPr lang="en-US" b="1" dirty="0">
              <a:solidFill>
                <a:srgbClr val="00B050"/>
              </a:solidFill>
              <a:cs typeface="Arial" charset="0"/>
            </a:endParaRPr>
          </a:p>
          <a:p>
            <a:pPr>
              <a:defRPr/>
            </a:pPr>
            <a:endParaRPr lang="en-US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5877272"/>
            <a:ext cx="403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Surcis</a:t>
            </a:r>
            <a:r>
              <a:rPr lang="nl-NL" sz="14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G. et al. 2011, A&amp;A, 527, 48</a:t>
            </a:r>
            <a:endParaRPr lang="nl-NL" sz="1400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Ovale 20"/>
          <p:cNvSpPr>
            <a:spLocks noChangeArrowheads="1"/>
          </p:cNvSpPr>
          <p:nvPr/>
        </p:nvSpPr>
        <p:spPr bwMode="auto">
          <a:xfrm>
            <a:off x="971600" y="1216814"/>
            <a:ext cx="76200" cy="80962"/>
          </a:xfrm>
          <a:prstGeom prst="ellipse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it-IT">
              <a:latin typeface="+mn-lt"/>
            </a:endParaRPr>
          </a:p>
        </p:txBody>
      </p:sp>
      <p:sp>
        <p:nvSpPr>
          <p:cNvPr id="13" name="CasellaDiTesto 7"/>
          <p:cNvSpPr txBox="1"/>
          <p:nvPr/>
        </p:nvSpPr>
        <p:spPr>
          <a:xfrm>
            <a:off x="1043921" y="1052736"/>
            <a:ext cx="2036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Calibri" pitchFamily="34" charset="0"/>
                <a:cs typeface="Arial" charset="0"/>
              </a:rPr>
              <a:t>H</a:t>
            </a:r>
            <a:r>
              <a:rPr lang="it-IT" b="1" baseline="-25000" dirty="0" smtClean="0">
                <a:latin typeface="Calibri" pitchFamily="34" charset="0"/>
                <a:cs typeface="Arial" charset="0"/>
              </a:rPr>
              <a:t>2</a:t>
            </a:r>
            <a:r>
              <a:rPr lang="it-IT" b="1" dirty="0" smtClean="0">
                <a:latin typeface="Calibri" pitchFamily="34" charset="0"/>
                <a:cs typeface="Arial" charset="0"/>
              </a:rPr>
              <a:t>O </a:t>
            </a:r>
            <a:r>
              <a:rPr lang="it-IT" b="1" dirty="0" err="1" smtClean="0">
                <a:latin typeface="Calibri" pitchFamily="34" charset="0"/>
                <a:cs typeface="Arial" charset="0"/>
              </a:rPr>
              <a:t>masers</a:t>
            </a:r>
            <a:endParaRPr lang="it-IT" b="1" dirty="0">
              <a:latin typeface="Calibri" pitchFamily="34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19872" y="1095127"/>
            <a:ext cx="19442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cap="small" dirty="0" smtClean="0">
                <a:ln w="1905"/>
                <a:solidFill>
                  <a:srgbClr val="F6BB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2005.89 VLBA</a:t>
            </a:r>
          </a:p>
        </p:txBody>
      </p:sp>
    </p:spTree>
    <p:extLst>
      <p:ext uri="{BB962C8B-B14F-4D97-AF65-F5344CB8AC3E}">
        <p14:creationId xmlns:p14="http://schemas.microsoft.com/office/powerpoint/2010/main" val="9924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Water </a:t>
            </a:r>
            <a:r>
              <a:rPr lang="nl-NL" sz="36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masers</a:t>
            </a:r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nl-NL" sz="28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W75N a long story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67844"/>
            <a:ext cx="846043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r="15714"/>
          <a:stretch/>
        </p:blipFill>
        <p:spPr>
          <a:xfrm>
            <a:off x="179512" y="766395"/>
            <a:ext cx="5455753" cy="5479302"/>
          </a:xfrm>
          <a:prstGeom prst="rect">
            <a:avLst/>
          </a:prstGeom>
        </p:spPr>
      </p:pic>
      <p:sp>
        <p:nvSpPr>
          <p:cNvPr id="11" name="CasellaDiTesto 30"/>
          <p:cNvSpPr txBox="1"/>
          <p:nvPr/>
        </p:nvSpPr>
        <p:spPr>
          <a:xfrm>
            <a:off x="5436096" y="764704"/>
            <a:ext cx="438579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a = semi-major axis</a:t>
            </a:r>
          </a:p>
          <a:p>
            <a:pPr>
              <a:defRPr/>
            </a:pPr>
            <a:r>
              <a:rPr lang="nl-NL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b = semi-minor </a:t>
            </a:r>
            <a:r>
              <a:rPr lang="nl-NL" b="1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axis</a:t>
            </a:r>
            <a:endParaRPr lang="nl-NL" b="1" dirty="0" smtClean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  <a:p>
            <a:pPr>
              <a:defRPr/>
            </a:pPr>
            <a:endParaRPr lang="en-US" b="1" dirty="0" smtClean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a = (71± 1) mas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≈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(92 ± 1) au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b = (64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 ±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 1) mas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≈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(83 ± 1)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au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PA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= 5°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±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3°</a:t>
            </a:r>
          </a:p>
          <a:p>
            <a:pPr>
              <a:defRPr/>
            </a:pPr>
            <a:endParaRPr lang="nl-NL" b="1" dirty="0">
              <a:solidFill>
                <a:srgbClr val="FF0000"/>
              </a:solidFill>
              <a:cs typeface="Arial" charset="0"/>
            </a:endParaRPr>
          </a:p>
          <a:p>
            <a:pPr>
              <a:defRPr/>
            </a:pPr>
            <a:r>
              <a:rPr lang="en-US" b="1" dirty="0">
                <a:solidFill>
                  <a:srgbClr val="00B050"/>
                </a:solidFill>
                <a:cs typeface="Arial" charset="0"/>
              </a:rPr>
              <a:t>a = </a:t>
            </a:r>
            <a:r>
              <a:rPr lang="en-US" b="1" dirty="0" smtClean="0">
                <a:solidFill>
                  <a:srgbClr val="00B050"/>
                </a:solidFill>
                <a:cs typeface="Arial" charset="0"/>
              </a:rPr>
              <a:t>(97± 3) </a:t>
            </a:r>
            <a:r>
              <a:rPr lang="en-US" b="1" dirty="0">
                <a:solidFill>
                  <a:srgbClr val="00B050"/>
                </a:solidFill>
                <a:cs typeface="Arial" charset="0"/>
              </a:rPr>
              <a:t>mas ≈ </a:t>
            </a:r>
            <a:r>
              <a:rPr lang="en-US" b="1" dirty="0" smtClean="0">
                <a:solidFill>
                  <a:srgbClr val="00B050"/>
                </a:solidFill>
                <a:cs typeface="Arial" charset="0"/>
              </a:rPr>
              <a:t>(126 </a:t>
            </a:r>
            <a:r>
              <a:rPr lang="en-US" b="1" dirty="0">
                <a:solidFill>
                  <a:srgbClr val="00B050"/>
                </a:solidFill>
                <a:cs typeface="Arial" charset="0"/>
              </a:rPr>
              <a:t>± </a:t>
            </a:r>
            <a:r>
              <a:rPr lang="en-US" b="1" dirty="0" smtClean="0">
                <a:solidFill>
                  <a:srgbClr val="00B050"/>
                </a:solidFill>
                <a:cs typeface="Arial" charset="0"/>
              </a:rPr>
              <a:t>4) </a:t>
            </a:r>
            <a:r>
              <a:rPr lang="en-US" b="1" dirty="0">
                <a:solidFill>
                  <a:srgbClr val="00B050"/>
                </a:solidFill>
                <a:cs typeface="Arial" charset="0"/>
              </a:rPr>
              <a:t>au</a:t>
            </a:r>
          </a:p>
          <a:p>
            <a:pPr>
              <a:defRPr/>
            </a:pPr>
            <a:r>
              <a:rPr lang="en-US" b="1" dirty="0">
                <a:solidFill>
                  <a:srgbClr val="00B050"/>
                </a:solidFill>
                <a:cs typeface="Arial" charset="0"/>
              </a:rPr>
              <a:t>b = </a:t>
            </a:r>
            <a:r>
              <a:rPr lang="en-US" b="1" dirty="0" smtClean="0">
                <a:solidFill>
                  <a:srgbClr val="00B050"/>
                </a:solidFill>
                <a:cs typeface="Arial" charset="0"/>
              </a:rPr>
              <a:t>(93 </a:t>
            </a:r>
            <a:r>
              <a:rPr lang="en-US" b="1" dirty="0">
                <a:solidFill>
                  <a:srgbClr val="00B050"/>
                </a:solidFill>
                <a:cs typeface="Arial" charset="0"/>
              </a:rPr>
              <a:t>± </a:t>
            </a:r>
            <a:r>
              <a:rPr lang="en-US" b="1" dirty="0" smtClean="0">
                <a:solidFill>
                  <a:srgbClr val="00B050"/>
                </a:solidFill>
                <a:cs typeface="Arial" charset="0"/>
              </a:rPr>
              <a:t>2) </a:t>
            </a:r>
            <a:r>
              <a:rPr lang="en-US" b="1" dirty="0">
                <a:solidFill>
                  <a:srgbClr val="00B050"/>
                </a:solidFill>
                <a:cs typeface="Arial" charset="0"/>
              </a:rPr>
              <a:t>mas ≈ </a:t>
            </a:r>
            <a:r>
              <a:rPr lang="en-US" b="1" dirty="0" smtClean="0">
                <a:solidFill>
                  <a:srgbClr val="00B050"/>
                </a:solidFill>
                <a:cs typeface="Arial" charset="0"/>
              </a:rPr>
              <a:t>(121 </a:t>
            </a:r>
            <a:r>
              <a:rPr lang="en-US" b="1" dirty="0">
                <a:solidFill>
                  <a:srgbClr val="00B050"/>
                </a:solidFill>
                <a:cs typeface="Arial" charset="0"/>
              </a:rPr>
              <a:t>± </a:t>
            </a:r>
            <a:r>
              <a:rPr lang="en-US" b="1" dirty="0" smtClean="0">
                <a:solidFill>
                  <a:srgbClr val="00B050"/>
                </a:solidFill>
                <a:cs typeface="Arial" charset="0"/>
              </a:rPr>
              <a:t>3) </a:t>
            </a:r>
            <a:r>
              <a:rPr lang="en-US" b="1" dirty="0">
                <a:solidFill>
                  <a:srgbClr val="00B050"/>
                </a:solidFill>
                <a:cs typeface="Arial" charset="0"/>
              </a:rPr>
              <a:t>au</a:t>
            </a:r>
          </a:p>
          <a:p>
            <a:pPr>
              <a:defRPr/>
            </a:pPr>
            <a:r>
              <a:rPr lang="en-US" b="1" dirty="0">
                <a:solidFill>
                  <a:srgbClr val="00B050"/>
                </a:solidFill>
                <a:cs typeface="Arial" charset="0"/>
              </a:rPr>
              <a:t>PA = </a:t>
            </a:r>
            <a:r>
              <a:rPr lang="en-US" b="1" dirty="0" smtClean="0">
                <a:solidFill>
                  <a:srgbClr val="00B050"/>
                </a:solidFill>
                <a:cs typeface="Arial" charset="0"/>
              </a:rPr>
              <a:t>15</a:t>
            </a:r>
            <a:r>
              <a:rPr lang="en-US" b="1" dirty="0">
                <a:solidFill>
                  <a:srgbClr val="00B050"/>
                </a:solidFill>
                <a:cs typeface="Arial" charset="0"/>
              </a:rPr>
              <a:t>° ± </a:t>
            </a:r>
            <a:r>
              <a:rPr lang="en-US" b="1" dirty="0" smtClean="0">
                <a:solidFill>
                  <a:srgbClr val="00B050"/>
                </a:solidFill>
                <a:cs typeface="Arial" charset="0"/>
              </a:rPr>
              <a:t>45°</a:t>
            </a:r>
          </a:p>
          <a:p>
            <a:pPr>
              <a:defRPr/>
            </a:pPr>
            <a:endParaRPr lang="nl-NL" b="1" dirty="0">
              <a:solidFill>
                <a:srgbClr val="FF0000"/>
              </a:solidFill>
              <a:cs typeface="Arial" charset="0"/>
            </a:endParaRPr>
          </a:p>
          <a:p>
            <a:pPr>
              <a:defRPr/>
            </a:pPr>
            <a:r>
              <a:rPr lang="en-US" b="1" dirty="0">
                <a:solidFill>
                  <a:srgbClr val="0070C0"/>
                </a:solidFill>
                <a:cs typeface="Arial" charset="0"/>
              </a:rPr>
              <a:t>a = </a:t>
            </a:r>
            <a:r>
              <a:rPr lang="en-US" b="1" dirty="0" smtClean="0">
                <a:solidFill>
                  <a:srgbClr val="0070C0"/>
                </a:solidFill>
                <a:cs typeface="Arial" charset="0"/>
              </a:rPr>
              <a:t>(111± 1) </a:t>
            </a:r>
            <a:r>
              <a:rPr lang="en-US" b="1" dirty="0">
                <a:solidFill>
                  <a:srgbClr val="0070C0"/>
                </a:solidFill>
                <a:cs typeface="Arial" charset="0"/>
              </a:rPr>
              <a:t>mas ≈ (</a:t>
            </a:r>
            <a:r>
              <a:rPr lang="en-US" b="1" dirty="0" smtClean="0">
                <a:solidFill>
                  <a:srgbClr val="0070C0"/>
                </a:solidFill>
                <a:cs typeface="Arial" charset="0"/>
              </a:rPr>
              <a:t>144 </a:t>
            </a:r>
            <a:r>
              <a:rPr lang="en-US" b="1" dirty="0">
                <a:solidFill>
                  <a:srgbClr val="0070C0"/>
                </a:solidFill>
                <a:cs typeface="Arial" charset="0"/>
              </a:rPr>
              <a:t>± </a:t>
            </a:r>
            <a:r>
              <a:rPr lang="en-US" b="1" dirty="0" smtClean="0">
                <a:solidFill>
                  <a:srgbClr val="0070C0"/>
                </a:solidFill>
                <a:cs typeface="Arial" charset="0"/>
              </a:rPr>
              <a:t>1) </a:t>
            </a:r>
            <a:r>
              <a:rPr lang="en-US" b="1" dirty="0">
                <a:solidFill>
                  <a:srgbClr val="0070C0"/>
                </a:solidFill>
                <a:cs typeface="Arial" charset="0"/>
              </a:rPr>
              <a:t>au</a:t>
            </a:r>
          </a:p>
          <a:p>
            <a:pPr>
              <a:defRPr/>
            </a:pPr>
            <a:r>
              <a:rPr lang="en-US" b="1" dirty="0">
                <a:solidFill>
                  <a:srgbClr val="0070C0"/>
                </a:solidFill>
                <a:cs typeface="Arial" charset="0"/>
              </a:rPr>
              <a:t>b = </a:t>
            </a:r>
            <a:r>
              <a:rPr lang="en-US" b="1" dirty="0" smtClean="0">
                <a:solidFill>
                  <a:srgbClr val="0070C0"/>
                </a:solidFill>
                <a:cs typeface="Arial" charset="0"/>
              </a:rPr>
              <a:t>(68± 1)   mas </a:t>
            </a:r>
            <a:r>
              <a:rPr lang="en-US" b="1" dirty="0">
                <a:solidFill>
                  <a:srgbClr val="0070C0"/>
                </a:solidFill>
                <a:cs typeface="Arial" charset="0"/>
              </a:rPr>
              <a:t>≈ </a:t>
            </a:r>
            <a:r>
              <a:rPr lang="en-US" b="1" dirty="0" smtClean="0">
                <a:solidFill>
                  <a:srgbClr val="0070C0"/>
                </a:solidFill>
                <a:cs typeface="Arial" charset="0"/>
              </a:rPr>
              <a:t>(88 </a:t>
            </a:r>
            <a:r>
              <a:rPr lang="en-US" b="1" dirty="0">
                <a:solidFill>
                  <a:srgbClr val="0070C0"/>
                </a:solidFill>
                <a:cs typeface="Arial" charset="0"/>
              </a:rPr>
              <a:t>± </a:t>
            </a:r>
            <a:r>
              <a:rPr lang="en-US" b="1" dirty="0" smtClean="0">
                <a:solidFill>
                  <a:srgbClr val="0070C0"/>
                </a:solidFill>
                <a:cs typeface="Arial" charset="0"/>
              </a:rPr>
              <a:t>1) </a:t>
            </a:r>
            <a:r>
              <a:rPr lang="en-US" b="1" dirty="0">
                <a:solidFill>
                  <a:srgbClr val="0070C0"/>
                </a:solidFill>
                <a:cs typeface="Arial" charset="0"/>
              </a:rPr>
              <a:t>au</a:t>
            </a:r>
          </a:p>
          <a:p>
            <a:pPr>
              <a:defRPr/>
            </a:pPr>
            <a:r>
              <a:rPr lang="en-US" b="1" dirty="0">
                <a:solidFill>
                  <a:srgbClr val="0070C0"/>
                </a:solidFill>
                <a:cs typeface="Arial" charset="0"/>
              </a:rPr>
              <a:t>PA = </a:t>
            </a:r>
            <a:r>
              <a:rPr lang="en-US" b="1" dirty="0" smtClean="0">
                <a:solidFill>
                  <a:srgbClr val="0070C0"/>
                </a:solidFill>
                <a:cs typeface="Arial" charset="0"/>
              </a:rPr>
              <a:t>45° </a:t>
            </a:r>
            <a:r>
              <a:rPr lang="en-US" b="1" dirty="0">
                <a:solidFill>
                  <a:srgbClr val="0070C0"/>
                </a:solidFill>
                <a:cs typeface="Arial" charset="0"/>
              </a:rPr>
              <a:t>± </a:t>
            </a:r>
            <a:r>
              <a:rPr lang="en-US" b="1" dirty="0" smtClean="0">
                <a:solidFill>
                  <a:srgbClr val="0070C0"/>
                </a:solidFill>
                <a:cs typeface="Arial" charset="0"/>
              </a:rPr>
              <a:t>1°</a:t>
            </a:r>
            <a:endParaRPr lang="en-US" b="1" dirty="0">
              <a:solidFill>
                <a:srgbClr val="0070C0"/>
              </a:solidFill>
              <a:cs typeface="Arial" charset="0"/>
            </a:endParaRPr>
          </a:p>
          <a:p>
            <a:pPr>
              <a:defRPr/>
            </a:pPr>
            <a:endParaRPr lang="en-US" b="1" dirty="0">
              <a:solidFill>
                <a:srgbClr val="00B050"/>
              </a:solidFill>
              <a:cs typeface="Arial" charset="0"/>
            </a:endParaRPr>
          </a:p>
          <a:p>
            <a:pPr>
              <a:defRPr/>
            </a:pPr>
            <a:endParaRPr lang="en-US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2" name="CasellaDiTesto 30"/>
          <p:cNvSpPr txBox="1"/>
          <p:nvPr/>
        </p:nvSpPr>
        <p:spPr>
          <a:xfrm>
            <a:off x="6516216" y="2370652"/>
            <a:ext cx="1935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V = (24 ± 3) km/s</a:t>
            </a:r>
            <a:endParaRPr lang="en-US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3" name="CasellaDiTesto 30"/>
          <p:cNvSpPr txBox="1"/>
          <p:nvPr/>
        </p:nvSpPr>
        <p:spPr>
          <a:xfrm>
            <a:off x="6518718" y="3524374"/>
            <a:ext cx="1935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V = (57 ± 3) km/s</a:t>
            </a:r>
            <a:endParaRPr lang="en-US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2080" y="6001543"/>
            <a:ext cx="403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Kim, J.-</a:t>
            </a:r>
            <a:r>
              <a:rPr lang="nl-NL" sz="1400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</a:t>
            </a:r>
            <a:r>
              <a:rPr lang="nl-NL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. et al. 2013, </a:t>
            </a:r>
            <a:r>
              <a:rPr lang="nl-NL" sz="1400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ApJ</a:t>
            </a:r>
            <a:r>
              <a:rPr lang="nl-NL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, 767, 86</a:t>
            </a:r>
            <a:endParaRPr lang="nl-NL" sz="1400" b="1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Ovale 20"/>
          <p:cNvSpPr>
            <a:spLocks noChangeArrowheads="1"/>
          </p:cNvSpPr>
          <p:nvPr/>
        </p:nvSpPr>
        <p:spPr bwMode="auto">
          <a:xfrm>
            <a:off x="971600" y="1216814"/>
            <a:ext cx="76200" cy="80962"/>
          </a:xfrm>
          <a:prstGeom prst="ellipse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it-IT">
              <a:latin typeface="+mn-lt"/>
            </a:endParaRPr>
          </a:p>
        </p:txBody>
      </p:sp>
      <p:sp>
        <p:nvSpPr>
          <p:cNvPr id="16" name="CasellaDiTesto 7"/>
          <p:cNvSpPr txBox="1"/>
          <p:nvPr/>
        </p:nvSpPr>
        <p:spPr>
          <a:xfrm>
            <a:off x="1043921" y="1052736"/>
            <a:ext cx="2036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Calibri" pitchFamily="34" charset="0"/>
                <a:cs typeface="Arial" charset="0"/>
              </a:rPr>
              <a:t>H</a:t>
            </a:r>
            <a:r>
              <a:rPr lang="it-IT" b="1" baseline="-25000" dirty="0" smtClean="0">
                <a:latin typeface="Calibri" pitchFamily="34" charset="0"/>
                <a:cs typeface="Arial" charset="0"/>
              </a:rPr>
              <a:t>2</a:t>
            </a:r>
            <a:r>
              <a:rPr lang="it-IT" b="1" dirty="0" smtClean="0">
                <a:latin typeface="Calibri" pitchFamily="34" charset="0"/>
                <a:cs typeface="Arial" charset="0"/>
              </a:rPr>
              <a:t>O </a:t>
            </a:r>
            <a:r>
              <a:rPr lang="it-IT" b="1" dirty="0" err="1" smtClean="0">
                <a:latin typeface="Calibri" pitchFamily="34" charset="0"/>
                <a:cs typeface="Arial" charset="0"/>
              </a:rPr>
              <a:t>masers</a:t>
            </a:r>
            <a:endParaRPr lang="it-IT" b="1" dirty="0">
              <a:latin typeface="Calibri" pitchFamily="34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19872" y="1095127"/>
            <a:ext cx="19442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cap="small" dirty="0" smtClean="0">
                <a:ln w="1905"/>
                <a:solidFill>
                  <a:srgbClr val="F6BB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2007.41 VERA</a:t>
            </a:r>
          </a:p>
        </p:txBody>
      </p:sp>
    </p:spTree>
    <p:extLst>
      <p:ext uri="{BB962C8B-B14F-4D97-AF65-F5344CB8AC3E}">
        <p14:creationId xmlns:p14="http://schemas.microsoft.com/office/powerpoint/2010/main" val="9924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4" r="15873"/>
          <a:stretch/>
        </p:blipFill>
        <p:spPr>
          <a:xfrm>
            <a:off x="179512" y="879037"/>
            <a:ext cx="5437599" cy="5365781"/>
          </a:xfrm>
          <a:prstGeom prst="rect">
            <a:avLst/>
          </a:prstGeom>
        </p:spPr>
      </p:pic>
      <p:sp>
        <p:nvSpPr>
          <p:cNvPr id="9" name="CasellaDiTesto 30"/>
          <p:cNvSpPr txBox="1"/>
          <p:nvPr/>
        </p:nvSpPr>
        <p:spPr>
          <a:xfrm>
            <a:off x="5436096" y="764704"/>
            <a:ext cx="438579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a = semi-major axis</a:t>
            </a:r>
          </a:p>
          <a:p>
            <a:pPr>
              <a:defRPr/>
            </a:pPr>
            <a:r>
              <a:rPr lang="nl-NL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b = semi-minor </a:t>
            </a:r>
            <a:r>
              <a:rPr lang="nl-NL" b="1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axis</a:t>
            </a:r>
            <a:endParaRPr lang="nl-NL" b="1" dirty="0" smtClean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  <a:p>
            <a:pPr>
              <a:defRPr/>
            </a:pPr>
            <a:endParaRPr lang="en-US" b="1" dirty="0" smtClean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a = (71± 1) mas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≈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(92 ± 1) au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b = (64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 ±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 1) mas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≈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(83 ± 1)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au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PA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= 5°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±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3°</a:t>
            </a:r>
          </a:p>
          <a:p>
            <a:pPr>
              <a:defRPr/>
            </a:pPr>
            <a:endParaRPr lang="nl-NL" b="1" dirty="0">
              <a:solidFill>
                <a:srgbClr val="FF0000"/>
              </a:solidFill>
              <a:cs typeface="Arial" charset="0"/>
            </a:endParaRPr>
          </a:p>
          <a:p>
            <a:pPr>
              <a:defRPr/>
            </a:pPr>
            <a:r>
              <a:rPr lang="en-US" b="1" dirty="0">
                <a:solidFill>
                  <a:srgbClr val="00B050"/>
                </a:solidFill>
                <a:cs typeface="Arial" charset="0"/>
              </a:rPr>
              <a:t>a = </a:t>
            </a:r>
            <a:r>
              <a:rPr lang="en-US" b="1" dirty="0" smtClean="0">
                <a:solidFill>
                  <a:srgbClr val="00B050"/>
                </a:solidFill>
                <a:cs typeface="Arial" charset="0"/>
              </a:rPr>
              <a:t>(97± 3) </a:t>
            </a:r>
            <a:r>
              <a:rPr lang="en-US" b="1" dirty="0">
                <a:solidFill>
                  <a:srgbClr val="00B050"/>
                </a:solidFill>
                <a:cs typeface="Arial" charset="0"/>
              </a:rPr>
              <a:t>mas ≈ </a:t>
            </a:r>
            <a:r>
              <a:rPr lang="en-US" b="1" dirty="0" smtClean="0">
                <a:solidFill>
                  <a:srgbClr val="00B050"/>
                </a:solidFill>
                <a:cs typeface="Arial" charset="0"/>
              </a:rPr>
              <a:t>(126 </a:t>
            </a:r>
            <a:r>
              <a:rPr lang="en-US" b="1" dirty="0">
                <a:solidFill>
                  <a:srgbClr val="00B050"/>
                </a:solidFill>
                <a:cs typeface="Arial" charset="0"/>
              </a:rPr>
              <a:t>± </a:t>
            </a:r>
            <a:r>
              <a:rPr lang="en-US" b="1" dirty="0" smtClean="0">
                <a:solidFill>
                  <a:srgbClr val="00B050"/>
                </a:solidFill>
                <a:cs typeface="Arial" charset="0"/>
              </a:rPr>
              <a:t>4) </a:t>
            </a:r>
            <a:r>
              <a:rPr lang="en-US" b="1" dirty="0">
                <a:solidFill>
                  <a:srgbClr val="00B050"/>
                </a:solidFill>
                <a:cs typeface="Arial" charset="0"/>
              </a:rPr>
              <a:t>au</a:t>
            </a:r>
          </a:p>
          <a:p>
            <a:pPr>
              <a:defRPr/>
            </a:pPr>
            <a:r>
              <a:rPr lang="en-US" b="1" dirty="0">
                <a:solidFill>
                  <a:srgbClr val="00B050"/>
                </a:solidFill>
                <a:cs typeface="Arial" charset="0"/>
              </a:rPr>
              <a:t>b = </a:t>
            </a:r>
            <a:r>
              <a:rPr lang="en-US" b="1" dirty="0" smtClean="0">
                <a:solidFill>
                  <a:srgbClr val="00B050"/>
                </a:solidFill>
                <a:cs typeface="Arial" charset="0"/>
              </a:rPr>
              <a:t>(93 </a:t>
            </a:r>
            <a:r>
              <a:rPr lang="en-US" b="1" dirty="0">
                <a:solidFill>
                  <a:srgbClr val="00B050"/>
                </a:solidFill>
                <a:cs typeface="Arial" charset="0"/>
              </a:rPr>
              <a:t>± </a:t>
            </a:r>
            <a:r>
              <a:rPr lang="en-US" b="1" dirty="0" smtClean="0">
                <a:solidFill>
                  <a:srgbClr val="00B050"/>
                </a:solidFill>
                <a:cs typeface="Arial" charset="0"/>
              </a:rPr>
              <a:t>2) </a:t>
            </a:r>
            <a:r>
              <a:rPr lang="en-US" b="1" dirty="0">
                <a:solidFill>
                  <a:srgbClr val="00B050"/>
                </a:solidFill>
                <a:cs typeface="Arial" charset="0"/>
              </a:rPr>
              <a:t>mas ≈ </a:t>
            </a:r>
            <a:r>
              <a:rPr lang="en-US" b="1" dirty="0" smtClean="0">
                <a:solidFill>
                  <a:srgbClr val="00B050"/>
                </a:solidFill>
                <a:cs typeface="Arial" charset="0"/>
              </a:rPr>
              <a:t>(121 </a:t>
            </a:r>
            <a:r>
              <a:rPr lang="en-US" b="1" dirty="0">
                <a:solidFill>
                  <a:srgbClr val="00B050"/>
                </a:solidFill>
                <a:cs typeface="Arial" charset="0"/>
              </a:rPr>
              <a:t>± </a:t>
            </a:r>
            <a:r>
              <a:rPr lang="en-US" b="1" dirty="0" smtClean="0">
                <a:solidFill>
                  <a:srgbClr val="00B050"/>
                </a:solidFill>
                <a:cs typeface="Arial" charset="0"/>
              </a:rPr>
              <a:t>3) </a:t>
            </a:r>
            <a:r>
              <a:rPr lang="en-US" b="1" dirty="0">
                <a:solidFill>
                  <a:srgbClr val="00B050"/>
                </a:solidFill>
                <a:cs typeface="Arial" charset="0"/>
              </a:rPr>
              <a:t>au</a:t>
            </a:r>
          </a:p>
          <a:p>
            <a:pPr>
              <a:defRPr/>
            </a:pPr>
            <a:r>
              <a:rPr lang="en-US" b="1" dirty="0">
                <a:solidFill>
                  <a:srgbClr val="00B050"/>
                </a:solidFill>
                <a:cs typeface="Arial" charset="0"/>
              </a:rPr>
              <a:t>PA = </a:t>
            </a:r>
            <a:r>
              <a:rPr lang="en-US" b="1" dirty="0" smtClean="0">
                <a:solidFill>
                  <a:srgbClr val="00B050"/>
                </a:solidFill>
                <a:cs typeface="Arial" charset="0"/>
              </a:rPr>
              <a:t>15</a:t>
            </a:r>
            <a:r>
              <a:rPr lang="en-US" b="1" dirty="0">
                <a:solidFill>
                  <a:srgbClr val="00B050"/>
                </a:solidFill>
                <a:cs typeface="Arial" charset="0"/>
              </a:rPr>
              <a:t>° ± </a:t>
            </a:r>
            <a:r>
              <a:rPr lang="en-US" b="1" dirty="0" smtClean="0">
                <a:solidFill>
                  <a:srgbClr val="00B050"/>
                </a:solidFill>
                <a:cs typeface="Arial" charset="0"/>
              </a:rPr>
              <a:t>45°</a:t>
            </a:r>
          </a:p>
          <a:p>
            <a:pPr>
              <a:defRPr/>
            </a:pPr>
            <a:endParaRPr lang="nl-NL" b="1" dirty="0">
              <a:solidFill>
                <a:srgbClr val="FF0000"/>
              </a:solidFill>
              <a:cs typeface="Arial" charset="0"/>
            </a:endParaRPr>
          </a:p>
          <a:p>
            <a:pPr>
              <a:defRPr/>
            </a:pPr>
            <a:r>
              <a:rPr lang="en-US" b="1" dirty="0">
                <a:solidFill>
                  <a:srgbClr val="0070C0"/>
                </a:solidFill>
                <a:cs typeface="Arial" charset="0"/>
              </a:rPr>
              <a:t>a = </a:t>
            </a:r>
            <a:r>
              <a:rPr lang="en-US" b="1" dirty="0" smtClean="0">
                <a:solidFill>
                  <a:srgbClr val="0070C0"/>
                </a:solidFill>
                <a:cs typeface="Arial" charset="0"/>
              </a:rPr>
              <a:t>(111± 1) </a:t>
            </a:r>
            <a:r>
              <a:rPr lang="en-US" b="1" dirty="0">
                <a:solidFill>
                  <a:srgbClr val="0070C0"/>
                </a:solidFill>
                <a:cs typeface="Arial" charset="0"/>
              </a:rPr>
              <a:t>mas ≈ (</a:t>
            </a:r>
            <a:r>
              <a:rPr lang="en-US" b="1" dirty="0" smtClean="0">
                <a:solidFill>
                  <a:srgbClr val="0070C0"/>
                </a:solidFill>
                <a:cs typeface="Arial" charset="0"/>
              </a:rPr>
              <a:t>144 </a:t>
            </a:r>
            <a:r>
              <a:rPr lang="en-US" b="1" dirty="0">
                <a:solidFill>
                  <a:srgbClr val="0070C0"/>
                </a:solidFill>
                <a:cs typeface="Arial" charset="0"/>
              </a:rPr>
              <a:t>± </a:t>
            </a:r>
            <a:r>
              <a:rPr lang="en-US" b="1" dirty="0" smtClean="0">
                <a:solidFill>
                  <a:srgbClr val="0070C0"/>
                </a:solidFill>
                <a:cs typeface="Arial" charset="0"/>
              </a:rPr>
              <a:t>1) </a:t>
            </a:r>
            <a:r>
              <a:rPr lang="en-US" b="1" dirty="0">
                <a:solidFill>
                  <a:srgbClr val="0070C0"/>
                </a:solidFill>
                <a:cs typeface="Arial" charset="0"/>
              </a:rPr>
              <a:t>au</a:t>
            </a:r>
          </a:p>
          <a:p>
            <a:pPr>
              <a:defRPr/>
            </a:pPr>
            <a:r>
              <a:rPr lang="en-US" b="1" dirty="0">
                <a:solidFill>
                  <a:srgbClr val="0070C0"/>
                </a:solidFill>
                <a:cs typeface="Arial" charset="0"/>
              </a:rPr>
              <a:t>b = </a:t>
            </a:r>
            <a:r>
              <a:rPr lang="en-US" b="1" dirty="0" smtClean="0">
                <a:solidFill>
                  <a:srgbClr val="0070C0"/>
                </a:solidFill>
                <a:cs typeface="Arial" charset="0"/>
              </a:rPr>
              <a:t>(68± 1)   mas </a:t>
            </a:r>
            <a:r>
              <a:rPr lang="en-US" b="1" dirty="0">
                <a:solidFill>
                  <a:srgbClr val="0070C0"/>
                </a:solidFill>
                <a:cs typeface="Arial" charset="0"/>
              </a:rPr>
              <a:t>≈ </a:t>
            </a:r>
            <a:r>
              <a:rPr lang="en-US" b="1" dirty="0" smtClean="0">
                <a:solidFill>
                  <a:srgbClr val="0070C0"/>
                </a:solidFill>
                <a:cs typeface="Arial" charset="0"/>
              </a:rPr>
              <a:t>(88 </a:t>
            </a:r>
            <a:r>
              <a:rPr lang="en-US" b="1" dirty="0">
                <a:solidFill>
                  <a:srgbClr val="0070C0"/>
                </a:solidFill>
                <a:cs typeface="Arial" charset="0"/>
              </a:rPr>
              <a:t>± </a:t>
            </a:r>
            <a:r>
              <a:rPr lang="en-US" b="1" dirty="0" smtClean="0">
                <a:solidFill>
                  <a:srgbClr val="0070C0"/>
                </a:solidFill>
                <a:cs typeface="Arial" charset="0"/>
              </a:rPr>
              <a:t>1) </a:t>
            </a:r>
            <a:r>
              <a:rPr lang="en-US" b="1" dirty="0">
                <a:solidFill>
                  <a:srgbClr val="0070C0"/>
                </a:solidFill>
                <a:cs typeface="Arial" charset="0"/>
              </a:rPr>
              <a:t>au</a:t>
            </a:r>
          </a:p>
          <a:p>
            <a:pPr>
              <a:defRPr/>
            </a:pPr>
            <a:r>
              <a:rPr lang="en-US" b="1" dirty="0">
                <a:solidFill>
                  <a:srgbClr val="0070C0"/>
                </a:solidFill>
                <a:cs typeface="Arial" charset="0"/>
              </a:rPr>
              <a:t>PA = </a:t>
            </a:r>
            <a:r>
              <a:rPr lang="en-US" b="1" dirty="0" smtClean="0">
                <a:solidFill>
                  <a:srgbClr val="0070C0"/>
                </a:solidFill>
                <a:cs typeface="Arial" charset="0"/>
              </a:rPr>
              <a:t>45° </a:t>
            </a:r>
            <a:r>
              <a:rPr lang="en-US" b="1" dirty="0">
                <a:solidFill>
                  <a:srgbClr val="0070C0"/>
                </a:solidFill>
                <a:cs typeface="Arial" charset="0"/>
              </a:rPr>
              <a:t>± </a:t>
            </a:r>
            <a:r>
              <a:rPr lang="en-US" b="1" dirty="0" smtClean="0">
                <a:solidFill>
                  <a:srgbClr val="0070C0"/>
                </a:solidFill>
                <a:cs typeface="Arial" charset="0"/>
              </a:rPr>
              <a:t>1°</a:t>
            </a:r>
          </a:p>
          <a:p>
            <a:pPr>
              <a:defRPr/>
            </a:pPr>
            <a:endParaRPr lang="nl-NL" b="1" dirty="0">
              <a:solidFill>
                <a:srgbClr val="FF0000"/>
              </a:solidFill>
              <a:cs typeface="Arial" charset="0"/>
            </a:endParaRPr>
          </a:p>
          <a:p>
            <a:pPr>
              <a:defRPr/>
            </a:pPr>
            <a:r>
              <a:rPr lang="en-US" b="1" dirty="0">
                <a:cs typeface="Arial" charset="0"/>
              </a:rPr>
              <a:t>a = (</a:t>
            </a:r>
            <a:r>
              <a:rPr lang="en-US" b="1" dirty="0" smtClean="0">
                <a:cs typeface="Arial" charset="0"/>
              </a:rPr>
              <a:t>136± 4) </a:t>
            </a:r>
            <a:r>
              <a:rPr lang="en-US" b="1" dirty="0">
                <a:cs typeface="Arial" charset="0"/>
              </a:rPr>
              <a:t>mas ≈ (</a:t>
            </a:r>
            <a:r>
              <a:rPr lang="en-US" b="1" dirty="0" smtClean="0">
                <a:cs typeface="Arial" charset="0"/>
              </a:rPr>
              <a:t>177 </a:t>
            </a:r>
            <a:r>
              <a:rPr lang="en-US" b="1" dirty="0">
                <a:cs typeface="Arial" charset="0"/>
              </a:rPr>
              <a:t>± </a:t>
            </a:r>
            <a:r>
              <a:rPr lang="en-US" b="1" dirty="0" smtClean="0">
                <a:cs typeface="Arial" charset="0"/>
              </a:rPr>
              <a:t>5) </a:t>
            </a:r>
            <a:r>
              <a:rPr lang="en-US" b="1" dirty="0">
                <a:cs typeface="Arial" charset="0"/>
              </a:rPr>
              <a:t>au</a:t>
            </a:r>
          </a:p>
          <a:p>
            <a:pPr>
              <a:defRPr/>
            </a:pPr>
            <a:r>
              <a:rPr lang="en-US" b="1" dirty="0">
                <a:cs typeface="Arial" charset="0"/>
              </a:rPr>
              <a:t>b = </a:t>
            </a:r>
            <a:r>
              <a:rPr lang="en-US" b="1" dirty="0" smtClean="0">
                <a:cs typeface="Arial" charset="0"/>
              </a:rPr>
              <a:t>(73± 2)   </a:t>
            </a:r>
            <a:r>
              <a:rPr lang="en-US" b="1" dirty="0">
                <a:cs typeface="Arial" charset="0"/>
              </a:rPr>
              <a:t>mas ≈ </a:t>
            </a:r>
            <a:r>
              <a:rPr lang="en-US" b="1" dirty="0" smtClean="0">
                <a:cs typeface="Arial" charset="0"/>
              </a:rPr>
              <a:t>(95 </a:t>
            </a:r>
            <a:r>
              <a:rPr lang="en-US" b="1" dirty="0">
                <a:cs typeface="Arial" charset="0"/>
              </a:rPr>
              <a:t>± </a:t>
            </a:r>
            <a:r>
              <a:rPr lang="en-US" b="1" dirty="0" smtClean="0">
                <a:cs typeface="Arial" charset="0"/>
              </a:rPr>
              <a:t>3) </a:t>
            </a:r>
            <a:r>
              <a:rPr lang="en-US" b="1" dirty="0">
                <a:cs typeface="Arial" charset="0"/>
              </a:rPr>
              <a:t>au</a:t>
            </a:r>
          </a:p>
          <a:p>
            <a:pPr>
              <a:defRPr/>
            </a:pPr>
            <a:r>
              <a:rPr lang="en-US" b="1" dirty="0">
                <a:cs typeface="Arial" charset="0"/>
              </a:rPr>
              <a:t>PA = 45° ± </a:t>
            </a:r>
            <a:r>
              <a:rPr lang="en-US" b="1" dirty="0" smtClean="0">
                <a:cs typeface="Arial" charset="0"/>
              </a:rPr>
              <a:t>2°</a:t>
            </a:r>
            <a:endParaRPr lang="en-US" b="1" dirty="0">
              <a:cs typeface="Arial" charset="0"/>
            </a:endParaRPr>
          </a:p>
          <a:p>
            <a:pPr>
              <a:defRPr/>
            </a:pPr>
            <a:endParaRPr lang="en-US" b="1" dirty="0">
              <a:solidFill>
                <a:srgbClr val="0070C0"/>
              </a:solidFill>
              <a:cs typeface="Arial" charset="0"/>
            </a:endParaRPr>
          </a:p>
          <a:p>
            <a:pPr>
              <a:defRPr/>
            </a:pPr>
            <a:endParaRPr lang="en-US" b="1" dirty="0">
              <a:solidFill>
                <a:srgbClr val="00B050"/>
              </a:solidFill>
              <a:cs typeface="Arial" charset="0"/>
            </a:endParaRPr>
          </a:p>
          <a:p>
            <a:pPr>
              <a:defRPr/>
            </a:pPr>
            <a:endParaRPr lang="en-US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" name="CasellaDiTesto 30"/>
          <p:cNvSpPr txBox="1"/>
          <p:nvPr/>
        </p:nvSpPr>
        <p:spPr>
          <a:xfrm>
            <a:off x="6520406" y="2370652"/>
            <a:ext cx="1935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V = (24 ± 3) km/s</a:t>
            </a:r>
            <a:endParaRPr lang="en-US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" name="CasellaDiTesto 30"/>
          <p:cNvSpPr txBox="1"/>
          <p:nvPr/>
        </p:nvSpPr>
        <p:spPr>
          <a:xfrm>
            <a:off x="6522908" y="3524374"/>
            <a:ext cx="1935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V = (57 ± 3) km/s</a:t>
            </a:r>
            <a:endParaRPr lang="en-US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2" name="CasellaDiTesto 30"/>
          <p:cNvSpPr txBox="1"/>
          <p:nvPr/>
        </p:nvSpPr>
        <p:spPr>
          <a:xfrm>
            <a:off x="6516216" y="4613786"/>
            <a:ext cx="1935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V = (30 ± 3) km/s</a:t>
            </a:r>
            <a:endParaRPr lang="en-US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3" name="Ovale 20"/>
          <p:cNvSpPr>
            <a:spLocks noChangeArrowheads="1"/>
          </p:cNvSpPr>
          <p:nvPr/>
        </p:nvSpPr>
        <p:spPr bwMode="auto">
          <a:xfrm>
            <a:off x="971600" y="1216814"/>
            <a:ext cx="76200" cy="80962"/>
          </a:xfrm>
          <a:prstGeom prst="ellipse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it-IT">
              <a:latin typeface="+mn-lt"/>
            </a:endParaRPr>
          </a:p>
        </p:txBody>
      </p:sp>
      <p:sp>
        <p:nvSpPr>
          <p:cNvPr id="14" name="CasellaDiTesto 7"/>
          <p:cNvSpPr txBox="1"/>
          <p:nvPr/>
        </p:nvSpPr>
        <p:spPr>
          <a:xfrm>
            <a:off x="1043921" y="1052736"/>
            <a:ext cx="2036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Calibri" pitchFamily="34" charset="0"/>
                <a:cs typeface="Arial" charset="0"/>
              </a:rPr>
              <a:t>H</a:t>
            </a:r>
            <a:r>
              <a:rPr lang="it-IT" b="1" baseline="-25000" dirty="0" smtClean="0">
                <a:latin typeface="Calibri" pitchFamily="34" charset="0"/>
                <a:cs typeface="Arial" charset="0"/>
              </a:rPr>
              <a:t>2</a:t>
            </a:r>
            <a:r>
              <a:rPr lang="it-IT" b="1" dirty="0" smtClean="0">
                <a:latin typeface="Calibri" pitchFamily="34" charset="0"/>
                <a:cs typeface="Arial" charset="0"/>
              </a:rPr>
              <a:t>O </a:t>
            </a:r>
            <a:r>
              <a:rPr lang="it-IT" b="1" dirty="0" err="1" smtClean="0">
                <a:latin typeface="Calibri" pitchFamily="34" charset="0"/>
                <a:cs typeface="Arial" charset="0"/>
              </a:rPr>
              <a:t>masers</a:t>
            </a:r>
            <a:endParaRPr lang="it-IT" b="1" dirty="0">
              <a:latin typeface="Calibri" pitchFamily="34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Water </a:t>
            </a:r>
            <a:r>
              <a:rPr lang="nl-NL" sz="36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masers</a:t>
            </a:r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nl-NL" sz="28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W75N a long story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19872" y="1095127"/>
            <a:ext cx="19442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cap="small" dirty="0" smtClean="0">
                <a:ln w="1905"/>
                <a:solidFill>
                  <a:srgbClr val="F6BB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2012.54 VLBA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20072" y="6001543"/>
            <a:ext cx="403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Surcis</a:t>
            </a:r>
            <a:r>
              <a:rPr lang="nl-NL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, G. et al. 2014, A&amp;A, 565, L8</a:t>
            </a:r>
            <a:endParaRPr lang="nl-NL" sz="1400" b="1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24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06" y="1615272"/>
            <a:ext cx="2305050" cy="438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884" y="1623436"/>
            <a:ext cx="2333625" cy="419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" y="2053422"/>
            <a:ext cx="4489263" cy="36400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86" y="2075195"/>
            <a:ext cx="4494376" cy="361831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rot="120000">
            <a:off x="3262518" y="4655579"/>
            <a:ext cx="179888" cy="50405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980000">
            <a:off x="3271798" y="4654038"/>
            <a:ext cx="179888" cy="504056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-1860000">
            <a:off x="3273035" y="4665906"/>
            <a:ext cx="179888" cy="504056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-2280000">
            <a:off x="8010958" y="4754897"/>
            <a:ext cx="179888" cy="50405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-1020000">
            <a:off x="8013660" y="4753356"/>
            <a:ext cx="179888" cy="504056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-3540000">
            <a:off x="8024711" y="4756266"/>
            <a:ext cx="179888" cy="504056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08516" y="980728"/>
            <a:ext cx="403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Surcis</a:t>
            </a:r>
            <a:r>
              <a:rPr lang="nl-NL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, G.et al. 2014, A&amp;A, 565, L8</a:t>
            </a:r>
            <a:endParaRPr lang="nl-NL" sz="1400" b="1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4373" y="993240"/>
            <a:ext cx="403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Surcis</a:t>
            </a:r>
            <a:r>
              <a:rPr lang="nl-NL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, G.et al. 2011, A&amp;A, 527, 48</a:t>
            </a:r>
            <a:endParaRPr lang="nl-NL" sz="1400" b="1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Water </a:t>
            </a:r>
            <a:r>
              <a:rPr lang="nl-NL" sz="36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masers</a:t>
            </a:r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nl-NL" sz="28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W75N a long story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5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Water </a:t>
            </a:r>
            <a:r>
              <a:rPr lang="nl-NL" sz="36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masers</a:t>
            </a:r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nl-NL" sz="28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W75N monitoring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8516" y="980728"/>
            <a:ext cx="403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Surcis</a:t>
            </a:r>
            <a:r>
              <a:rPr lang="nl-NL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, G.et al. 2014, A&amp;A, 565, L8</a:t>
            </a:r>
            <a:endParaRPr lang="nl-NL" sz="1400" b="1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373" y="993240"/>
            <a:ext cx="403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Surcis</a:t>
            </a:r>
            <a:r>
              <a:rPr lang="nl-NL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, G.et al. 2011, A&amp;A, 527, 48</a:t>
            </a:r>
            <a:endParaRPr lang="nl-NL" sz="1400" b="1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62" y="2061851"/>
            <a:ext cx="4536504" cy="36593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334" y="2040079"/>
            <a:ext cx="4561178" cy="36593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00374" y="4726147"/>
            <a:ext cx="648072" cy="524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-3000000">
            <a:off x="8007016" y="4671755"/>
            <a:ext cx="0" cy="5760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-3840000">
            <a:off x="8004975" y="4674222"/>
            <a:ext cx="0" cy="57600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-2040000">
            <a:off x="8010810" y="4678922"/>
            <a:ext cx="0" cy="57600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5" t="73847" r="17397" b="18547"/>
          <a:stretch/>
        </p:blipFill>
        <p:spPr>
          <a:xfrm>
            <a:off x="3458708" y="4749932"/>
            <a:ext cx="250860" cy="276879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rot="-4200000">
            <a:off x="3430147" y="4723008"/>
            <a:ext cx="0" cy="50405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-4740000">
            <a:off x="3429781" y="4726693"/>
            <a:ext cx="0" cy="504056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-3660000">
            <a:off x="3433787" y="4723128"/>
            <a:ext cx="0" cy="504056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3360414" y="4582131"/>
            <a:ext cx="223724" cy="1678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1520" y="12957"/>
            <a:ext cx="19442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Outline</a:t>
            </a:r>
            <a:endParaRPr lang="nl-NL" sz="36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600" y="951111"/>
            <a:ext cx="66967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Introduction</a:t>
            </a:r>
            <a:endParaRPr lang="nl-NL" sz="2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3119" y="1455167"/>
            <a:ext cx="66967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0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m</a:t>
            </a:r>
            <a:r>
              <a:rPr lang="nl-NL" sz="2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agnetic</a:t>
            </a:r>
            <a:r>
              <a:rPr lang="nl-NL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field in </a:t>
            </a:r>
            <a:r>
              <a:rPr lang="nl-NL" sz="2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massive</a:t>
            </a:r>
            <a:r>
              <a:rPr lang="nl-NL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star </a:t>
            </a:r>
            <a:r>
              <a:rPr lang="nl-NL" sz="2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formation</a:t>
            </a:r>
            <a:endParaRPr lang="nl-NL" sz="2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1600" y="2535286"/>
            <a:ext cx="66967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Methanol </a:t>
            </a:r>
            <a:r>
              <a:rPr lang="nl-NL" sz="24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Maser</a:t>
            </a:r>
            <a:r>
              <a:rPr lang="nl-NL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: </a:t>
            </a:r>
            <a:r>
              <a:rPr lang="nl-NL" sz="24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the</a:t>
            </a:r>
            <a:r>
              <a:rPr lang="nl-NL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Flux-</a:t>
            </a:r>
            <a:r>
              <a:rPr lang="nl-NL" sz="24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limited</a:t>
            </a:r>
            <a:r>
              <a:rPr lang="nl-NL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sample</a:t>
            </a:r>
            <a:endParaRPr lang="nl-NL" sz="2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33119" y="1972399"/>
            <a:ext cx="66967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6.7-GHz methanol </a:t>
            </a:r>
            <a:r>
              <a:rPr lang="nl-NL" sz="2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masers</a:t>
            </a:r>
            <a:r>
              <a:rPr lang="nl-NL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&amp; 22-GHz water </a:t>
            </a:r>
            <a:r>
              <a:rPr lang="nl-NL" sz="2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masers</a:t>
            </a:r>
            <a:endParaRPr lang="nl-NL" sz="2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1600" y="3945830"/>
            <a:ext cx="66967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Water </a:t>
            </a:r>
            <a:r>
              <a:rPr lang="nl-NL" sz="24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Maser</a:t>
            </a:r>
            <a:r>
              <a:rPr lang="nl-NL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: W75N EVN monitoring </a:t>
            </a:r>
            <a:r>
              <a:rPr lang="nl-NL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project </a:t>
            </a:r>
            <a:endParaRPr lang="nl-NL" sz="2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33119" y="4439433"/>
            <a:ext cx="66967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A long story*</a:t>
            </a:r>
            <a:endParaRPr lang="nl-NL" sz="2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1600" y="5271591"/>
            <a:ext cx="66967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Conclusions</a:t>
            </a:r>
            <a:r>
              <a:rPr lang="nl-NL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&amp; Follow-ups</a:t>
            </a:r>
            <a:endParaRPr lang="nl-NL" sz="2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59022" y="2999273"/>
            <a:ext cx="66967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0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m</a:t>
            </a:r>
            <a:r>
              <a:rPr lang="nl-NL" sz="2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agnetic</a:t>
            </a:r>
            <a:r>
              <a:rPr lang="nl-NL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field </a:t>
            </a:r>
            <a:r>
              <a:rPr lang="nl-NL" sz="2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total</a:t>
            </a:r>
            <a:r>
              <a:rPr lang="nl-NL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sample: </a:t>
            </a:r>
            <a:r>
              <a:rPr lang="nl-NL" sz="2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updated</a:t>
            </a:r>
            <a:r>
              <a:rPr lang="nl-NL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nl-NL" sz="2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statistical</a:t>
            </a:r>
            <a:r>
              <a:rPr lang="nl-NL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nl-NL" sz="2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results</a:t>
            </a:r>
            <a:endParaRPr lang="nl-NL" sz="2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63216" y="3359313"/>
            <a:ext cx="66967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0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m</a:t>
            </a:r>
            <a:r>
              <a:rPr lang="nl-NL" sz="2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agnetic</a:t>
            </a:r>
            <a:r>
              <a:rPr lang="nl-NL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field </a:t>
            </a:r>
            <a:r>
              <a:rPr lang="nl-NL" sz="2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total</a:t>
            </a:r>
            <a:r>
              <a:rPr lang="nl-NL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sample: field </a:t>
            </a:r>
            <a:r>
              <a:rPr lang="nl-NL" sz="2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strength</a:t>
            </a:r>
            <a:endParaRPr lang="nl-NL" sz="2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30558" y="4799473"/>
            <a:ext cx="66967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Results</a:t>
            </a:r>
            <a:r>
              <a:rPr lang="nl-NL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nl-NL" sz="2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after</a:t>
            </a:r>
            <a:r>
              <a:rPr lang="nl-NL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second </a:t>
            </a:r>
            <a:r>
              <a:rPr lang="nl-NL" sz="2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epoch</a:t>
            </a:r>
            <a:endParaRPr lang="nl-NL" sz="2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92280" y="5970766"/>
            <a:ext cx="288032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*made short </a:t>
            </a:r>
            <a:r>
              <a:rPr lang="nl-NL" sz="16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here</a:t>
            </a:r>
            <a:endParaRPr lang="nl-NL" sz="1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Water </a:t>
            </a:r>
            <a:r>
              <a:rPr lang="nl-NL" sz="36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masers</a:t>
            </a:r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nl-NL" sz="28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W75N monitoring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9171" y="817548"/>
            <a:ext cx="495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cap="small" dirty="0" smtClean="0">
                <a:solidFill>
                  <a:schemeClr val="accent6">
                    <a:lumMod val="50000"/>
                  </a:schemeClr>
                </a:solidFill>
              </a:rPr>
              <a:t>European VLBI Network (EVN)</a:t>
            </a:r>
            <a:endParaRPr lang="en-US" sz="2800" b="1" cap="small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2895600" cy="2028825"/>
          </a:xfrm>
          <a:prstGeom prst="rect">
            <a:avLst/>
          </a:prstGeom>
        </p:spPr>
      </p:pic>
      <p:sp>
        <p:nvSpPr>
          <p:cNvPr id="11" name="CasellaDiTesto 30"/>
          <p:cNvSpPr txBox="1"/>
          <p:nvPr/>
        </p:nvSpPr>
        <p:spPr>
          <a:xfrm>
            <a:off x="3416526" y="1844824"/>
            <a:ext cx="57639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Monitoring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Project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(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total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 =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48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hours)</a:t>
            </a:r>
            <a:endParaRPr lang="it-IT" sz="2000" b="1" dirty="0">
              <a:solidFill>
                <a:schemeClr val="accent6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12" name="CasellaDiTesto 30"/>
          <p:cNvSpPr txBox="1"/>
          <p:nvPr/>
        </p:nvSpPr>
        <p:spPr>
          <a:xfrm>
            <a:off x="3453038" y="2433662"/>
            <a:ext cx="63755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4 </a:t>
            </a:r>
            <a:r>
              <a:rPr lang="nl-NL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epochs</a:t>
            </a: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nl-NL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separated</a:t>
            </a:r>
            <a:r>
              <a:rPr lang="nl-N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nl-NL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by</a:t>
            </a:r>
            <a:r>
              <a:rPr lang="nl-N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 2 </a:t>
            </a:r>
            <a:r>
              <a:rPr lang="nl-NL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years</a:t>
            </a:r>
            <a:r>
              <a:rPr lang="nl-N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 </a:t>
            </a:r>
          </a:p>
          <a:p>
            <a:pPr>
              <a:defRPr/>
            </a:pPr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@K-band in full </a:t>
            </a:r>
            <a:r>
              <a:rPr lang="nl-NL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polarization</a:t>
            </a:r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 mode </a:t>
            </a:r>
          </a:p>
          <a:p>
            <a:pPr>
              <a:defRPr/>
            </a:pPr>
            <a:endParaRPr lang="nl-NL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charset="0"/>
            </a:endParaRPr>
          </a:p>
          <a:p>
            <a:pPr>
              <a:defRPr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16475" y="3485326"/>
            <a:ext cx="53177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Epoch</a:t>
            </a:r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1: </a:t>
            </a:r>
            <a:r>
              <a:rPr lang="nl-NL" sz="2800" b="1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17</a:t>
            </a:r>
            <a:r>
              <a:rPr lang="nl-NL" sz="2800" b="1" baseline="30000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</a:t>
            </a:r>
            <a:r>
              <a:rPr lang="nl-NL" sz="2800" b="1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nl-NL" sz="2800" b="1" dirty="0" err="1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June</a:t>
            </a:r>
            <a:r>
              <a:rPr lang="nl-NL" sz="2800" b="1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2014		</a:t>
            </a:r>
            <a:r>
              <a:rPr lang="nl-NL" sz="2800" b="1" i="1" dirty="0" err="1" smtClean="0">
                <a:solidFill>
                  <a:schemeClr val="accent6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analysed</a:t>
            </a:r>
            <a:endParaRPr lang="nl-NL" sz="2800" b="1" i="1" dirty="0" smtClean="0">
              <a:solidFill>
                <a:schemeClr val="accent6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Epoch</a:t>
            </a:r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2: </a:t>
            </a:r>
            <a:r>
              <a:rPr lang="nl-NL" sz="2800" b="1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</a:t>
            </a:r>
            <a:r>
              <a:rPr lang="nl-NL" sz="2800" b="1" baseline="30000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</a:t>
            </a:r>
            <a:r>
              <a:rPr lang="nl-NL" sz="2800" b="1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nl-NL" sz="2800" b="1" dirty="0" err="1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June</a:t>
            </a:r>
            <a:r>
              <a:rPr lang="nl-NL" sz="2800" b="1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2016		</a:t>
            </a:r>
            <a:r>
              <a:rPr lang="nl-NL" sz="2800" b="1" i="1" dirty="0" err="1" smtClean="0">
                <a:solidFill>
                  <a:schemeClr val="accent6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analysed</a:t>
            </a:r>
            <a:endParaRPr lang="nl-NL" sz="2800" b="1" i="1" dirty="0" smtClean="0">
              <a:solidFill>
                <a:schemeClr val="accent6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Epoch</a:t>
            </a:r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3: </a:t>
            </a:r>
            <a:r>
              <a:rPr lang="nl-NL" sz="2800" b="1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</a:t>
            </a:r>
            <a:r>
              <a:rPr lang="nl-NL" sz="2800" b="1" baseline="30000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</a:t>
            </a:r>
            <a:r>
              <a:rPr lang="nl-NL" sz="2800" b="1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nl-NL" sz="2800" b="1" dirty="0" err="1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June</a:t>
            </a:r>
            <a:r>
              <a:rPr lang="nl-NL" sz="2800" b="1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2018		</a:t>
            </a:r>
            <a:r>
              <a:rPr lang="nl-NL" sz="2800" b="1" i="1" dirty="0" err="1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observed</a:t>
            </a:r>
            <a:endParaRPr lang="nl-NL" sz="2800" b="1" i="1" dirty="0" smtClean="0">
              <a:solidFill>
                <a:schemeClr val="accent6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Epoch</a:t>
            </a:r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4: </a:t>
            </a:r>
            <a:r>
              <a:rPr lang="nl-NL" sz="2800" b="1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?? </a:t>
            </a:r>
            <a:r>
              <a:rPr lang="nl-NL" sz="2800" b="1" dirty="0" err="1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June</a:t>
            </a:r>
            <a:r>
              <a:rPr lang="nl-NL" sz="2800" b="1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2020		</a:t>
            </a:r>
            <a:r>
              <a:rPr lang="nl-NL" sz="2800" b="1" i="1" dirty="0" err="1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scheduled</a:t>
            </a:r>
            <a:endParaRPr lang="nl-NL" sz="2800" b="1" i="1" dirty="0" smtClean="0">
              <a:solidFill>
                <a:schemeClr val="accent6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581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Water </a:t>
            </a:r>
            <a:r>
              <a:rPr lang="nl-NL" sz="36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masers</a:t>
            </a:r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nl-NL" sz="28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W75N monitoring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t="21817" r="4565" b="20565"/>
          <a:stretch/>
        </p:blipFill>
        <p:spPr bwMode="auto">
          <a:xfrm>
            <a:off x="77439" y="1412123"/>
            <a:ext cx="4564991" cy="366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3936" y="4225433"/>
            <a:ext cx="405425" cy="431053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59832" y="4350346"/>
            <a:ext cx="576064" cy="17082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84910" y="4161483"/>
            <a:ext cx="144016" cy="576065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9" r="2235" b="2327"/>
          <a:stretch/>
        </p:blipFill>
        <p:spPr bwMode="auto">
          <a:xfrm>
            <a:off x="4633190" y="1414546"/>
            <a:ext cx="4475314" cy="37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7731298" y="4220696"/>
            <a:ext cx="288032" cy="48495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54763" y="4250965"/>
            <a:ext cx="441102" cy="405521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785198" y="4156746"/>
            <a:ext cx="144016" cy="576065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884" y="1033240"/>
            <a:ext cx="2333625" cy="4191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08878" y="1052290"/>
            <a:ext cx="57934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941797" y="980728"/>
            <a:ext cx="862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2016.45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48264" y="1080865"/>
            <a:ext cx="11521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676 </a:t>
            </a:r>
            <a:r>
              <a:rPr lang="nl-N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12160" y="1300908"/>
            <a:ext cx="57934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32733" y="1209155"/>
            <a:ext cx="862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 1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8112" y="5097626"/>
            <a:ext cx="403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ngsana New" panose="02020603050405020304" pitchFamily="18" charset="-34"/>
              </a:rPr>
              <a:t>Surcis</a:t>
            </a:r>
            <a:r>
              <a:rPr lang="nl-NL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ngsana New" panose="02020603050405020304" pitchFamily="18" charset="-34"/>
              </a:rPr>
              <a:t>, G. et al. 2020 (?) </a:t>
            </a:r>
            <a:endParaRPr lang="nl-NL" sz="1400" b="1" i="1" dirty="0">
              <a:solidFill>
                <a:schemeClr val="accent6">
                  <a:lumMod val="75000"/>
                </a:schemeClr>
              </a:solidFill>
              <a:latin typeface="+mj-lt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581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Water </a:t>
            </a:r>
            <a:r>
              <a:rPr lang="nl-NL" sz="36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masers</a:t>
            </a:r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nl-NL" sz="28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W75N monitoring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" t="21250" r="5293" b="20763"/>
          <a:stretch/>
        </p:blipFill>
        <p:spPr bwMode="auto">
          <a:xfrm>
            <a:off x="35496" y="1350086"/>
            <a:ext cx="4527245" cy="366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3096412" y="4109994"/>
            <a:ext cx="467327" cy="39780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35498" y="4084388"/>
            <a:ext cx="383039" cy="432048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67148" y="4134448"/>
            <a:ext cx="524710" cy="33311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0" r="2822" b="2328"/>
          <a:stretch/>
        </p:blipFill>
        <p:spPr bwMode="auto">
          <a:xfrm>
            <a:off x="4654443" y="1350086"/>
            <a:ext cx="4454061" cy="37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7816018" y="4017428"/>
            <a:ext cx="197462" cy="61010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884368" y="4005064"/>
            <a:ext cx="26342" cy="648072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40352" y="4043034"/>
            <a:ext cx="360040" cy="538094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884" y="980728"/>
            <a:ext cx="2333625" cy="4191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948265" y="1028353"/>
            <a:ext cx="11521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1962 </a:t>
            </a:r>
            <a:r>
              <a:rPr lang="nl-N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8878" y="999778"/>
            <a:ext cx="57934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941797" y="928216"/>
            <a:ext cx="862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2016.45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58112" y="5097626"/>
            <a:ext cx="403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ngsana New" panose="02020603050405020304" pitchFamily="18" charset="-34"/>
              </a:rPr>
              <a:t>Surcis</a:t>
            </a:r>
            <a:r>
              <a:rPr lang="nl-NL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ngsana New" panose="02020603050405020304" pitchFamily="18" charset="-34"/>
              </a:rPr>
              <a:t>, G. et al. 2020 (?) </a:t>
            </a:r>
            <a:endParaRPr lang="nl-NL" sz="1400" b="1" i="1" dirty="0">
              <a:solidFill>
                <a:schemeClr val="accent6">
                  <a:lumMod val="75000"/>
                </a:schemeClr>
              </a:solidFill>
              <a:latin typeface="+mj-lt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581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Water </a:t>
            </a:r>
            <a:r>
              <a:rPr lang="nl-NL" sz="36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masers</a:t>
            </a:r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nl-NL" sz="28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W75N monitoring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106920" cy="473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58112" y="5641503"/>
            <a:ext cx="403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ngsana New" panose="02020603050405020304" pitchFamily="18" charset="-34"/>
              </a:rPr>
              <a:t>Surcis</a:t>
            </a:r>
            <a:r>
              <a:rPr lang="nl-NL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ngsana New" panose="02020603050405020304" pitchFamily="18" charset="-34"/>
              </a:rPr>
              <a:t>, G. et al. 2020 (?) </a:t>
            </a:r>
            <a:endParaRPr lang="nl-NL" sz="1400" b="1" i="1" dirty="0">
              <a:solidFill>
                <a:schemeClr val="accent6">
                  <a:lumMod val="75000"/>
                </a:schemeClr>
              </a:solidFill>
              <a:latin typeface="+mj-lt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60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Conclusions</a:t>
            </a:r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1358" y="347254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1520" y="285467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Follow ups 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395535" y="836712"/>
            <a:ext cx="144016" cy="144016"/>
          </a:xfrm>
          <a:prstGeom prst="chevro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CasellaDiTesto 7"/>
          <p:cNvSpPr txBox="1">
            <a:spLocks noChangeArrowheads="1"/>
          </p:cNvSpPr>
          <p:nvPr/>
        </p:nvSpPr>
        <p:spPr bwMode="auto">
          <a:xfrm>
            <a:off x="683569" y="692696"/>
            <a:ext cx="76321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From CH</a:t>
            </a:r>
            <a:r>
              <a:rPr lang="it-IT" sz="2000" b="1" baseline="-250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3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OH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masers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we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found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that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 the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probability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that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magnetic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fields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 are </a:t>
            </a:r>
            <a:r>
              <a:rPr lang="it-IT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aligned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 with the large-scale </a:t>
            </a:r>
            <a:r>
              <a:rPr lang="it-IT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outflows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 in massive YSO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may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 be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significant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;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endParaRPr lang="el-GR" sz="2000" b="1" dirty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395535" y="1900863"/>
            <a:ext cx="144016" cy="144016"/>
          </a:xfrm>
          <a:prstGeom prst="chevro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asellaDiTesto 7"/>
          <p:cNvSpPr txBox="1">
            <a:spLocks noChangeArrowheads="1"/>
          </p:cNvSpPr>
          <p:nvPr/>
        </p:nvSpPr>
        <p:spPr bwMode="auto">
          <a:xfrm>
            <a:off x="622446" y="1772816"/>
            <a:ext cx="76939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The </a:t>
            </a:r>
            <a:r>
              <a:rPr lang="it-IT" sz="20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magnetic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it-IT" sz="20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field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around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W75N(B)-VLA2 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has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it-IT" sz="20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changed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it-IT" sz="20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its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it-IT" sz="20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orientation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according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to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the 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direction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of the major-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axis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of the maser 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distribution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and 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it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is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aligned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with the 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magnetic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field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in W75N(B)-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VLA1.</a:t>
            </a:r>
            <a:endParaRPr lang="el-GR" sz="2000" b="1" dirty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395535" y="3873242"/>
            <a:ext cx="144016" cy="144016"/>
          </a:xfrm>
          <a:prstGeom prst="chevro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asellaDiTesto 7"/>
          <p:cNvSpPr txBox="1">
            <a:spLocks noChangeArrowheads="1"/>
          </p:cNvSpPr>
          <p:nvPr/>
        </p:nvSpPr>
        <p:spPr bwMode="auto">
          <a:xfrm>
            <a:off x="683569" y="3729226"/>
            <a:ext cx="7632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To reduce and 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analyse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the </a:t>
            </a:r>
            <a:r>
              <a:rPr lang="it-IT" sz="20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remaining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it-IT" sz="20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sources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of the </a:t>
            </a:r>
            <a:r>
              <a:rPr lang="it-IT" sz="20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flux-limited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sample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(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5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massive 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YSOs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el-GR" sz="2000" b="1" dirty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395535" y="4829690"/>
            <a:ext cx="144016" cy="144016"/>
          </a:xfrm>
          <a:prstGeom prst="chevro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asellaDiTesto 7"/>
          <p:cNvSpPr txBox="1">
            <a:spLocks noChangeArrowheads="1"/>
          </p:cNvSpPr>
          <p:nvPr/>
        </p:nvSpPr>
        <p:spPr bwMode="auto">
          <a:xfrm>
            <a:off x="621797" y="4717593"/>
            <a:ext cx="76939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err="1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Finish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the </a:t>
            </a:r>
            <a:r>
              <a:rPr lang="it-IT" sz="2000" b="1" dirty="0" err="1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observations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and </a:t>
            </a:r>
            <a:r>
              <a:rPr lang="it-IT" sz="2000" b="1" dirty="0" err="1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analysis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of the </a:t>
            </a:r>
            <a:r>
              <a:rPr lang="it-IT" sz="2000" b="1" dirty="0" err="1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monitoring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it-IT" sz="20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project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of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the H</a:t>
            </a:r>
            <a:r>
              <a:rPr lang="it-IT" sz="2000" b="1" baseline="-250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2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O 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masers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in</a:t>
            </a:r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W75N(B)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(2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epochs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left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) 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with the EVN in full 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polarization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mode. </a:t>
            </a:r>
            <a:endParaRPr lang="el-GR" sz="2000" b="1" dirty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0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29078" y="1636345"/>
            <a:ext cx="477834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 YOU </a:t>
            </a:r>
            <a:endParaRPr lang="nl-NL" sz="8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18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Extra Slide 1 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9151" y="908720"/>
                <a:ext cx="530402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latin typeface="Cambria Math"/>
                            </a:rPr>
                            <m:t>𝑀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/>
                            </a:rPr>
                            <m:t>Φ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1" y="908720"/>
                <a:ext cx="530402" cy="7813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7"/>
          <p:cNvSpPr txBox="1">
            <a:spLocks noChangeArrowheads="1"/>
          </p:cNvSpPr>
          <p:nvPr/>
        </p:nvSpPr>
        <p:spPr bwMode="auto">
          <a:xfrm>
            <a:off x="1295636" y="780673"/>
            <a:ext cx="3276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Mass of the core</a:t>
            </a:r>
            <a:endParaRPr lang="el-GR" sz="2000" b="1" dirty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CasellaDiTesto 7"/>
          <p:cNvSpPr txBox="1">
            <a:spLocks noChangeArrowheads="1"/>
          </p:cNvSpPr>
          <p:nvPr/>
        </p:nvSpPr>
        <p:spPr bwMode="auto">
          <a:xfrm>
            <a:off x="1295636" y="1372706"/>
            <a:ext cx="3276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Magnetic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flux</a:t>
            </a:r>
            <a:endParaRPr lang="el-GR" sz="2000" b="1" dirty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07634" y="1772816"/>
                <a:ext cx="2727991" cy="1430905"/>
              </a:xfrm>
              <a:prstGeom prst="rect">
                <a:avLst/>
              </a:prstGeom>
              <a:noFill/>
              <a:ln w="254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nl-NL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nl-NL" sz="3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nl-NL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nl-NL" sz="3200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3200" b="0" i="1" smtClean="0"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den>
                          </m:f>
                        </m:num>
                        <m:den>
                          <m:d>
                            <m:dPr>
                              <m:ctrlPr>
                                <a:rPr lang="nl-NL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nl-NL" sz="3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l-NL" sz="3200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sz="3200" b="0" i="1" smtClean="0">
                                      <a:latin typeface="Cambria Math"/>
                                      <a:ea typeface="Cambria Math"/>
                                    </a:rPr>
                                    <m:t>Φ</m:t>
                                  </m:r>
                                </m:den>
                              </m:f>
                            </m:e>
                          </m:d>
                          <m:r>
                            <a:rPr lang="nl-NL" sz="3200" b="0" i="1" baseline="-25000" smtClean="0">
                              <a:latin typeface="Cambria Math"/>
                              <a:ea typeface="Cambria Math"/>
                            </a:rPr>
                            <m:t>𝑐𝑟𝑖𝑡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634" y="1772816"/>
                <a:ext cx="2727991" cy="14309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9150" y="5038351"/>
                <a:ext cx="2567562" cy="855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b="0" i="1" smtClean="0">
                                      <a:latin typeface="Cambria Math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sz="2400" i="1" smtClean="0">
                                      <a:latin typeface="Cambria Math"/>
                                    </a:rPr>
                                    <m:t>Φ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nl-NL" sz="2400" b="0" i="1" smtClean="0">
                              <a:latin typeface="Cambria Math"/>
                            </a:rPr>
                            <m:t>𝑐𝑟𝑖𝑡</m:t>
                          </m:r>
                        </m:sub>
                      </m:sSub>
                      <m:r>
                        <a:rPr lang="nl-NL" sz="2400" i="1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nl-NL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0.12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NL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2400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0" y="5038351"/>
                <a:ext cx="2567562" cy="8552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7"/>
          <p:cNvSpPr txBox="1">
            <a:spLocks noChangeArrowheads="1"/>
          </p:cNvSpPr>
          <p:nvPr/>
        </p:nvSpPr>
        <p:spPr bwMode="auto">
          <a:xfrm>
            <a:off x="3095836" y="5765194"/>
            <a:ext cx="3276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Gravitational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constant</a:t>
            </a:r>
            <a:endParaRPr lang="el-GR" sz="2000" b="1" dirty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9150" y="3820978"/>
                <a:ext cx="1756763" cy="858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latin typeface="Cambria Math"/>
                            </a:rPr>
                            <m:t>𝑀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/>
                            </a:rPr>
                            <m:t>Φ</m:t>
                          </m:r>
                        </m:den>
                      </m:f>
                      <m:r>
                        <a:rPr lang="nl-NL" sz="2400" i="1"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nl-NL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nl-NL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nl-NL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0" y="3820978"/>
                <a:ext cx="1756763" cy="8580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sellaDiTesto 7"/>
          <p:cNvSpPr txBox="1">
            <a:spLocks noChangeArrowheads="1"/>
          </p:cNvSpPr>
          <p:nvPr/>
        </p:nvSpPr>
        <p:spPr bwMode="auto">
          <a:xfrm>
            <a:off x="2267744" y="4397042"/>
            <a:ext cx="3276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Magnetic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field</a:t>
            </a:r>
            <a:endParaRPr lang="el-GR" sz="2000" b="1" dirty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CasellaDiTesto 7"/>
          <p:cNvSpPr txBox="1">
            <a:spLocks noChangeArrowheads="1"/>
          </p:cNvSpPr>
          <p:nvPr/>
        </p:nvSpPr>
        <p:spPr bwMode="auto">
          <a:xfrm>
            <a:off x="2267744" y="3604954"/>
            <a:ext cx="3276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Column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density</a:t>
            </a:r>
            <a:endParaRPr lang="el-GR" sz="2000" b="1" dirty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81002" y="3645024"/>
                <a:ext cx="10098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nl-NL" sz="2400" b="0" i="1" smtClean="0">
                          <a:latin typeface="Cambria Math"/>
                          <a:ea typeface="Cambria Math"/>
                        </a:rPr>
                        <m:t>&lt;1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002" y="3645024"/>
                <a:ext cx="100989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80112" y="4623519"/>
                <a:ext cx="10098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nl-NL" sz="2400" b="0" i="1" smtClean="0">
                          <a:latin typeface="Cambria Math"/>
                          <a:ea typeface="Cambria Math"/>
                        </a:rPr>
                        <m:t>&gt;1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623519"/>
                <a:ext cx="1009892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sellaDiTesto 7"/>
          <p:cNvSpPr txBox="1">
            <a:spLocks noChangeArrowheads="1"/>
          </p:cNvSpPr>
          <p:nvPr/>
        </p:nvSpPr>
        <p:spPr bwMode="auto">
          <a:xfrm>
            <a:off x="6553110" y="3521913"/>
            <a:ext cx="20522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Magnetic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field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</a:p>
          <a:p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Prevent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collapse</a:t>
            </a:r>
            <a:endParaRPr lang="el-GR" sz="2000" b="1" dirty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" name="CasellaDiTesto 7"/>
          <p:cNvSpPr txBox="1">
            <a:spLocks noChangeArrowheads="1"/>
          </p:cNvSpPr>
          <p:nvPr/>
        </p:nvSpPr>
        <p:spPr bwMode="auto">
          <a:xfrm>
            <a:off x="6548278" y="4521314"/>
            <a:ext cx="23085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Gravity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overwhelms</a:t>
            </a:r>
            <a:endParaRPr lang="it-IT" sz="2000" b="1" dirty="0" smtClean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t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he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magnetic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field</a:t>
            </a:r>
            <a:endParaRPr lang="el-GR" sz="2000" b="1" dirty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0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Extra Slide 2 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Immagine 20" descr="tb_pl_plot.JPG"/>
          <p:cNvPicPr>
            <a:picLocks noChangeAspect="1"/>
          </p:cNvPicPr>
          <p:nvPr/>
        </p:nvPicPr>
        <p:blipFill rotWithShape="1">
          <a:blip r:embed="rId4" cstate="print"/>
          <a:srcRect r="5401"/>
          <a:stretch/>
        </p:blipFill>
        <p:spPr>
          <a:xfrm>
            <a:off x="3281272" y="606971"/>
            <a:ext cx="5179160" cy="5393797"/>
          </a:xfrm>
          <a:prstGeom prst="rect">
            <a:avLst/>
          </a:prstGeom>
        </p:spPr>
      </p:pic>
      <p:cxnSp>
        <p:nvCxnSpPr>
          <p:cNvPr id="10" name="Connettore 2 22"/>
          <p:cNvCxnSpPr/>
          <p:nvPr/>
        </p:nvCxnSpPr>
        <p:spPr>
          <a:xfrm rot="5400000">
            <a:off x="423275" y="3235015"/>
            <a:ext cx="1285884" cy="1214446"/>
          </a:xfrm>
          <a:prstGeom prst="straightConnector1">
            <a:avLst/>
          </a:prstGeom>
          <a:ln w="25400">
            <a:prstDash val="lg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26"/>
          <p:cNvCxnSpPr/>
          <p:nvPr/>
        </p:nvCxnSpPr>
        <p:spPr>
          <a:xfrm rot="5400000" flipH="1" flipV="1">
            <a:off x="816184" y="2342040"/>
            <a:ext cx="1714512" cy="158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o 31"/>
          <p:cNvSpPr/>
          <p:nvPr/>
        </p:nvSpPr>
        <p:spPr>
          <a:xfrm rot="15352281">
            <a:off x="1365636" y="2899255"/>
            <a:ext cx="785818" cy="714380"/>
          </a:xfrm>
          <a:prstGeom prst="arc">
            <a:avLst>
              <a:gd name="adj1" fmla="val 15201434"/>
              <a:gd name="adj2" fmla="val 21496597"/>
            </a:avLst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atin typeface="+mj-lt"/>
            </a:endParaRPr>
          </a:p>
        </p:txBody>
      </p:sp>
      <p:sp>
        <p:nvSpPr>
          <p:cNvPr id="13" name="CasellaDiTesto 27"/>
          <p:cNvSpPr txBox="1"/>
          <p:nvPr/>
        </p:nvSpPr>
        <p:spPr>
          <a:xfrm>
            <a:off x="940820" y="2627792"/>
            <a:ext cx="804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i="1" dirty="0" smtClean="0">
                <a:latin typeface="+mj-lt"/>
                <a:cs typeface="Arial" pitchFamily="34" charset="0"/>
              </a:rPr>
              <a:t>θ</a:t>
            </a:r>
            <a:endParaRPr lang="it-IT" b="1" i="1" cap="small" dirty="0">
              <a:latin typeface="+mj-lt"/>
              <a:cs typeface="Arial" pitchFamily="34" charset="0"/>
            </a:endParaRPr>
          </a:p>
        </p:txBody>
      </p:sp>
      <p:sp>
        <p:nvSpPr>
          <p:cNvPr id="14" name="CasellaDiTesto 27"/>
          <p:cNvSpPr txBox="1"/>
          <p:nvPr/>
        </p:nvSpPr>
        <p:spPr>
          <a:xfrm>
            <a:off x="1459126" y="1484784"/>
            <a:ext cx="804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00B050"/>
                </a:solidFill>
                <a:cs typeface="Arial" pitchFamily="34" charset="0"/>
              </a:rPr>
              <a:t>B</a:t>
            </a:r>
            <a:endParaRPr lang="it-IT" sz="2000" b="1" i="1" cap="small" dirty="0">
              <a:solidFill>
                <a:srgbClr val="00B050"/>
              </a:solidFill>
              <a:cs typeface="Arial" pitchFamily="34" charset="0"/>
            </a:endParaRPr>
          </a:p>
        </p:txBody>
      </p:sp>
      <p:cxnSp>
        <p:nvCxnSpPr>
          <p:cNvPr id="15" name="Connettore 1 36"/>
          <p:cNvCxnSpPr/>
          <p:nvPr/>
        </p:nvCxnSpPr>
        <p:spPr>
          <a:xfrm>
            <a:off x="530432" y="3199296"/>
            <a:ext cx="2214578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o 43"/>
          <p:cNvSpPr/>
          <p:nvPr/>
        </p:nvSpPr>
        <p:spPr>
          <a:xfrm>
            <a:off x="1330998" y="2829660"/>
            <a:ext cx="733732" cy="714380"/>
          </a:xfrm>
          <a:prstGeom prst="arc">
            <a:avLst>
              <a:gd name="adj1" fmla="val 16225274"/>
              <a:gd name="adj2" fmla="val 21496597"/>
            </a:avLst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atin typeface="+mj-lt"/>
            </a:endParaRPr>
          </a:p>
        </p:txBody>
      </p:sp>
      <p:sp>
        <p:nvSpPr>
          <p:cNvPr id="17" name="CasellaDiTesto 27"/>
          <p:cNvSpPr txBox="1"/>
          <p:nvPr/>
        </p:nvSpPr>
        <p:spPr>
          <a:xfrm>
            <a:off x="1868944" y="2691820"/>
            <a:ext cx="804058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i="1" cap="small" dirty="0" smtClean="0">
                <a:solidFill>
                  <a:srgbClr val="FF0000"/>
                </a:solidFill>
                <a:cs typeface="Arial" pitchFamily="34" charset="0"/>
              </a:rPr>
              <a:t>φ</a:t>
            </a:r>
            <a:r>
              <a:rPr lang="nl-NL" sz="2400" b="1" i="1" cap="small" baseline="-25000" dirty="0" smtClean="0">
                <a:solidFill>
                  <a:srgbClr val="FF0000"/>
                </a:solidFill>
                <a:cs typeface="Arial" pitchFamily="34" charset="0"/>
              </a:rPr>
              <a:t>B</a:t>
            </a:r>
            <a:endParaRPr lang="it-IT" sz="2400" b="1" i="1" cap="small" baseline="-25000" dirty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18" name="Connettore 1 47"/>
          <p:cNvCxnSpPr/>
          <p:nvPr/>
        </p:nvCxnSpPr>
        <p:spPr>
          <a:xfrm rot="16200000" flipH="1">
            <a:off x="4317448" y="3231216"/>
            <a:ext cx="4572032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27"/>
          <p:cNvSpPr txBox="1"/>
          <p:nvPr/>
        </p:nvSpPr>
        <p:spPr>
          <a:xfrm>
            <a:off x="1652920" y="2837577"/>
            <a:ext cx="2643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 err="1" smtClean="0">
                <a:solidFill>
                  <a:srgbClr val="FF0000"/>
                </a:solidFill>
                <a:latin typeface="+mj-lt"/>
                <a:cs typeface="Arial" pitchFamily="34" charset="0"/>
              </a:rPr>
              <a:t>lin</a:t>
            </a:r>
            <a:r>
              <a:rPr lang="it-IT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. </a:t>
            </a:r>
            <a:r>
              <a:rPr lang="it-IT" b="1" dirty="0" err="1" smtClean="0">
                <a:solidFill>
                  <a:srgbClr val="FF0000"/>
                </a:solidFill>
                <a:latin typeface="+mj-lt"/>
                <a:cs typeface="Arial" pitchFamily="34" charset="0"/>
              </a:rPr>
              <a:t>pol</a:t>
            </a:r>
            <a:r>
              <a:rPr lang="it-IT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. </a:t>
            </a:r>
          </a:p>
          <a:p>
            <a:pPr algn="ctr"/>
            <a:r>
              <a:rPr lang="it-IT" b="1" dirty="0" err="1" smtClean="0">
                <a:solidFill>
                  <a:srgbClr val="FF0000"/>
                </a:solidFill>
                <a:latin typeface="+mj-lt"/>
                <a:cs typeface="Arial" pitchFamily="34" charset="0"/>
              </a:rPr>
              <a:t>vector</a:t>
            </a:r>
            <a:endParaRPr lang="it-IT" b="1" cap="small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CasellaDiTesto 27"/>
          <p:cNvSpPr txBox="1"/>
          <p:nvPr/>
        </p:nvSpPr>
        <p:spPr>
          <a:xfrm>
            <a:off x="4809302" y="5703639"/>
            <a:ext cx="10920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i="1" cap="small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φ</a:t>
            </a:r>
            <a:r>
              <a:rPr lang="nl-NL" sz="2400" b="1" i="1" cap="small" baseline="-250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B </a:t>
            </a:r>
            <a:r>
              <a:rPr lang="nl-NL" sz="2400" b="1" i="1" cap="small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= </a:t>
            </a:r>
            <a:r>
              <a:rPr lang="nl-NL" sz="2400" b="1" cap="small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0°</a:t>
            </a:r>
            <a:endParaRPr lang="it-IT" sz="2400" b="1" cap="small" baseline="30000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CasellaDiTesto 27"/>
          <p:cNvSpPr txBox="1"/>
          <p:nvPr/>
        </p:nvSpPr>
        <p:spPr>
          <a:xfrm>
            <a:off x="7041550" y="5703639"/>
            <a:ext cx="13081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i="1" cap="small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φ</a:t>
            </a:r>
            <a:r>
              <a:rPr lang="nl-NL" sz="2400" b="1" i="1" cap="small" baseline="-250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B </a:t>
            </a:r>
            <a:r>
              <a:rPr lang="nl-NL" sz="2400" b="1" i="1" cap="small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= </a:t>
            </a:r>
            <a:r>
              <a:rPr lang="nl-NL" sz="2400" b="1" cap="small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90°</a:t>
            </a:r>
            <a:endParaRPr lang="it-IT" sz="2400" b="1" cap="small" baseline="30000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CasellaDiTesto 7"/>
          <p:cNvSpPr txBox="1"/>
          <p:nvPr/>
        </p:nvSpPr>
        <p:spPr>
          <a:xfrm>
            <a:off x="68744" y="5661248"/>
            <a:ext cx="35278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Goldreich</a:t>
            </a:r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, P et al. 1973, </a:t>
            </a:r>
            <a:r>
              <a:rPr lang="it-IT" sz="1400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ApJ</a:t>
            </a:r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, 179, 111</a:t>
            </a:r>
            <a:endParaRPr lang="it-IT" sz="1400" b="1" i="1" dirty="0">
              <a:solidFill>
                <a:schemeClr val="accent6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0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381317"/>
            <a:ext cx="4569231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76" y="1402583"/>
            <a:ext cx="4494375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Extra Slide 3 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83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153" y="1413216"/>
            <a:ext cx="4523300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014" y="1381207"/>
            <a:ext cx="1018612" cy="2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12160" y="2730186"/>
            <a:ext cx="136815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5198"/>
            <a:ext cx="3965690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Extra Slide 4 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83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1520" y="12957"/>
            <a:ext cx="87129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nl-NL" sz="28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nl-NL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 </a:t>
            </a:r>
            <a:r>
              <a:rPr lang="nl-NL" sz="28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massive</a:t>
            </a:r>
            <a:r>
              <a:rPr lang="nl-NL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star </a:t>
            </a:r>
            <a:r>
              <a:rPr lang="nl-NL" sz="28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formation</a:t>
            </a:r>
            <a:endParaRPr lang="nl-NL" sz="28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1760" y="692696"/>
            <a:ext cx="6480720" cy="5040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92080" y="1126485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rgbClr val="002060"/>
                </a:solidFill>
                <a:latin typeface="+mj-lt"/>
              </a:rPr>
              <a:t>l</a:t>
            </a:r>
            <a:r>
              <a:rPr lang="nl-NL" sz="2000" b="1" dirty="0" smtClean="0">
                <a:solidFill>
                  <a:srgbClr val="002060"/>
                </a:solidFill>
                <a:latin typeface="+mj-lt"/>
              </a:rPr>
              <a:t>ow </a:t>
            </a:r>
            <a:r>
              <a:rPr lang="nl-NL" sz="2000" b="1" dirty="0" err="1" smtClean="0">
                <a:solidFill>
                  <a:srgbClr val="002060"/>
                </a:solidFill>
                <a:latin typeface="+mj-lt"/>
              </a:rPr>
              <a:t>initial</a:t>
            </a:r>
            <a:r>
              <a:rPr lang="nl-NL" sz="20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nl-NL" sz="2000" b="1" dirty="0" err="1" smtClean="0">
                <a:solidFill>
                  <a:srgbClr val="002060"/>
                </a:solidFill>
                <a:latin typeface="+mj-lt"/>
              </a:rPr>
              <a:t>magnetic</a:t>
            </a:r>
            <a:r>
              <a:rPr lang="nl-NL" sz="2000" b="1" dirty="0" smtClean="0">
                <a:solidFill>
                  <a:srgbClr val="002060"/>
                </a:solidFill>
                <a:latin typeface="+mj-lt"/>
              </a:rPr>
              <a:t> field </a:t>
            </a:r>
            <a:r>
              <a:rPr lang="nl-NL" sz="2000" b="1" dirty="0" err="1" smtClean="0">
                <a:solidFill>
                  <a:srgbClr val="002060"/>
                </a:solidFill>
                <a:latin typeface="+mj-lt"/>
              </a:rPr>
              <a:t>intensities</a:t>
            </a:r>
            <a:endParaRPr lang="nl-NL" sz="2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nl-NL" sz="2000" b="1" dirty="0" smtClean="0">
                <a:solidFill>
                  <a:srgbClr val="002060"/>
                </a:solidFill>
                <a:latin typeface="+mj-lt"/>
              </a:rPr>
              <a:t>(µ=20-120)</a:t>
            </a:r>
            <a:endParaRPr lang="en-US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015" y="1126485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rgbClr val="002060"/>
                </a:solidFill>
                <a:latin typeface="+mj-lt"/>
              </a:rPr>
              <a:t>s</a:t>
            </a:r>
            <a:r>
              <a:rPr lang="nl-NL" sz="2000" b="1" dirty="0" smtClean="0">
                <a:solidFill>
                  <a:srgbClr val="002060"/>
                </a:solidFill>
                <a:latin typeface="+mj-lt"/>
              </a:rPr>
              <a:t>trong </a:t>
            </a:r>
            <a:r>
              <a:rPr lang="nl-NL" sz="2000" b="1" dirty="0" err="1" smtClean="0">
                <a:solidFill>
                  <a:srgbClr val="002060"/>
                </a:solidFill>
                <a:latin typeface="+mj-lt"/>
              </a:rPr>
              <a:t>initial</a:t>
            </a:r>
            <a:r>
              <a:rPr lang="nl-NL" sz="20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nl-NL" sz="2000" b="1" dirty="0" err="1" smtClean="0">
                <a:solidFill>
                  <a:srgbClr val="002060"/>
                </a:solidFill>
                <a:latin typeface="+mj-lt"/>
              </a:rPr>
              <a:t>magnetic</a:t>
            </a:r>
            <a:r>
              <a:rPr lang="nl-NL" sz="2000" b="1" dirty="0" smtClean="0">
                <a:solidFill>
                  <a:srgbClr val="002060"/>
                </a:solidFill>
                <a:latin typeface="+mj-lt"/>
              </a:rPr>
              <a:t> field </a:t>
            </a:r>
            <a:r>
              <a:rPr lang="nl-NL" sz="2000" b="1" dirty="0" err="1" smtClean="0">
                <a:solidFill>
                  <a:srgbClr val="002060"/>
                </a:solidFill>
                <a:latin typeface="+mj-lt"/>
              </a:rPr>
              <a:t>intensities</a:t>
            </a:r>
            <a:endParaRPr lang="nl-NL" sz="2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nl-NL" sz="2000" b="1" dirty="0">
                <a:solidFill>
                  <a:srgbClr val="002060"/>
                </a:solidFill>
                <a:latin typeface="+mj-lt"/>
              </a:rPr>
              <a:t>(</a:t>
            </a:r>
            <a:r>
              <a:rPr lang="nl-NL" sz="2000" b="1" dirty="0" smtClean="0">
                <a:solidFill>
                  <a:srgbClr val="002060"/>
                </a:solidFill>
                <a:latin typeface="+mj-lt"/>
              </a:rPr>
              <a:t>µ=5)</a:t>
            </a:r>
            <a:endParaRPr lang="en-US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878823" y="2132856"/>
            <a:ext cx="210889" cy="360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468757" y="2132856"/>
            <a:ext cx="210889" cy="360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92079" y="242088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 err="1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nl-NL" sz="2000" b="1" dirty="0" err="1" smtClean="0">
                <a:solidFill>
                  <a:schemeClr val="accent6">
                    <a:lumMod val="50000"/>
                  </a:schemeClr>
                </a:solidFill>
              </a:rPr>
              <a:t>ast</a:t>
            </a:r>
            <a:r>
              <a:rPr lang="nl-NL" sz="2000" b="1" dirty="0" smtClean="0">
                <a:solidFill>
                  <a:schemeClr val="accent6">
                    <a:lumMod val="50000"/>
                  </a:schemeClr>
                </a:solidFill>
              </a:rPr>
              <a:t> &amp; </a:t>
            </a:r>
            <a:r>
              <a:rPr lang="nl-NL" sz="2000" b="1" dirty="0" err="1" smtClean="0">
                <a:solidFill>
                  <a:schemeClr val="accent6">
                    <a:lumMod val="50000"/>
                  </a:schemeClr>
                </a:solidFill>
              </a:rPr>
              <a:t>collimated</a:t>
            </a:r>
            <a:r>
              <a:rPr lang="nl-NL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nl-NL" sz="2000" b="1" dirty="0" err="1" smtClean="0">
                <a:solidFill>
                  <a:schemeClr val="accent6">
                    <a:lumMod val="50000"/>
                  </a:schemeClr>
                </a:solidFill>
              </a:rPr>
              <a:t>outflows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2014" y="242088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nl-NL" sz="2000" b="1" dirty="0" smtClean="0">
                <a:solidFill>
                  <a:schemeClr val="accent6">
                    <a:lumMod val="50000"/>
                  </a:schemeClr>
                </a:solidFill>
              </a:rPr>
              <a:t>low &amp; </a:t>
            </a:r>
            <a:r>
              <a:rPr lang="nl-NL" sz="2000" b="1" dirty="0" err="1" smtClean="0">
                <a:solidFill>
                  <a:schemeClr val="accent6">
                    <a:lumMod val="50000"/>
                  </a:schemeClr>
                </a:solidFill>
              </a:rPr>
              <a:t>poorly</a:t>
            </a:r>
            <a:r>
              <a:rPr lang="nl-NL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nl-NL" sz="2000" b="1" dirty="0" err="1" smtClean="0">
                <a:solidFill>
                  <a:schemeClr val="accent6">
                    <a:lumMod val="50000"/>
                  </a:schemeClr>
                </a:solidFill>
              </a:rPr>
              <a:t>collimated</a:t>
            </a:r>
            <a:endParaRPr lang="nl-NL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nl-NL" sz="2000" b="1" dirty="0" err="1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nl-NL" sz="2000" b="1" dirty="0" err="1" smtClean="0">
                <a:solidFill>
                  <a:schemeClr val="accent6">
                    <a:lumMod val="50000"/>
                  </a:schemeClr>
                </a:solidFill>
              </a:rPr>
              <a:t>utflows</a:t>
            </a:r>
            <a:endParaRPr lang="nl-NL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61196"/>
            <a:ext cx="2123169" cy="1800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3228741"/>
            <a:ext cx="2106487" cy="189181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654894" y="1341184"/>
            <a:ext cx="0" cy="374400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06767"/>
            <a:ext cx="2213149" cy="18696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40" y="3228742"/>
            <a:ext cx="2064568" cy="18476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121" y="3068960"/>
            <a:ext cx="3579756" cy="311869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43377" y="5984485"/>
            <a:ext cx="5657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 err="1" smtClean="0">
                <a:solidFill>
                  <a:schemeClr val="accent6">
                    <a:lumMod val="50000"/>
                  </a:schemeClr>
                </a:solidFill>
              </a:rPr>
              <a:t>After</a:t>
            </a:r>
            <a:r>
              <a:rPr lang="nl-NL" sz="2000" b="1" dirty="0" smtClean="0">
                <a:solidFill>
                  <a:schemeClr val="accent6">
                    <a:lumMod val="50000"/>
                  </a:schemeClr>
                </a:solidFill>
              </a:rPr>
              <a:t> the </a:t>
            </a:r>
            <a:r>
              <a:rPr lang="nl-NL" sz="2000" b="1" dirty="0" err="1" smtClean="0">
                <a:solidFill>
                  <a:schemeClr val="accent6">
                    <a:lumMod val="50000"/>
                  </a:schemeClr>
                </a:solidFill>
              </a:rPr>
              <a:t>formation</a:t>
            </a:r>
            <a:r>
              <a:rPr lang="nl-NL" sz="2000" b="1" dirty="0" smtClean="0">
                <a:solidFill>
                  <a:schemeClr val="accent6">
                    <a:lumMod val="50000"/>
                  </a:schemeClr>
                </a:solidFill>
              </a:rPr>
              <a:t> of a </a:t>
            </a:r>
            <a:r>
              <a:rPr lang="nl-NL" sz="2000" b="1" dirty="0" err="1" smtClean="0">
                <a:solidFill>
                  <a:schemeClr val="accent6">
                    <a:lumMod val="50000"/>
                  </a:schemeClr>
                </a:solidFill>
              </a:rPr>
              <a:t>Keplerian</a:t>
            </a:r>
            <a:r>
              <a:rPr lang="nl-NL" sz="2000" b="1" dirty="0" smtClean="0">
                <a:solidFill>
                  <a:schemeClr val="accent6">
                    <a:lumMod val="50000"/>
                  </a:schemeClr>
                </a:solidFill>
              </a:rPr>
              <a:t> disk (µ=10.4)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CasellaDiTesto 7"/>
          <p:cNvSpPr txBox="1"/>
          <p:nvPr/>
        </p:nvSpPr>
        <p:spPr>
          <a:xfrm>
            <a:off x="3164498" y="591652"/>
            <a:ext cx="299674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MHD </a:t>
            </a:r>
            <a:r>
              <a:rPr lang="it-IT" sz="24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simulations</a:t>
            </a:r>
            <a:endParaRPr lang="it-IT" sz="2400" b="1" dirty="0" smtClean="0">
              <a:solidFill>
                <a:schemeClr val="accent6">
                  <a:lumMod val="50000"/>
                </a:schemeClr>
              </a:solidFill>
              <a:latin typeface="+mj-lt"/>
              <a:cs typeface="Arial" charset="0"/>
            </a:endParaRPr>
          </a:p>
          <a:p>
            <a:pPr algn="ctr"/>
            <a:r>
              <a:rPr lang="it-IT" sz="1400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Seifried</a:t>
            </a:r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 et al. 2012, MNRAS, 422, 347</a:t>
            </a:r>
            <a:endParaRPr lang="it-IT" sz="1400" b="1" i="1" dirty="0">
              <a:solidFill>
                <a:schemeClr val="accent6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4421" y="1052736"/>
            <a:ext cx="5739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Non – Zeeman </a:t>
            </a:r>
            <a:r>
              <a:rPr lang="nl-NL" sz="2800" b="1" dirty="0" err="1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effects</a:t>
            </a:r>
            <a:endParaRPr lang="nl-NL" sz="2800" b="1" dirty="0" smtClean="0">
              <a:solidFill>
                <a:schemeClr val="accent6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52536" y="1404522"/>
            <a:ext cx="92890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nl-NL" sz="2800" b="1" dirty="0" err="1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instrumental</a:t>
            </a:r>
            <a:r>
              <a:rPr lang="nl-NL" sz="2800" b="1" dirty="0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nl-NL" sz="2800" b="1" dirty="0" err="1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effects</a:t>
            </a:r>
            <a:endParaRPr lang="nl-NL" sz="2800" b="1" dirty="0" smtClean="0">
              <a:solidFill>
                <a:srgbClr val="252A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nl-NL" sz="2800" b="1" dirty="0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r>
              <a:rPr lang="nl-NL" sz="2800" b="1" dirty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nl-NL" sz="2800" b="1" dirty="0" err="1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propagation</a:t>
            </a:r>
            <a:r>
              <a:rPr lang="nl-NL" sz="2800" b="1" dirty="0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of strong </a:t>
            </a:r>
            <a:r>
              <a:rPr lang="nl-NL" sz="2800" b="1" dirty="0" err="1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linear</a:t>
            </a:r>
            <a:r>
              <a:rPr lang="nl-NL" sz="2800" b="1" dirty="0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nl-NL" sz="2800" b="1" dirty="0" err="1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polarization</a:t>
            </a:r>
            <a:r>
              <a:rPr lang="nl-NL" sz="2800" b="1" dirty="0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nl-NL" sz="2800" b="1" dirty="0" err="1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when</a:t>
            </a:r>
            <a:r>
              <a:rPr lang="nl-NL" sz="2800" b="1" dirty="0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B changes </a:t>
            </a:r>
            <a:r>
              <a:rPr lang="nl-NL" sz="2800" b="1" dirty="0" err="1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direction</a:t>
            </a:r>
            <a:r>
              <a:rPr lang="nl-NL" sz="2800" b="1" dirty="0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nl-NL" sz="2800" b="1" dirty="0" err="1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along</a:t>
            </a:r>
            <a:r>
              <a:rPr lang="nl-NL" sz="2800" b="1" dirty="0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nl-NL" sz="2800" b="1" dirty="0" err="1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maser</a:t>
            </a:r>
            <a:r>
              <a:rPr lang="nl-NL" sz="2800" b="1" dirty="0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	</a:t>
            </a:r>
            <a:r>
              <a:rPr lang="nl-NL" sz="2800" b="1" dirty="0" err="1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propagation</a:t>
            </a:r>
            <a:r>
              <a:rPr lang="nl-NL" sz="2800" b="1" dirty="0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nl-NL" sz="2800" b="1" dirty="0" err="1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path</a:t>
            </a:r>
            <a:endParaRPr lang="nl-NL" sz="2800" b="1" dirty="0" smtClean="0">
              <a:solidFill>
                <a:srgbClr val="252A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nl-NL" sz="2800" b="1" dirty="0">
              <a:solidFill>
                <a:srgbClr val="252A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nl-NL" sz="2800" b="1" dirty="0" smtClean="0">
              <a:solidFill>
                <a:srgbClr val="252A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nl-NL" sz="2800" b="1" dirty="0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nl-NL" sz="2800" b="1" dirty="0" err="1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rotation</a:t>
            </a:r>
            <a:r>
              <a:rPr lang="nl-NL" sz="2800" b="1" dirty="0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of </a:t>
            </a:r>
            <a:r>
              <a:rPr lang="nl-NL" sz="2800" b="1" dirty="0" err="1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the</a:t>
            </a:r>
            <a:r>
              <a:rPr lang="nl-NL" sz="2800" b="1" dirty="0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nl-NL" sz="2800" b="1" dirty="0" err="1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axis</a:t>
            </a:r>
            <a:r>
              <a:rPr lang="nl-NL" sz="2800" b="1" dirty="0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of </a:t>
            </a:r>
            <a:r>
              <a:rPr lang="nl-NL" sz="2800" b="1" dirty="0" err="1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simmetry</a:t>
            </a:r>
            <a:r>
              <a:rPr lang="nl-NL" sz="2800" b="1" dirty="0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nl-NL" sz="2800" b="1" dirty="0" err="1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for</a:t>
            </a:r>
            <a:r>
              <a:rPr lang="nl-NL" sz="2800" b="1" dirty="0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nl-NL" sz="2800" b="1" dirty="0" err="1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the</a:t>
            </a:r>
            <a:r>
              <a:rPr lang="nl-NL" sz="2800" b="1" dirty="0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nl-NL" sz="2800" b="1" dirty="0" err="1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molecular</a:t>
            </a:r>
            <a:r>
              <a:rPr lang="nl-NL" sz="2800" b="1" dirty="0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nl-NL" sz="2800" b="1" dirty="0" err="1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quantum</a:t>
            </a:r>
            <a:r>
              <a:rPr lang="nl-NL" sz="2800" b="1" dirty="0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nl-NL" sz="2800" b="1" dirty="0" err="1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states</a:t>
            </a:r>
            <a:endParaRPr lang="nl-NL" sz="2800" b="1" dirty="0" smtClean="0">
              <a:solidFill>
                <a:srgbClr val="252A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nl-NL" sz="2800" b="1" dirty="0">
              <a:solidFill>
                <a:srgbClr val="252A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nl-NL" sz="2800" b="1" dirty="0" smtClean="0">
              <a:solidFill>
                <a:srgbClr val="252A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nl-NL" sz="2800" b="1" dirty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nl-NL" sz="2800" b="1" dirty="0" err="1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anisotropic</a:t>
            </a:r>
            <a:r>
              <a:rPr lang="nl-NL" sz="2800" b="1" dirty="0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nl-NL" sz="2800" b="1" dirty="0" err="1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resonant</a:t>
            </a:r>
            <a:r>
              <a:rPr lang="nl-NL" sz="2800" b="1" dirty="0" smtClean="0">
                <a:solidFill>
                  <a:srgbClr val="252A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scattering</a:t>
            </a:r>
          </a:p>
        </p:txBody>
      </p:sp>
      <p:sp>
        <p:nvSpPr>
          <p:cNvPr id="10" name="Chevron 9"/>
          <p:cNvSpPr/>
          <p:nvPr/>
        </p:nvSpPr>
        <p:spPr>
          <a:xfrm>
            <a:off x="467544" y="1592856"/>
            <a:ext cx="144016" cy="144016"/>
          </a:xfrm>
          <a:prstGeom prst="chevron">
            <a:avLst/>
          </a:prstGeom>
          <a:solidFill>
            <a:srgbClr val="252AFF"/>
          </a:solidFill>
          <a:ln>
            <a:solidFill>
              <a:srgbClr val="0004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64609" y="2489610"/>
            <a:ext cx="144016" cy="144016"/>
          </a:xfrm>
          <a:prstGeom prst="chevron">
            <a:avLst/>
          </a:prstGeom>
          <a:solidFill>
            <a:srgbClr val="252AFF"/>
          </a:solidFill>
          <a:ln>
            <a:solidFill>
              <a:srgbClr val="0004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6829" y="1508353"/>
            <a:ext cx="260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ngsana New" panose="02020603050405020304" pitchFamily="18" charset="-34"/>
              </a:rPr>
              <a:t>(</a:t>
            </a:r>
            <a:r>
              <a:rPr lang="nl-NL" sz="1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ngsana New" panose="02020603050405020304" pitchFamily="18" charset="-34"/>
              </a:rPr>
              <a:t>Vlemmings</a:t>
            </a:r>
            <a:r>
              <a:rPr lang="nl-NL" sz="1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ngsana New" panose="02020603050405020304" pitchFamily="18" charset="-34"/>
              </a:rPr>
              <a:t> et al. 2011)  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+mj-lt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43591" y="2800533"/>
            <a:ext cx="260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ngsana New" panose="02020603050405020304" pitchFamily="18" charset="-34"/>
              </a:rPr>
              <a:t>(</a:t>
            </a:r>
            <a:r>
              <a:rPr lang="nl-NL" sz="1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ngsana New" panose="02020603050405020304" pitchFamily="18" charset="-34"/>
              </a:rPr>
              <a:t>Vlemmings</a:t>
            </a:r>
            <a:r>
              <a:rPr lang="nl-NL" sz="1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ngsana New" panose="02020603050405020304" pitchFamily="18" charset="-34"/>
              </a:rPr>
              <a:t> et al. 2011)  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+mj-lt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7349" y="1823535"/>
            <a:ext cx="8647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measurements</a:t>
            </a:r>
            <a:r>
              <a:rPr lang="nl-NL" sz="2800" b="1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nl-NL" sz="2800" b="1" dirty="0" err="1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confirmed</a:t>
            </a:r>
            <a:r>
              <a:rPr lang="nl-NL" sz="2800" b="1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nl-NL" sz="2800" b="1" dirty="0" err="1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by</a:t>
            </a:r>
            <a:r>
              <a:rPr lang="nl-NL" sz="2800" b="1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nl-NL" sz="2800" b="1" dirty="0" err="1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using</a:t>
            </a:r>
            <a:r>
              <a:rPr lang="nl-NL" sz="2800" b="1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different </a:t>
            </a:r>
            <a:r>
              <a:rPr lang="nl-NL" sz="2800" b="1" dirty="0" err="1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instruments</a:t>
            </a:r>
            <a:r>
              <a:rPr lang="nl-NL" sz="2800" b="1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nl-NL" sz="2800" b="1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single-</a:t>
            </a:r>
            <a:r>
              <a:rPr lang="nl-NL" sz="2800" b="1" dirty="0" err="1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dish</a:t>
            </a:r>
            <a:r>
              <a:rPr lang="nl-NL" sz="2800" b="1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nl-NL" sz="2800" b="1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&amp; </a:t>
            </a:r>
            <a:r>
              <a:rPr lang="nl-NL" sz="2800" b="1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VLBI</a:t>
            </a:r>
            <a:r>
              <a:rPr lang="nl-NL" sz="2800" b="1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nl-NL" sz="2800" b="1" dirty="0">
              <a:solidFill>
                <a:schemeClr val="accent6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467544" y="4194052"/>
            <a:ext cx="144016" cy="144016"/>
          </a:xfrm>
          <a:prstGeom prst="chevron">
            <a:avLst/>
          </a:prstGeom>
          <a:solidFill>
            <a:srgbClr val="252AFF"/>
          </a:solidFill>
          <a:ln>
            <a:solidFill>
              <a:srgbClr val="0004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48072" y="3088320"/>
            <a:ext cx="8377014" cy="954107"/>
            <a:chOff x="648072" y="3451646"/>
            <a:chExt cx="8377014" cy="954107"/>
          </a:xfrm>
        </p:grpSpPr>
        <p:grpSp>
          <p:nvGrpSpPr>
            <p:cNvPr id="17" name="Group 16"/>
            <p:cNvGrpSpPr/>
            <p:nvPr/>
          </p:nvGrpSpPr>
          <p:grpSpPr>
            <a:xfrm>
              <a:off x="648072" y="3451646"/>
              <a:ext cx="8377014" cy="954107"/>
              <a:chOff x="683569" y="3451646"/>
              <a:chExt cx="8460432" cy="954107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83569" y="3451646"/>
                <a:ext cx="84604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b="1" dirty="0" err="1">
                    <a:solidFill>
                      <a:schemeClr val="accent6">
                        <a:lumMod val="75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f</a:t>
                </a:r>
                <a:r>
                  <a:rPr lang="nl-NL" sz="2800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or</a:t>
                </a:r>
                <a:r>
                  <a:rPr lang="nl-NL" sz="2800" b="1" dirty="0" smtClean="0">
                    <a:solidFill>
                      <a:schemeClr val="accent6">
                        <a:lumMod val="75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a </a:t>
                </a:r>
                <a:r>
                  <a:rPr lang="nl-NL" sz="2800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smooth</a:t>
                </a:r>
                <a:r>
                  <a:rPr lang="nl-NL" sz="2800" b="1" dirty="0" smtClean="0">
                    <a:solidFill>
                      <a:schemeClr val="accent6">
                        <a:lumMod val="75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change </a:t>
                </a:r>
                <a:r>
                  <a:rPr lang="nl-NL" sz="2800" b="1" dirty="0">
                    <a:solidFill>
                      <a:schemeClr val="accent6">
                        <a:lumMod val="75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o</a:t>
                </a:r>
                <a:r>
                  <a:rPr lang="nl-NL" sz="2800" b="1" dirty="0" smtClean="0">
                    <a:solidFill>
                      <a:schemeClr val="accent6">
                        <a:lumMod val="75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f ~1 rad           </a:t>
                </a:r>
                <a:r>
                  <a:rPr lang="nl-NL" sz="2800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m</a:t>
                </a:r>
                <a:r>
                  <a:rPr lang="nl-NL" sz="2800" b="1" baseline="-25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V</a:t>
                </a:r>
                <a:r>
                  <a:rPr lang="nl-NL" sz="2800" b="1" dirty="0" smtClean="0">
                    <a:solidFill>
                      <a:schemeClr val="accent6">
                        <a:lumMod val="75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= (m</a:t>
                </a:r>
                <a:r>
                  <a:rPr lang="nl-NL" sz="2800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l</a:t>
                </a:r>
                <a:r>
                  <a:rPr lang="nl-NL" sz="2800" b="1" dirty="0" smtClean="0">
                    <a:solidFill>
                      <a:schemeClr val="accent6">
                        <a:lumMod val="75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)</a:t>
                </a:r>
                <a:r>
                  <a:rPr lang="nl-NL" sz="2800" b="1" baseline="30000" dirty="0" smtClean="0">
                    <a:solidFill>
                      <a:schemeClr val="accent6">
                        <a:lumMod val="75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2</a:t>
                </a:r>
                <a:r>
                  <a:rPr lang="nl-NL" sz="2800" b="1" dirty="0" smtClean="0">
                    <a:solidFill>
                      <a:schemeClr val="accent6">
                        <a:lumMod val="75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/4      </a:t>
                </a:r>
              </a:p>
              <a:p>
                <a:r>
                  <a:rPr lang="nl-NL" sz="2800" b="1" dirty="0" err="1">
                    <a:solidFill>
                      <a:schemeClr val="accent6">
                        <a:lumMod val="75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f</a:t>
                </a:r>
                <a:r>
                  <a:rPr lang="nl-NL" sz="2800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or</a:t>
                </a:r>
                <a:r>
                  <a:rPr lang="nl-NL" sz="2800" b="1" dirty="0" smtClean="0">
                    <a:solidFill>
                      <a:schemeClr val="accent6">
                        <a:lumMod val="75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m</a:t>
                </a:r>
                <a:r>
                  <a:rPr lang="nl-NL" sz="2800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l</a:t>
                </a:r>
                <a:r>
                  <a:rPr lang="nl-NL" sz="2800" b="1" dirty="0">
                    <a:solidFill>
                      <a:schemeClr val="accent6">
                        <a:lumMod val="75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&lt;</a:t>
                </a:r>
                <a:r>
                  <a:rPr lang="nl-NL" sz="2800" b="1" dirty="0" smtClean="0">
                    <a:solidFill>
                      <a:schemeClr val="accent6">
                        <a:lumMod val="75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0.04 </a:t>
                </a:r>
                <a:r>
                  <a:rPr lang="nl-NL" b="1" dirty="0">
                    <a:solidFill>
                      <a:schemeClr val="accent6">
                        <a:lumMod val="75000"/>
                      </a:schemeClr>
                    </a:solidFill>
                    <a:latin typeface="Cambria Math"/>
                    <a:ea typeface="Cambria Math"/>
                    <a:cs typeface="Angsana New" panose="02020603050405020304" pitchFamily="18" charset="-34"/>
                  </a:rPr>
                  <a:t>≡</a:t>
                </a:r>
                <a:r>
                  <a:rPr lang="nl-NL" sz="2800" b="1" dirty="0">
                    <a:solidFill>
                      <a:schemeClr val="accent6">
                        <a:lumMod val="75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</a:t>
                </a:r>
                <a:r>
                  <a:rPr lang="nl-NL" sz="2800" b="1" dirty="0" smtClean="0">
                    <a:solidFill>
                      <a:schemeClr val="accent6">
                        <a:lumMod val="75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4</a:t>
                </a:r>
                <a:r>
                  <a:rPr lang="nl-NL" sz="2800" b="1" dirty="0">
                    <a:solidFill>
                      <a:schemeClr val="accent6">
                        <a:lumMod val="75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%          </a:t>
                </a:r>
                <a:r>
                  <a:rPr lang="nl-NL" sz="2800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m</a:t>
                </a:r>
                <a:r>
                  <a:rPr lang="nl-NL" sz="2800" b="1" baseline="-25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V</a:t>
                </a:r>
                <a:r>
                  <a:rPr lang="nl-NL" sz="2800" b="1" dirty="0" smtClean="0">
                    <a:solidFill>
                      <a:schemeClr val="accent6">
                        <a:lumMod val="75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&lt; 4· 10</a:t>
                </a:r>
                <a:r>
                  <a:rPr lang="nl-NL" sz="2800" b="1" baseline="30000" dirty="0" smtClean="0">
                    <a:solidFill>
                      <a:schemeClr val="accent6">
                        <a:lumMod val="75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-4</a:t>
                </a:r>
                <a:r>
                  <a:rPr lang="nl-NL" sz="2800" b="1" dirty="0" smtClean="0">
                    <a:solidFill>
                      <a:schemeClr val="accent6">
                        <a:lumMod val="75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</a:t>
                </a:r>
                <a:r>
                  <a:rPr lang="nl-NL" b="1" dirty="0" smtClean="0">
                    <a:solidFill>
                      <a:schemeClr val="accent6">
                        <a:lumMod val="75000"/>
                      </a:schemeClr>
                    </a:solidFill>
                    <a:latin typeface="Cambria Math"/>
                    <a:ea typeface="Cambria Math"/>
                    <a:cs typeface="Angsana New" panose="02020603050405020304" pitchFamily="18" charset="-34"/>
                  </a:rPr>
                  <a:t>≡</a:t>
                </a:r>
                <a:r>
                  <a:rPr lang="nl-NL" sz="2800" b="1" dirty="0" smtClean="0">
                    <a:solidFill>
                      <a:schemeClr val="accent6">
                        <a:lumMod val="75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0.04% </a:t>
                </a:r>
                <a:endParaRPr lang="nl-NL" sz="2800" b="1" dirty="0">
                  <a:solidFill>
                    <a:schemeClr val="accent6">
                      <a:lumMod val="75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3885667" y="3738868"/>
                <a:ext cx="484110" cy="0"/>
              </a:xfrm>
              <a:prstGeom prst="straightConnector1">
                <a:avLst/>
              </a:prstGeom>
              <a:ln w="254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Arrow Connector 17"/>
            <p:cNvCxnSpPr/>
            <p:nvPr/>
          </p:nvCxnSpPr>
          <p:spPr>
            <a:xfrm>
              <a:off x="2627784" y="4160955"/>
              <a:ext cx="479337" cy="0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 rot="21285045">
            <a:off x="6083475" y="3209373"/>
            <a:ext cx="2600763" cy="461665"/>
          </a:xfrm>
          <a:prstGeom prst="rect">
            <a:avLst/>
          </a:prstGeom>
          <a:noFill/>
          <a:ln w="4445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b="1" cap="all" dirty="0" smtClean="0">
                <a:solidFill>
                  <a:srgbClr val="FF0000"/>
                </a:solidFill>
                <a:latin typeface="Wide Latin" panose="020A0A07050505020404" pitchFamily="18" charset="0"/>
              </a:rPr>
              <a:t>Small </a:t>
            </a:r>
          </a:p>
          <a:p>
            <a:pPr algn="ctr"/>
            <a:r>
              <a:rPr lang="nl-NL" sz="1200" b="1" cap="all" dirty="0" err="1" smtClean="0">
                <a:solidFill>
                  <a:srgbClr val="FF0000"/>
                </a:solidFill>
                <a:latin typeface="Wide Latin" panose="020A0A07050505020404" pitchFamily="18" charset="0"/>
              </a:rPr>
              <a:t>Contribution</a:t>
            </a:r>
            <a:r>
              <a:rPr lang="nl-NL" sz="1200" b="1" cap="all" dirty="0" smtClean="0">
                <a:solidFill>
                  <a:srgbClr val="FF0000"/>
                </a:solidFill>
                <a:latin typeface="Wide Latin" panose="020A0A07050505020404" pitchFamily="18" charset="0"/>
              </a:rPr>
              <a:t>!</a:t>
            </a:r>
            <a:endParaRPr lang="en-US" sz="1200" b="1" cap="all" dirty="0">
              <a:solidFill>
                <a:srgbClr val="FF0000"/>
              </a:solidFill>
              <a:latin typeface="Wide Latin" panose="020A0A07050505020404" pitchFamily="18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84612"/>
            <a:ext cx="463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 rot="21285045">
            <a:off x="6083475" y="4410711"/>
            <a:ext cx="2600763" cy="646331"/>
          </a:xfrm>
          <a:prstGeom prst="rect">
            <a:avLst/>
          </a:prstGeom>
          <a:noFill/>
          <a:ln w="4445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b="1" cap="all" dirty="0" err="1" smtClean="0">
                <a:solidFill>
                  <a:srgbClr val="FF0000"/>
                </a:solidFill>
                <a:latin typeface="Wide Latin" panose="020A0A07050505020404" pitchFamily="18" charset="0"/>
              </a:rPr>
              <a:t>Only</a:t>
            </a:r>
            <a:r>
              <a:rPr lang="nl-NL" sz="1200" b="1" cap="all" dirty="0" smtClean="0">
                <a:solidFill>
                  <a:srgbClr val="FF0000"/>
                </a:solidFill>
                <a:latin typeface="Wide Latin" panose="020A0A07050505020404" pitchFamily="18" charset="0"/>
              </a:rPr>
              <a:t> </a:t>
            </a:r>
            <a:r>
              <a:rPr lang="nl-NL" sz="1200" b="1" cap="all" dirty="0" err="1" smtClean="0">
                <a:solidFill>
                  <a:srgbClr val="FF0000"/>
                </a:solidFill>
                <a:latin typeface="Wide Latin" panose="020A0A07050505020404" pitchFamily="18" charset="0"/>
              </a:rPr>
              <a:t>for</a:t>
            </a:r>
            <a:r>
              <a:rPr lang="nl-NL" sz="1200" b="1" cap="all" dirty="0" smtClean="0">
                <a:solidFill>
                  <a:srgbClr val="FF0000"/>
                </a:solidFill>
                <a:latin typeface="Wide Latin" panose="020A0A07050505020404" pitchFamily="18" charset="0"/>
              </a:rPr>
              <a:t> </a:t>
            </a:r>
          </a:p>
          <a:p>
            <a:pPr algn="ctr"/>
            <a:r>
              <a:rPr lang="nl-NL" sz="1200" b="1" cap="all" dirty="0" smtClean="0">
                <a:solidFill>
                  <a:srgbClr val="FF0000"/>
                </a:solidFill>
                <a:latin typeface="Wide Latin" panose="020A0A07050505020404" pitchFamily="18" charset="0"/>
              </a:rPr>
              <a:t>The most </a:t>
            </a:r>
            <a:r>
              <a:rPr lang="nl-NL" sz="1200" b="1" cap="all" dirty="0" err="1" smtClean="0">
                <a:solidFill>
                  <a:srgbClr val="FF0000"/>
                </a:solidFill>
                <a:latin typeface="Wide Latin" panose="020A0A07050505020404" pitchFamily="18" charset="0"/>
              </a:rPr>
              <a:t>saturated</a:t>
            </a:r>
            <a:r>
              <a:rPr lang="nl-NL" sz="1200" b="1" cap="all" dirty="0" smtClean="0">
                <a:solidFill>
                  <a:srgbClr val="FF0000"/>
                </a:solidFill>
                <a:latin typeface="Wide Latin" panose="020A0A07050505020404" pitchFamily="18" charset="0"/>
              </a:rPr>
              <a:t>!</a:t>
            </a:r>
            <a:endParaRPr lang="en-US" sz="1200" b="1" cap="all" dirty="0">
              <a:solidFill>
                <a:srgbClr val="FF0000"/>
              </a:solidFill>
              <a:latin typeface="Wide Latin" panose="020A0A070505050204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21285045">
            <a:off x="5916748" y="1322582"/>
            <a:ext cx="2592103" cy="461665"/>
          </a:xfrm>
          <a:prstGeom prst="rect">
            <a:avLst/>
          </a:prstGeom>
          <a:noFill/>
          <a:ln w="4445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b="1" cap="all" dirty="0" smtClean="0">
                <a:solidFill>
                  <a:srgbClr val="FF0000"/>
                </a:solidFill>
                <a:latin typeface="Wide Latin" panose="020A0A07050505020404" pitchFamily="18" charset="0"/>
              </a:rPr>
              <a:t>RULED</a:t>
            </a:r>
          </a:p>
          <a:p>
            <a:pPr algn="ctr"/>
            <a:r>
              <a:rPr lang="nl-NL" sz="1200" b="1" cap="all" dirty="0" smtClean="0">
                <a:solidFill>
                  <a:srgbClr val="FF0000"/>
                </a:solidFill>
                <a:latin typeface="Wide Latin" panose="020A0A07050505020404" pitchFamily="18" charset="0"/>
              </a:rPr>
              <a:t>OUT!</a:t>
            </a:r>
            <a:endParaRPr lang="en-US" sz="1200" b="1" cap="all" dirty="0">
              <a:solidFill>
                <a:srgbClr val="FF0000"/>
              </a:solidFill>
              <a:latin typeface="Wide Latin" panose="020A0A07050505020404" pitchFamily="18" charset="0"/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467544" y="5457099"/>
            <a:ext cx="144016" cy="144016"/>
          </a:xfrm>
          <a:prstGeom prst="chevron">
            <a:avLst/>
          </a:prstGeom>
          <a:solidFill>
            <a:srgbClr val="252AFF"/>
          </a:solidFill>
          <a:ln>
            <a:solidFill>
              <a:srgbClr val="0004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9482" y="5570076"/>
            <a:ext cx="837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</a:t>
            </a:r>
            <a:r>
              <a:rPr lang="nl-NL" sz="2800" b="1" dirty="0" err="1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ollowing</a:t>
            </a:r>
            <a:r>
              <a:rPr lang="nl-NL" sz="2800" b="1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nl-NL" sz="2800" b="1" i="1" dirty="0" err="1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Houde</a:t>
            </a:r>
            <a:r>
              <a:rPr lang="nl-NL" sz="2800" b="1" i="1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(2014)  </a:t>
            </a:r>
            <a:r>
              <a:rPr lang="nl-NL" sz="2800" b="1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we </a:t>
            </a:r>
            <a:r>
              <a:rPr lang="nl-NL" sz="2800" b="1" dirty="0" err="1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estimate</a:t>
            </a:r>
            <a:r>
              <a:rPr lang="nl-NL" sz="2800" b="1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nl-NL" sz="2800" b="1" dirty="0" err="1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that</a:t>
            </a:r>
            <a:r>
              <a:rPr lang="nl-NL" sz="2800" b="1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nl-NL" sz="2800" b="1" dirty="0" err="1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</a:t>
            </a:r>
            <a:r>
              <a:rPr lang="nl-NL" sz="2800" b="1" baseline="-25000" dirty="0" err="1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</a:t>
            </a:r>
            <a:r>
              <a:rPr lang="nl-NL" sz="2800" b="1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nl-NL" sz="2800" b="1" dirty="0" err="1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produces</a:t>
            </a:r>
            <a:r>
              <a:rPr lang="nl-NL" sz="2800" b="1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P</a:t>
            </a:r>
            <a:r>
              <a:rPr lang="nl-NL" sz="2800" b="1" baseline="-25000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V</a:t>
            </a:r>
            <a:r>
              <a:rPr lang="nl-NL" sz="2800" b="1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nl-NL" sz="2800" b="1" dirty="0" err="1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when</a:t>
            </a:r>
            <a:r>
              <a:rPr lang="nl-NL" sz="2800" b="1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B &gt; 100 </a:t>
            </a:r>
            <a:r>
              <a:rPr lang="nl-NL" sz="2800" b="1" dirty="0" err="1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mG</a:t>
            </a:r>
            <a:endParaRPr lang="nl-NL" sz="2800" b="1" dirty="0">
              <a:solidFill>
                <a:schemeClr val="accent6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 rot="21285045">
            <a:off x="6100566" y="6067274"/>
            <a:ext cx="2592103" cy="276999"/>
          </a:xfrm>
          <a:prstGeom prst="rect">
            <a:avLst/>
          </a:prstGeom>
          <a:noFill/>
          <a:ln w="4445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b="1" cap="all" dirty="0" err="1" smtClean="0">
                <a:solidFill>
                  <a:srgbClr val="FF0000"/>
                </a:solidFill>
                <a:latin typeface="Wide Latin" panose="020A0A07050505020404" pitchFamily="18" charset="0"/>
              </a:rPr>
              <a:t>Unlikely</a:t>
            </a:r>
            <a:r>
              <a:rPr lang="nl-NL" sz="1200" b="1" cap="all" dirty="0" smtClean="0">
                <a:solidFill>
                  <a:srgbClr val="FF0000"/>
                </a:solidFill>
                <a:latin typeface="Wide Latin" panose="020A0A07050505020404" pitchFamily="18" charset="0"/>
              </a:rPr>
              <a:t>!</a:t>
            </a:r>
            <a:endParaRPr lang="en-US" sz="1200" b="1" cap="all" dirty="0">
              <a:solidFill>
                <a:srgbClr val="FF0000"/>
              </a:solidFill>
              <a:latin typeface="Wide Latin" panose="020A0A070505050204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Extra Slide 5 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837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 animBg="1"/>
      <p:bldP spid="23" grpId="0" animBg="1"/>
      <p:bldP spid="25" grpId="0" animBg="1"/>
      <p:bldP spid="28" grpId="0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620688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56979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56979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550" y="769630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94" y="769630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00" y="756979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555625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55625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704" y="2556979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94" y="2556979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00" y="2556979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3" y="4365304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65304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704" y="4365304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94" y="4365304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00" y="4365304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Extra Slide 6 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83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63163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63163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96" y="763163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854" y="763163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780" y="763163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287" y="763163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09120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96" y="2709120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Extra Slide 7 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83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9" y="1863988"/>
            <a:ext cx="904178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17074" y="908720"/>
            <a:ext cx="19175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Epoch</a:t>
            </a:r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2016.45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8112" y="4888324"/>
            <a:ext cx="4035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i="1" dirty="0" err="1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Surcis</a:t>
            </a:r>
            <a:r>
              <a:rPr lang="nl-NL" sz="2000" b="1" i="1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 G. et al. 2020 (?) </a:t>
            </a:r>
            <a:endParaRPr lang="nl-NL" sz="2000" b="1" i="1" dirty="0">
              <a:solidFill>
                <a:schemeClr val="accent6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Extra Slide 8 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83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0" y="1281113"/>
            <a:ext cx="8943007" cy="466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Extra Slide 9 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83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608" y="1844824"/>
            <a:ext cx="5858854" cy="2622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3539278" cy="54125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5976" y="5157192"/>
            <a:ext cx="4360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Carrasco-González</a:t>
            </a:r>
            <a:r>
              <a:rPr lang="nl-NL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, C. et al. 2015, SCIENCE, 348, 114</a:t>
            </a:r>
            <a:endParaRPr lang="nl-NL" sz="1400" b="1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Extra Slide 10 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18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  <p:sp>
        <p:nvSpPr>
          <p:cNvPr id="8" name="CasellaDiTesto 10"/>
          <p:cNvSpPr txBox="1"/>
          <p:nvPr/>
        </p:nvSpPr>
        <p:spPr>
          <a:xfrm>
            <a:off x="2212228" y="1074396"/>
            <a:ext cx="4752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charset="0"/>
              </a:rPr>
              <a:t>Foreground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charset="0"/>
              </a:rPr>
              <a:t> Faraday Rotation</a:t>
            </a:r>
          </a:p>
        </p:txBody>
      </p:sp>
      <p:sp>
        <p:nvSpPr>
          <p:cNvPr id="9" name="CasellaDiTesto 11"/>
          <p:cNvSpPr txBox="1"/>
          <p:nvPr/>
        </p:nvSpPr>
        <p:spPr>
          <a:xfrm>
            <a:off x="1759851" y="2134564"/>
            <a:ext cx="5657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z-Cyrl-AZ" b="1" dirty="0" smtClean="0">
                <a:solidFill>
                  <a:srgbClr val="252AFF"/>
                </a:solidFill>
                <a:latin typeface="+mj-lt"/>
                <a:cs typeface="Arial" charset="0"/>
              </a:rPr>
              <a:t>Ф</a:t>
            </a:r>
            <a:r>
              <a:rPr lang="it-IT" b="1" dirty="0" smtClean="0">
                <a:solidFill>
                  <a:srgbClr val="252AFF"/>
                </a:solidFill>
                <a:latin typeface="+mj-lt"/>
                <a:cs typeface="Arial" charset="0"/>
              </a:rPr>
              <a:t>[°] = 4.22 x 10</a:t>
            </a:r>
            <a:r>
              <a:rPr lang="it-IT" b="1" baseline="30000" dirty="0">
                <a:solidFill>
                  <a:srgbClr val="252AFF"/>
                </a:solidFill>
                <a:latin typeface="+mj-lt"/>
                <a:cs typeface="Arial" charset="0"/>
              </a:rPr>
              <a:t>6</a:t>
            </a:r>
            <a:r>
              <a:rPr lang="it-IT" b="1" dirty="0" smtClean="0">
                <a:solidFill>
                  <a:srgbClr val="252AFF"/>
                </a:solidFill>
                <a:latin typeface="+mj-lt"/>
                <a:cs typeface="Arial" charset="0"/>
              </a:rPr>
              <a:t> D[</a:t>
            </a:r>
            <a:r>
              <a:rPr lang="it-IT" b="1" dirty="0" err="1" smtClean="0">
                <a:solidFill>
                  <a:srgbClr val="252AFF"/>
                </a:solidFill>
                <a:latin typeface="+mj-lt"/>
                <a:cs typeface="Arial" charset="0"/>
              </a:rPr>
              <a:t>kpc</a:t>
            </a:r>
            <a:r>
              <a:rPr lang="it-IT" b="1" dirty="0" smtClean="0">
                <a:solidFill>
                  <a:srgbClr val="252AFF"/>
                </a:solidFill>
                <a:latin typeface="+mj-lt"/>
                <a:cs typeface="Arial" charset="0"/>
              </a:rPr>
              <a:t>] n</a:t>
            </a:r>
            <a:r>
              <a:rPr lang="it-IT" b="1" baseline="-25000" dirty="0" smtClean="0">
                <a:solidFill>
                  <a:srgbClr val="252AFF"/>
                </a:solidFill>
                <a:latin typeface="+mj-lt"/>
                <a:cs typeface="Arial" charset="0"/>
              </a:rPr>
              <a:t>e</a:t>
            </a:r>
            <a:r>
              <a:rPr lang="it-IT" b="1" dirty="0" smtClean="0">
                <a:solidFill>
                  <a:srgbClr val="252AFF"/>
                </a:solidFill>
                <a:latin typeface="+mj-lt"/>
                <a:cs typeface="Arial" charset="0"/>
              </a:rPr>
              <a:t>[cm</a:t>
            </a:r>
            <a:r>
              <a:rPr lang="it-IT" b="1" baseline="30000" dirty="0" smtClean="0">
                <a:solidFill>
                  <a:srgbClr val="252AFF"/>
                </a:solidFill>
                <a:latin typeface="+mj-lt"/>
                <a:cs typeface="Arial" charset="0"/>
              </a:rPr>
              <a:t>-3</a:t>
            </a:r>
            <a:r>
              <a:rPr lang="it-IT" b="1" dirty="0" smtClean="0">
                <a:solidFill>
                  <a:srgbClr val="252AFF"/>
                </a:solidFill>
                <a:latin typeface="+mj-lt"/>
                <a:cs typeface="Arial" charset="0"/>
              </a:rPr>
              <a:t>] B</a:t>
            </a:r>
            <a:r>
              <a:rPr lang="it-IT" b="1" baseline="-25000" dirty="0" smtClean="0">
                <a:solidFill>
                  <a:srgbClr val="252AFF"/>
                </a:solidFill>
                <a:latin typeface="+mj-lt"/>
                <a:cs typeface="Arial" charset="0"/>
              </a:rPr>
              <a:t>||</a:t>
            </a:r>
            <a:r>
              <a:rPr lang="it-IT" b="1" dirty="0" smtClean="0">
                <a:solidFill>
                  <a:srgbClr val="252AFF"/>
                </a:solidFill>
                <a:latin typeface="+mj-lt"/>
                <a:cs typeface="Arial" charset="0"/>
              </a:rPr>
              <a:t>[</a:t>
            </a:r>
            <a:r>
              <a:rPr lang="it-IT" b="1" dirty="0" err="1" smtClean="0">
                <a:solidFill>
                  <a:srgbClr val="252AFF"/>
                </a:solidFill>
                <a:latin typeface="+mj-lt"/>
                <a:cs typeface="Arial" charset="0"/>
              </a:rPr>
              <a:t>mG</a:t>
            </a:r>
            <a:r>
              <a:rPr lang="it-IT" b="1" dirty="0" smtClean="0">
                <a:solidFill>
                  <a:srgbClr val="252AFF"/>
                </a:solidFill>
                <a:latin typeface="+mj-lt"/>
                <a:cs typeface="Arial" charset="0"/>
              </a:rPr>
              <a:t>] </a:t>
            </a:r>
            <a:r>
              <a:rPr lang="el-GR" b="1" dirty="0" smtClean="0">
                <a:solidFill>
                  <a:srgbClr val="252AFF"/>
                </a:solidFill>
                <a:latin typeface="+mj-lt"/>
                <a:cs typeface="Arial" charset="0"/>
              </a:rPr>
              <a:t>ν</a:t>
            </a:r>
            <a:r>
              <a:rPr lang="it-IT" b="1" baseline="30000" dirty="0" smtClean="0">
                <a:solidFill>
                  <a:srgbClr val="252AFF"/>
                </a:solidFill>
                <a:latin typeface="+mj-lt"/>
                <a:cs typeface="Arial" charset="0"/>
              </a:rPr>
              <a:t>-2</a:t>
            </a:r>
            <a:r>
              <a:rPr lang="it-IT" b="1" dirty="0" smtClean="0">
                <a:solidFill>
                  <a:srgbClr val="252AFF"/>
                </a:solidFill>
                <a:latin typeface="+mj-lt"/>
                <a:cs typeface="Arial" charset="0"/>
              </a:rPr>
              <a:t>[</a:t>
            </a:r>
            <a:r>
              <a:rPr lang="it-IT" b="1" dirty="0" err="1" smtClean="0">
                <a:solidFill>
                  <a:srgbClr val="252AFF"/>
                </a:solidFill>
                <a:latin typeface="+mj-lt"/>
                <a:cs typeface="Arial" charset="0"/>
              </a:rPr>
              <a:t>GHz</a:t>
            </a:r>
            <a:r>
              <a:rPr lang="it-IT" b="1" dirty="0" smtClean="0">
                <a:solidFill>
                  <a:srgbClr val="252AFF"/>
                </a:solidFill>
                <a:latin typeface="+mj-lt"/>
                <a:cs typeface="Arial" charset="0"/>
              </a:rPr>
              <a:t>]</a:t>
            </a:r>
            <a:endParaRPr lang="it-IT" b="1" dirty="0">
              <a:solidFill>
                <a:srgbClr val="252AFF"/>
              </a:solidFill>
              <a:latin typeface="+mj-lt"/>
              <a:cs typeface="Arial" charset="0"/>
            </a:endParaRPr>
          </a:p>
        </p:txBody>
      </p:sp>
      <p:sp>
        <p:nvSpPr>
          <p:cNvPr id="10" name="CasellaDiTesto 13"/>
          <p:cNvSpPr txBox="1"/>
          <p:nvPr/>
        </p:nvSpPr>
        <p:spPr>
          <a:xfrm>
            <a:off x="416542" y="3759570"/>
            <a:ext cx="8043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 err="1" smtClean="0">
                <a:solidFill>
                  <a:srgbClr val="062E70"/>
                </a:solidFill>
                <a:latin typeface="+mj-lt"/>
                <a:cs typeface="Arial" charset="0"/>
              </a:rPr>
              <a:t>where</a:t>
            </a:r>
            <a:r>
              <a:rPr lang="it-IT" b="1" dirty="0" smtClean="0">
                <a:solidFill>
                  <a:srgbClr val="062E70"/>
                </a:solidFill>
                <a:latin typeface="+mj-lt"/>
                <a:cs typeface="Arial" charset="0"/>
              </a:rPr>
              <a:t> 	n</a:t>
            </a:r>
            <a:r>
              <a:rPr lang="it-IT" b="1" baseline="-25000" dirty="0" smtClean="0">
                <a:solidFill>
                  <a:srgbClr val="062E70"/>
                </a:solidFill>
                <a:latin typeface="+mj-lt"/>
                <a:cs typeface="Arial" charset="0"/>
              </a:rPr>
              <a:t>e</a:t>
            </a:r>
            <a:r>
              <a:rPr lang="it-IT" b="1" dirty="0" smtClean="0">
                <a:solidFill>
                  <a:srgbClr val="062E70"/>
                </a:solidFill>
                <a:latin typeface="+mj-lt"/>
                <a:cs typeface="Arial" charset="0"/>
              </a:rPr>
              <a:t>≈ 0.012 cm</a:t>
            </a:r>
            <a:r>
              <a:rPr lang="it-IT" b="1" baseline="30000" dirty="0" smtClean="0">
                <a:solidFill>
                  <a:srgbClr val="062E70"/>
                </a:solidFill>
                <a:latin typeface="+mj-lt"/>
                <a:cs typeface="Arial" charset="0"/>
              </a:rPr>
              <a:t>-3</a:t>
            </a:r>
            <a:r>
              <a:rPr lang="it-IT" b="1" dirty="0" smtClean="0">
                <a:solidFill>
                  <a:srgbClr val="062E70"/>
                </a:solidFill>
                <a:latin typeface="+mj-lt"/>
                <a:cs typeface="Arial" charset="0"/>
              </a:rPr>
              <a:t>   B</a:t>
            </a:r>
            <a:r>
              <a:rPr lang="it-IT" b="1" baseline="-25000" dirty="0" smtClean="0">
                <a:solidFill>
                  <a:srgbClr val="062E70"/>
                </a:solidFill>
                <a:latin typeface="+mj-lt"/>
                <a:cs typeface="Arial" charset="0"/>
              </a:rPr>
              <a:t>||</a:t>
            </a:r>
            <a:r>
              <a:rPr lang="it-IT" b="1" dirty="0" smtClean="0">
                <a:solidFill>
                  <a:srgbClr val="062E70"/>
                </a:solidFill>
                <a:latin typeface="+mj-lt"/>
                <a:cs typeface="Arial" charset="0"/>
              </a:rPr>
              <a:t>≈2x 10</a:t>
            </a:r>
            <a:r>
              <a:rPr lang="it-IT" b="1" baseline="30000" dirty="0" smtClean="0">
                <a:solidFill>
                  <a:srgbClr val="062E70"/>
                </a:solidFill>
                <a:latin typeface="+mj-lt"/>
                <a:cs typeface="Arial" charset="0"/>
              </a:rPr>
              <a:t>-3 </a:t>
            </a:r>
            <a:r>
              <a:rPr lang="it-IT" b="1" dirty="0" err="1" smtClean="0">
                <a:solidFill>
                  <a:srgbClr val="062E70"/>
                </a:solidFill>
                <a:latin typeface="+mj-lt"/>
                <a:cs typeface="Arial" charset="0"/>
              </a:rPr>
              <a:t>mG</a:t>
            </a:r>
            <a:r>
              <a:rPr lang="it-IT" b="1" dirty="0" smtClean="0">
                <a:solidFill>
                  <a:srgbClr val="062E70"/>
                </a:solidFill>
                <a:latin typeface="+mj-lt"/>
                <a:cs typeface="Arial" charset="0"/>
              </a:rPr>
              <a:t>    D=1.3 </a:t>
            </a:r>
            <a:r>
              <a:rPr lang="it-IT" b="1" dirty="0" err="1" smtClean="0">
                <a:solidFill>
                  <a:srgbClr val="062E70"/>
                </a:solidFill>
                <a:latin typeface="+mj-lt"/>
                <a:cs typeface="Arial" charset="0"/>
              </a:rPr>
              <a:t>kpc</a:t>
            </a:r>
            <a:endParaRPr lang="it-IT" b="1" dirty="0">
              <a:solidFill>
                <a:srgbClr val="062E70"/>
              </a:solidFill>
              <a:latin typeface="+mj-lt"/>
              <a:cs typeface="Arial" charset="0"/>
            </a:endParaRPr>
          </a:p>
        </p:txBody>
      </p:sp>
      <p:sp>
        <p:nvSpPr>
          <p:cNvPr id="11" name="CasellaDiTesto 18"/>
          <p:cNvSpPr txBox="1"/>
          <p:nvPr/>
        </p:nvSpPr>
        <p:spPr>
          <a:xfrm>
            <a:off x="3739403" y="2996952"/>
            <a:ext cx="13981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62E70"/>
                </a:solidFill>
                <a:latin typeface="+mj-lt"/>
                <a:cs typeface="Arial" charset="0"/>
              </a:rPr>
              <a:t>W75N</a:t>
            </a:r>
            <a:endParaRPr lang="it-IT" sz="2400" b="1" dirty="0">
              <a:solidFill>
                <a:srgbClr val="062E70"/>
              </a:solidFill>
              <a:latin typeface="+mj-lt"/>
              <a:cs typeface="Arial" charset="0"/>
            </a:endParaRPr>
          </a:p>
        </p:txBody>
      </p:sp>
      <p:sp>
        <p:nvSpPr>
          <p:cNvPr id="12" name="CasellaDiTesto 19"/>
          <p:cNvSpPr txBox="1"/>
          <p:nvPr/>
        </p:nvSpPr>
        <p:spPr>
          <a:xfrm>
            <a:off x="1306139" y="4787860"/>
            <a:ext cx="6264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z-Cyrl-AZ" b="1" dirty="0" smtClean="0">
                <a:solidFill>
                  <a:srgbClr val="FF0000"/>
                </a:solidFill>
                <a:latin typeface="+mj-lt"/>
                <a:cs typeface="Arial" charset="0"/>
              </a:rPr>
              <a:t>Ф</a:t>
            </a:r>
            <a:r>
              <a:rPr lang="it-IT" b="1" baseline="-25000" dirty="0" smtClean="0">
                <a:solidFill>
                  <a:srgbClr val="FF0000"/>
                </a:solidFill>
                <a:latin typeface="+mj-lt"/>
                <a:cs typeface="Arial" charset="0"/>
              </a:rPr>
              <a:t>water</a:t>
            </a:r>
            <a:r>
              <a:rPr lang="it-IT" b="1" dirty="0" smtClean="0">
                <a:solidFill>
                  <a:srgbClr val="FF0000"/>
                </a:solidFill>
                <a:latin typeface="+mj-lt"/>
                <a:cs typeface="Arial" charset="0"/>
              </a:rPr>
              <a:t>[°] ≈ 0.3°  			</a:t>
            </a:r>
            <a:r>
              <a:rPr lang="az-Cyrl-AZ" b="1" dirty="0" smtClean="0">
                <a:solidFill>
                  <a:srgbClr val="FF0000"/>
                </a:solidFill>
                <a:latin typeface="+mj-lt"/>
                <a:cs typeface="Arial" charset="0"/>
              </a:rPr>
              <a:t>Ф</a:t>
            </a:r>
            <a:r>
              <a:rPr lang="it-IT" b="1" baseline="-25000" dirty="0" err="1" smtClean="0">
                <a:solidFill>
                  <a:srgbClr val="FF0000"/>
                </a:solidFill>
                <a:latin typeface="+mj-lt"/>
                <a:cs typeface="Arial" charset="0"/>
              </a:rPr>
              <a:t>meth</a:t>
            </a:r>
            <a:r>
              <a:rPr lang="it-IT" b="1" dirty="0" smtClean="0">
                <a:solidFill>
                  <a:srgbClr val="FF0000"/>
                </a:solidFill>
                <a:latin typeface="+mj-lt"/>
                <a:cs typeface="Arial" charset="0"/>
              </a:rPr>
              <a:t>[°] ≈ 3.0°</a:t>
            </a:r>
            <a:endParaRPr lang="it-IT" b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Extra Slide 11 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18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836712"/>
            <a:ext cx="82010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Extra Slide </a:t>
            </a:r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 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18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4" y="1459394"/>
            <a:ext cx="4536438" cy="37698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nl-NL" sz="28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nl-NL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 </a:t>
            </a:r>
            <a:r>
              <a:rPr lang="nl-NL" sz="28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massive</a:t>
            </a:r>
            <a:r>
              <a:rPr lang="nl-NL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star </a:t>
            </a:r>
            <a:r>
              <a:rPr lang="nl-NL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formation</a:t>
            </a:r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6902" y="2061683"/>
            <a:ext cx="214768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Zhang et al. 2014</a:t>
            </a:r>
            <a:endParaRPr lang="nl-NL" sz="20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6902" y="2524834"/>
            <a:ext cx="46805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0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b</a:t>
            </a:r>
            <a:r>
              <a:rPr lang="nl-NL" sz="2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ased</a:t>
            </a:r>
            <a:r>
              <a:rPr lang="nl-NL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on 21 sources (SMA obs;  ̴2’’)</a:t>
            </a:r>
            <a:endParaRPr lang="nl-NL" sz="2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6016" y="2924944"/>
            <a:ext cx="430959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n</a:t>
            </a:r>
            <a:r>
              <a:rPr lang="nl-NL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o </a:t>
            </a:r>
            <a:r>
              <a:rPr lang="nl-NL" sz="2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correlation</a:t>
            </a:r>
            <a:r>
              <a:rPr lang="nl-NL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nl-NL" sz="2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between</a:t>
            </a:r>
            <a:r>
              <a:rPr lang="nl-NL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nl-NL" sz="2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outflows</a:t>
            </a:r>
            <a:r>
              <a:rPr lang="nl-NL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nl-NL" sz="2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and</a:t>
            </a:r>
            <a:r>
              <a:rPr lang="nl-NL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nl-NL" sz="20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B</a:t>
            </a:r>
            <a:endParaRPr lang="nl-NL" sz="2000" b="1" i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1" name="CasellaDiTesto 7"/>
          <p:cNvSpPr txBox="1"/>
          <p:nvPr/>
        </p:nvSpPr>
        <p:spPr>
          <a:xfrm>
            <a:off x="1286331" y="5209455"/>
            <a:ext cx="30696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Zhang, Q. et al. 2014, </a:t>
            </a:r>
            <a:r>
              <a:rPr lang="it-IT" sz="1400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ApJ</a:t>
            </a:r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, 792, 116</a:t>
            </a:r>
            <a:endParaRPr lang="it-IT" sz="1400" b="1" i="1" dirty="0">
              <a:solidFill>
                <a:schemeClr val="accent6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nl-NL" sz="2800" b="1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masers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CasellaDiTesto 7"/>
          <p:cNvSpPr txBox="1">
            <a:spLocks noChangeArrowheads="1"/>
          </p:cNvSpPr>
          <p:nvPr/>
        </p:nvSpPr>
        <p:spPr bwMode="auto">
          <a:xfrm>
            <a:off x="791713" y="2942005"/>
            <a:ext cx="76757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We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need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high-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density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, small scale B-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field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tracer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(10 - 1000 AU)</a:t>
            </a:r>
            <a:endParaRPr lang="el-GR" sz="2000" b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1807805" y="4296596"/>
            <a:ext cx="564360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8800" b="1" cap="small" dirty="0" err="1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masers</a:t>
            </a:r>
            <a:endParaRPr lang="el-GR" sz="8800" b="1" cap="small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9" name="CasellaDiTesto 7"/>
          <p:cNvSpPr txBox="1">
            <a:spLocks noChangeArrowheads="1"/>
          </p:cNvSpPr>
          <p:nvPr/>
        </p:nvSpPr>
        <p:spPr bwMode="auto">
          <a:xfrm>
            <a:off x="662099" y="1046219"/>
            <a:ext cx="7891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Polarized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emission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of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dust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infers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only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large scale B-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field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(&gt;&gt; 1000 AU)</a:t>
            </a:r>
            <a:endParaRPr lang="el-GR" sz="2000" b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" name="CasellaDiTesto 7"/>
          <p:cNvSpPr txBox="1">
            <a:spLocks noChangeArrowheads="1"/>
          </p:cNvSpPr>
          <p:nvPr/>
        </p:nvSpPr>
        <p:spPr bwMode="auto">
          <a:xfrm>
            <a:off x="791713" y="1870685"/>
            <a:ext cx="76757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BUT</a:t>
            </a:r>
            <a:endParaRPr lang="el-GR" sz="4400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416149" y="3684131"/>
            <a:ext cx="426913" cy="762471"/>
          </a:xfrm>
          <a:prstGeom prst="downArrow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 rot="1200000">
            <a:off x="4250093" y="5138601"/>
            <a:ext cx="547886" cy="881421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e 14"/>
          <p:cNvSpPr/>
          <p:nvPr/>
        </p:nvSpPr>
        <p:spPr>
          <a:xfrm>
            <a:off x="1418661" y="3040702"/>
            <a:ext cx="1000800" cy="1000132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1276119" y="2856869"/>
            <a:ext cx="571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H</a:t>
            </a:r>
            <a:r>
              <a:rPr lang="it-IT" sz="1400" b="1" baseline="-2500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it-IT" sz="1400" b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O</a:t>
            </a:r>
            <a:endParaRPr lang="el-GR" sz="1400" b="1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Ovale 16"/>
          <p:cNvSpPr/>
          <p:nvPr/>
        </p:nvSpPr>
        <p:spPr>
          <a:xfrm>
            <a:off x="1079140" y="2680368"/>
            <a:ext cx="1720800" cy="1720800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CasellaDiTesto 7"/>
          <p:cNvSpPr txBox="1">
            <a:spLocks noChangeArrowheads="1"/>
          </p:cNvSpPr>
          <p:nvPr/>
        </p:nvSpPr>
        <p:spPr bwMode="auto">
          <a:xfrm>
            <a:off x="1061805" y="2397760"/>
            <a:ext cx="857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CH</a:t>
            </a:r>
            <a:r>
              <a:rPr lang="it-IT" sz="1400" b="1" baseline="-2500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  <a:r>
              <a:rPr lang="it-IT" sz="1400" b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OH</a:t>
            </a:r>
            <a:endParaRPr lang="el-GR" sz="1400" b="1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CasellaDiTesto 7"/>
          <p:cNvSpPr txBox="1">
            <a:spLocks noChangeArrowheads="1"/>
          </p:cNvSpPr>
          <p:nvPr/>
        </p:nvSpPr>
        <p:spPr bwMode="auto">
          <a:xfrm>
            <a:off x="633177" y="1969132"/>
            <a:ext cx="857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OH</a:t>
            </a:r>
            <a:endParaRPr lang="el-GR" sz="1400" b="1">
              <a:solidFill>
                <a:srgbClr val="00B05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CasellaDiTesto 21"/>
          <p:cNvSpPr txBox="1"/>
          <p:nvPr/>
        </p:nvSpPr>
        <p:spPr>
          <a:xfrm>
            <a:off x="5381187" y="2378008"/>
            <a:ext cx="2143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10</a:t>
            </a:r>
            <a:r>
              <a:rPr lang="it-IT" b="1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8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&lt; n</a:t>
            </a:r>
            <a:r>
              <a:rPr lang="it-IT" b="1" baseline="-25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H2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&lt; 10</a:t>
            </a:r>
            <a:r>
              <a:rPr lang="it-IT" b="1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10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CasellaDiTesto 22"/>
          <p:cNvSpPr txBox="1"/>
          <p:nvPr/>
        </p:nvSpPr>
        <p:spPr>
          <a:xfrm>
            <a:off x="5340292" y="2833210"/>
            <a:ext cx="181019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 smtClean="0">
                <a:solidFill>
                  <a:srgbClr val="FF0000"/>
                </a:solidFill>
                <a:latin typeface="+mj-lt"/>
              </a:rPr>
              <a:t> 10</a:t>
            </a:r>
            <a:r>
              <a:rPr lang="it-IT" b="1" baseline="30000" dirty="0" smtClean="0">
                <a:solidFill>
                  <a:srgbClr val="FF0000"/>
                </a:solidFill>
                <a:latin typeface="+mj-lt"/>
              </a:rPr>
              <a:t>7</a:t>
            </a:r>
            <a:r>
              <a:rPr lang="it-IT" b="1" dirty="0" smtClean="0">
                <a:solidFill>
                  <a:srgbClr val="FF0000"/>
                </a:solidFill>
                <a:latin typeface="+mj-lt"/>
              </a:rPr>
              <a:t> &lt; n</a:t>
            </a:r>
            <a:r>
              <a:rPr lang="it-IT" b="1" baseline="-25000" dirty="0" smtClean="0">
                <a:solidFill>
                  <a:srgbClr val="FF0000"/>
                </a:solidFill>
                <a:latin typeface="+mj-lt"/>
              </a:rPr>
              <a:t>H2</a:t>
            </a:r>
            <a:r>
              <a:rPr lang="it-IT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it-IT" b="1" dirty="0">
                <a:solidFill>
                  <a:srgbClr val="FF0000"/>
                </a:solidFill>
                <a:latin typeface="+mj-lt"/>
              </a:rPr>
              <a:t>&lt;</a:t>
            </a:r>
            <a:r>
              <a:rPr lang="it-IT" b="1" dirty="0" smtClean="0">
                <a:solidFill>
                  <a:srgbClr val="FF0000"/>
                </a:solidFill>
                <a:latin typeface="+mj-lt"/>
              </a:rPr>
              <a:t> 10</a:t>
            </a:r>
            <a:r>
              <a:rPr lang="it-IT" b="1" baseline="30000" dirty="0">
                <a:solidFill>
                  <a:srgbClr val="FF0000"/>
                </a:solidFill>
                <a:latin typeface="+mj-lt"/>
              </a:rPr>
              <a:t>9</a:t>
            </a:r>
            <a:endParaRPr lang="it-IT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CasellaDiTesto 23"/>
          <p:cNvSpPr txBox="1"/>
          <p:nvPr/>
        </p:nvSpPr>
        <p:spPr>
          <a:xfrm>
            <a:off x="5796136" y="3336900"/>
            <a:ext cx="1246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00B050"/>
                </a:solidFill>
                <a:latin typeface="+mj-lt"/>
              </a:rPr>
              <a:t>n</a:t>
            </a:r>
            <a:r>
              <a:rPr lang="it-IT" b="1" baseline="-25000" dirty="0">
                <a:solidFill>
                  <a:srgbClr val="00B050"/>
                </a:solidFill>
                <a:latin typeface="+mj-lt"/>
              </a:rPr>
              <a:t>H2  </a:t>
            </a:r>
            <a:r>
              <a:rPr lang="it-IT" b="1" dirty="0">
                <a:solidFill>
                  <a:srgbClr val="00B050"/>
                </a:solidFill>
                <a:latin typeface="+mj-lt"/>
              </a:rPr>
              <a:t>&lt; 10</a:t>
            </a:r>
            <a:r>
              <a:rPr lang="it-IT" b="1" baseline="30000" dirty="0">
                <a:solidFill>
                  <a:srgbClr val="00B050"/>
                </a:solidFill>
                <a:latin typeface="+mj-lt"/>
              </a:rPr>
              <a:t>8</a:t>
            </a:r>
            <a:endParaRPr lang="it-IT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5" name="CasellaDiTesto 24"/>
          <p:cNvSpPr txBox="1"/>
          <p:nvPr/>
        </p:nvSpPr>
        <p:spPr>
          <a:xfrm>
            <a:off x="5652120" y="1592190"/>
            <a:ext cx="12858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Density</a:t>
            </a:r>
            <a:endParaRPr lang="it-IT" b="1" baseline="-25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(cm</a:t>
            </a:r>
            <a:r>
              <a:rPr lang="it-IT" b="1" baseline="30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-3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)</a:t>
            </a:r>
          </a:p>
        </p:txBody>
      </p:sp>
      <p:cxnSp>
        <p:nvCxnSpPr>
          <p:cNvPr id="16" name="Connettore 1 26"/>
          <p:cNvCxnSpPr/>
          <p:nvPr/>
        </p:nvCxnSpPr>
        <p:spPr>
          <a:xfrm flipV="1">
            <a:off x="4450841" y="2306570"/>
            <a:ext cx="39600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31"/>
          <p:cNvSpPr txBox="1"/>
          <p:nvPr/>
        </p:nvSpPr>
        <p:spPr>
          <a:xfrm>
            <a:off x="4355976" y="1592190"/>
            <a:ext cx="1348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Frequency</a:t>
            </a:r>
            <a:endParaRPr lang="it-IT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(</a:t>
            </a:r>
            <a:r>
              <a:rPr lang="it-IT" b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GHz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18" name="CasellaDiTesto 32"/>
          <p:cNvSpPr txBox="1"/>
          <p:nvPr/>
        </p:nvSpPr>
        <p:spPr>
          <a:xfrm>
            <a:off x="4767395" y="2378009"/>
            <a:ext cx="500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22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CasellaDiTesto 33"/>
          <p:cNvSpPr txBox="1"/>
          <p:nvPr/>
        </p:nvSpPr>
        <p:spPr>
          <a:xfrm>
            <a:off x="4730158" y="2833210"/>
            <a:ext cx="55365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 smtClean="0">
                <a:solidFill>
                  <a:srgbClr val="FF0000"/>
                </a:solidFill>
                <a:latin typeface="+mj-lt"/>
              </a:rPr>
              <a:t>6.7</a:t>
            </a:r>
            <a:endParaRPr lang="it-IT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CasellaDiTesto 34"/>
          <p:cNvSpPr txBox="1"/>
          <p:nvPr/>
        </p:nvSpPr>
        <p:spPr>
          <a:xfrm>
            <a:off x="4571999" y="3337250"/>
            <a:ext cx="1080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 smtClean="0">
                <a:solidFill>
                  <a:srgbClr val="00B050"/>
                </a:solidFill>
                <a:latin typeface="+mj-lt"/>
              </a:rPr>
              <a:t>1.6/1.7</a:t>
            </a:r>
            <a:endParaRPr lang="it-IT" b="1" dirty="0">
              <a:solidFill>
                <a:srgbClr val="00B050"/>
              </a:solidFill>
              <a:latin typeface="+mj-lt"/>
            </a:endParaRPr>
          </a:p>
        </p:txBody>
      </p:sp>
      <p:cxnSp>
        <p:nvCxnSpPr>
          <p:cNvPr id="21" name="Connettore 1 35"/>
          <p:cNvCxnSpPr/>
          <p:nvPr/>
        </p:nvCxnSpPr>
        <p:spPr>
          <a:xfrm flipV="1">
            <a:off x="4458403" y="3823530"/>
            <a:ext cx="3960000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7"/>
          <p:cNvSpPr txBox="1">
            <a:spLocks noChangeArrowheads="1"/>
          </p:cNvSpPr>
          <p:nvPr/>
        </p:nvSpPr>
        <p:spPr bwMode="auto">
          <a:xfrm>
            <a:off x="1332317" y="3161553"/>
            <a:ext cx="12144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protostar</a:t>
            </a:r>
            <a:endParaRPr lang="el-GR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3" name="Stella a 32 punte 12"/>
          <p:cNvSpPr/>
          <p:nvPr/>
        </p:nvSpPr>
        <p:spPr>
          <a:xfrm>
            <a:off x="1847623" y="3469330"/>
            <a:ext cx="142876" cy="142876"/>
          </a:xfrm>
          <a:prstGeom prst="star32">
            <a:avLst/>
          </a:prstGeom>
          <a:solidFill>
            <a:srgbClr val="FFFF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+mj-lt"/>
            </a:endParaRPr>
          </a:p>
        </p:txBody>
      </p:sp>
      <p:sp>
        <p:nvSpPr>
          <p:cNvPr id="24" name="Oval 23"/>
          <p:cNvSpPr/>
          <p:nvPr/>
        </p:nvSpPr>
        <p:spPr>
          <a:xfrm rot="840000">
            <a:off x="4006895" y="4850806"/>
            <a:ext cx="1349345" cy="60486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rot="12015422">
            <a:off x="4594333" y="4216670"/>
            <a:ext cx="547886" cy="881421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ella a 32 punte 12"/>
          <p:cNvSpPr/>
          <p:nvPr/>
        </p:nvSpPr>
        <p:spPr>
          <a:xfrm>
            <a:off x="4615695" y="5035651"/>
            <a:ext cx="142876" cy="142876"/>
          </a:xfrm>
          <a:prstGeom prst="star32">
            <a:avLst/>
          </a:prstGeom>
          <a:solidFill>
            <a:srgbClr val="FFFF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+mj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865311" y="4797152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905309" y="4653136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725293" y="4725144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89285" y="4941168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797301" y="4977176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635091" y="5517232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401253" y="5517232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473261" y="5661248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02951" y="5445224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617277" y="5661248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787491" y="4581128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229349" y="5445224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337357" y="5301208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265349" y="5121192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833301" y="5373216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437261" y="5337216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005213" y="5157192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149229" y="4941168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257237" y="4761152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977317" y="4941168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185229" y="5265208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478447" y="4833160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977317" y="5523922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949429" y="5301208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913421" y="5697256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237461" y="5445224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273461" y="4797152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177117" y="5453608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65149" y="4797152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177117" y="5085184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537157" y="4329104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157341" y="6129304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769405" y="4437112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077221" y="4149080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asellaDiTesto 7"/>
          <p:cNvSpPr txBox="1">
            <a:spLocks noChangeArrowheads="1"/>
          </p:cNvSpPr>
          <p:nvPr/>
        </p:nvSpPr>
        <p:spPr bwMode="auto">
          <a:xfrm>
            <a:off x="0" y="90872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Masers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are </a:t>
            </a:r>
            <a:r>
              <a:rPr lang="it-IT" sz="2400" b="1" dirty="0" err="1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bright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and </a:t>
            </a:r>
            <a:r>
              <a:rPr lang="it-IT" sz="2400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have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it-IT" sz="2400" b="1" dirty="0" err="1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narrow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it-IT" sz="2400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spectral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it-IT" sz="2400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lines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2" name="Donut 61"/>
          <p:cNvSpPr/>
          <p:nvPr/>
        </p:nvSpPr>
        <p:spPr>
          <a:xfrm>
            <a:off x="539552" y="2140369"/>
            <a:ext cx="2789913" cy="2800799"/>
          </a:xfrm>
          <a:prstGeom prst="donut">
            <a:avLst>
              <a:gd name="adj" fmla="val 18388"/>
            </a:avLst>
          </a:prstGeom>
          <a:solidFill>
            <a:srgbClr val="00B050">
              <a:alpha val="1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CasellaDiTesto 7"/>
          <p:cNvSpPr txBox="1">
            <a:spLocks noChangeArrowheads="1"/>
          </p:cNvSpPr>
          <p:nvPr/>
        </p:nvSpPr>
        <p:spPr bwMode="auto">
          <a:xfrm>
            <a:off x="214668" y="2363960"/>
            <a:ext cx="4091298" cy="923330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non-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paramagnetic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molecules</a:t>
            </a:r>
            <a:endParaRPr lang="it-IT" b="1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nl-NL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ΔV</a:t>
            </a:r>
            <a:r>
              <a:rPr lang="nl-NL" b="1" baseline="-25000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z</a:t>
            </a:r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&lt; </a:t>
            </a:r>
            <a:r>
              <a:rPr lang="nl-NL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linewidth</a:t>
            </a:r>
            <a:endParaRPr lang="nl-NL" b="1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nl-NL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s</a:t>
            </a:r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mall </a:t>
            </a:r>
            <a:r>
              <a:rPr lang="nl-NL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foreground</a:t>
            </a:r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Faraday </a:t>
            </a:r>
            <a:r>
              <a:rPr lang="nl-NL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rotation</a:t>
            </a:r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(&lt;10</a:t>
            </a:r>
            <a:r>
              <a:rPr lang="nl-NL" b="1" baseline="30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o</a:t>
            </a:r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)</a:t>
            </a:r>
            <a:r>
              <a:rPr lang="nl-NL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el-GR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4" name="CasellaDiTesto 7"/>
          <p:cNvSpPr txBox="1">
            <a:spLocks noChangeArrowheads="1"/>
          </p:cNvSpPr>
          <p:nvPr/>
        </p:nvSpPr>
        <p:spPr bwMode="auto">
          <a:xfrm>
            <a:off x="214668" y="3347700"/>
            <a:ext cx="4091298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l</a:t>
            </a:r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arge </a:t>
            </a:r>
            <a:r>
              <a:rPr lang="nl-NL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foreground</a:t>
            </a:r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Faraday </a:t>
            </a:r>
            <a:r>
              <a:rPr lang="nl-NL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rotation</a:t>
            </a:r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el-GR" b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14668" y="2363960"/>
            <a:ext cx="8203735" cy="923330"/>
          </a:xfrm>
          <a:prstGeom prst="rect">
            <a:avLst/>
          </a:prstGeom>
          <a:noFill/>
          <a:ln w="34925">
            <a:solidFill>
              <a:srgbClr val="F6B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14668" y="3347700"/>
            <a:ext cx="8203735" cy="369332"/>
          </a:xfrm>
          <a:prstGeom prst="rect">
            <a:avLst/>
          </a:prstGeom>
          <a:noFill/>
          <a:ln w="34925">
            <a:solidFill>
              <a:srgbClr val="F6B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asellaDiTesto 24"/>
          <p:cNvSpPr txBox="1"/>
          <p:nvPr/>
        </p:nvSpPr>
        <p:spPr>
          <a:xfrm>
            <a:off x="7094702" y="1589450"/>
            <a:ext cx="683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P</a:t>
            </a:r>
            <a:r>
              <a:rPr lang="it-IT" b="1" baseline="-25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l</a:t>
            </a:r>
            <a:endParaRPr lang="it-IT" b="1" baseline="-250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(%)</a:t>
            </a:r>
            <a:endParaRPr lang="it-IT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8" name="CasellaDiTesto 32"/>
          <p:cNvSpPr txBox="1"/>
          <p:nvPr/>
        </p:nvSpPr>
        <p:spPr>
          <a:xfrm>
            <a:off x="7133907" y="2371147"/>
            <a:ext cx="752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&lt;20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9" name="CasellaDiTesto 32"/>
          <p:cNvSpPr txBox="1"/>
          <p:nvPr/>
        </p:nvSpPr>
        <p:spPr>
          <a:xfrm>
            <a:off x="7135475" y="2845184"/>
            <a:ext cx="752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 smtClean="0">
                <a:solidFill>
                  <a:srgbClr val="FF0000"/>
                </a:solidFill>
                <a:latin typeface="+mj-lt"/>
              </a:rPr>
              <a:t>&lt;12</a:t>
            </a:r>
            <a:endParaRPr lang="it-IT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0" name="CasellaDiTesto 32"/>
          <p:cNvSpPr txBox="1"/>
          <p:nvPr/>
        </p:nvSpPr>
        <p:spPr>
          <a:xfrm>
            <a:off x="7094701" y="3337792"/>
            <a:ext cx="752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 smtClean="0">
                <a:solidFill>
                  <a:srgbClr val="00B050"/>
                </a:solidFill>
                <a:latin typeface="+mj-lt"/>
              </a:rPr>
              <a:t>&lt;100</a:t>
            </a:r>
            <a:endParaRPr lang="it-IT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1" name="CasellaDiTesto 24"/>
          <p:cNvSpPr txBox="1"/>
          <p:nvPr/>
        </p:nvSpPr>
        <p:spPr>
          <a:xfrm>
            <a:off x="7739063" y="1585256"/>
            <a:ext cx="671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P</a:t>
            </a:r>
            <a:r>
              <a:rPr lang="it-IT" b="1" baseline="-25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V</a:t>
            </a:r>
            <a:endParaRPr lang="it-IT" b="1" baseline="-250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(%)</a:t>
            </a:r>
            <a:endParaRPr lang="it-IT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nl-NL" sz="2800" b="1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masers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3" name="CasellaDiTesto 32"/>
          <p:cNvSpPr txBox="1"/>
          <p:nvPr/>
        </p:nvSpPr>
        <p:spPr>
          <a:xfrm>
            <a:off x="7777990" y="2385691"/>
            <a:ext cx="752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&lt;1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4" name="CasellaDiTesto 32"/>
          <p:cNvSpPr txBox="1"/>
          <p:nvPr/>
        </p:nvSpPr>
        <p:spPr>
          <a:xfrm>
            <a:off x="7779558" y="2859728"/>
            <a:ext cx="752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 smtClean="0">
                <a:solidFill>
                  <a:srgbClr val="FF0000"/>
                </a:solidFill>
                <a:latin typeface="+mj-lt"/>
              </a:rPr>
              <a:t>&lt;1</a:t>
            </a:r>
            <a:endParaRPr lang="it-IT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5" name="CasellaDiTesto 32"/>
          <p:cNvSpPr txBox="1"/>
          <p:nvPr/>
        </p:nvSpPr>
        <p:spPr>
          <a:xfrm>
            <a:off x="7777990" y="3352336"/>
            <a:ext cx="752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 smtClean="0">
                <a:solidFill>
                  <a:srgbClr val="00B050"/>
                </a:solidFill>
                <a:latin typeface="+mj-lt"/>
              </a:rPr>
              <a:t>&lt;100</a:t>
            </a:r>
            <a:endParaRPr lang="it-IT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8" grpId="0"/>
      <p:bldP spid="19" grpId="0"/>
      <p:bldP spid="20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/>
      <p:bldP spid="69" grpId="0"/>
      <p:bldP spid="70" grpId="0"/>
      <p:bldP spid="73" grpId="0"/>
      <p:bldP spid="74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Methanol </a:t>
            </a:r>
            <a:r>
              <a:rPr lang="nl-NL" sz="36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masers</a:t>
            </a:r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nl-NL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observations</a:t>
            </a:r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9171" y="673532"/>
            <a:ext cx="495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cap="small" dirty="0" smtClean="0">
                <a:solidFill>
                  <a:schemeClr val="accent6">
                    <a:lumMod val="50000"/>
                  </a:schemeClr>
                </a:solidFill>
              </a:rPr>
              <a:t>European VLBI Network (EVN)</a:t>
            </a:r>
            <a:endParaRPr lang="en-US" sz="2800" b="1" cap="small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2895600" cy="2028825"/>
          </a:xfrm>
          <a:prstGeom prst="rect">
            <a:avLst/>
          </a:prstGeom>
        </p:spPr>
      </p:pic>
      <p:sp>
        <p:nvSpPr>
          <p:cNvPr id="9" name="CasellaDiTesto 30"/>
          <p:cNvSpPr txBox="1"/>
          <p:nvPr/>
        </p:nvSpPr>
        <p:spPr>
          <a:xfrm>
            <a:off x="3056486" y="1340768"/>
            <a:ext cx="57639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Flux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it-IT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limited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 sample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(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total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 = 133 hours)</a:t>
            </a:r>
            <a:endParaRPr lang="it-IT" sz="2000" b="1" dirty="0">
              <a:solidFill>
                <a:schemeClr val="accent6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10" name="CasellaDiTesto 30"/>
          <p:cNvSpPr txBox="1"/>
          <p:nvPr/>
        </p:nvSpPr>
        <p:spPr>
          <a:xfrm>
            <a:off x="3056486" y="1790353"/>
            <a:ext cx="60875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Pestalozzi et al (2005): catalogue of 6.7-GHz methanol masers </a:t>
            </a:r>
          </a:p>
          <a:p>
            <a:pPr>
              <a:defRPr/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Declination &gt; -9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o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;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Flux</a:t>
            </a:r>
            <a:r>
              <a:rPr lang="en-US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single</a:t>
            </a:r>
            <a:r>
              <a:rPr lang="en-US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-dish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 &gt; 50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Jy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 </a:t>
            </a:r>
          </a:p>
          <a:p>
            <a:pPr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(total number of sources = 31)</a:t>
            </a:r>
            <a:endParaRPr lang="en-US" b="1" baseline="30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51520" y="3645024"/>
            <a:ext cx="8260027" cy="1060957"/>
            <a:chOff x="251520" y="2509534"/>
            <a:chExt cx="8260027" cy="1060957"/>
          </a:xfrm>
        </p:grpSpPr>
        <p:sp>
          <p:nvSpPr>
            <p:cNvPr id="18" name="TextBox 17"/>
            <p:cNvSpPr txBox="1"/>
            <p:nvPr/>
          </p:nvSpPr>
          <p:spPr>
            <a:xfrm>
              <a:off x="251520" y="2509534"/>
              <a:ext cx="82600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b="1" dirty="0">
                  <a:solidFill>
                    <a:schemeClr val="accent6">
                      <a:lumMod val="50000"/>
                    </a:schemeClr>
                  </a:solidFill>
                  <a:cs typeface="Angsana New" panose="02020603050405020304" pitchFamily="18" charset="-34"/>
                </a:rPr>
                <a:t>1</a:t>
              </a:r>
              <a:r>
                <a:rPr lang="nl-NL" sz="2000" b="1" dirty="0" smtClean="0">
                  <a:solidFill>
                    <a:schemeClr val="accent6">
                      <a:lumMod val="50000"/>
                    </a:schemeClr>
                  </a:solidFill>
                  <a:cs typeface="Angsana New" panose="02020603050405020304" pitchFamily="18" charset="-34"/>
                </a:rPr>
                <a:t>1 </a:t>
              </a:r>
              <a:r>
                <a:rPr lang="nl-NL" sz="2000" b="1" dirty="0" err="1" smtClean="0">
                  <a:solidFill>
                    <a:schemeClr val="accent6">
                      <a:lumMod val="50000"/>
                    </a:schemeClr>
                  </a:solidFill>
                  <a:cs typeface="Angsana New" panose="02020603050405020304" pitchFamily="18" charset="-34"/>
                </a:rPr>
                <a:t>massive</a:t>
              </a:r>
              <a:r>
                <a:rPr lang="nl-NL" sz="2000" b="1" dirty="0" smtClean="0">
                  <a:solidFill>
                    <a:schemeClr val="accent6">
                      <a:lumMod val="50000"/>
                    </a:schemeClr>
                  </a:solidFill>
                  <a:cs typeface="Angsana New" panose="02020603050405020304" pitchFamily="18" charset="-34"/>
                </a:rPr>
                <a:t> star-</a:t>
              </a:r>
              <a:r>
                <a:rPr lang="nl-NL" sz="2000" b="1" dirty="0" err="1" smtClean="0">
                  <a:solidFill>
                    <a:schemeClr val="accent6">
                      <a:lumMod val="50000"/>
                    </a:schemeClr>
                  </a:solidFill>
                  <a:cs typeface="Angsana New" panose="02020603050405020304" pitchFamily="18" charset="-34"/>
                </a:rPr>
                <a:t>forming</a:t>
              </a:r>
              <a:r>
                <a:rPr lang="nl-NL" sz="2000" b="1" dirty="0" smtClean="0">
                  <a:solidFill>
                    <a:schemeClr val="accent6">
                      <a:lumMod val="50000"/>
                    </a:schemeClr>
                  </a:solidFill>
                  <a:cs typeface="Angsana New" panose="02020603050405020304" pitchFamily="18" charset="-34"/>
                </a:rPr>
                <a:t> </a:t>
              </a:r>
              <a:r>
                <a:rPr lang="nl-NL" sz="2000" b="1" dirty="0" err="1" smtClean="0">
                  <a:solidFill>
                    <a:schemeClr val="accent6">
                      <a:lumMod val="50000"/>
                    </a:schemeClr>
                  </a:solidFill>
                  <a:cs typeface="Angsana New" panose="02020603050405020304" pitchFamily="18" charset="-34"/>
                </a:rPr>
                <a:t>regions</a:t>
              </a:r>
              <a:r>
                <a:rPr lang="nl-NL" sz="2000" b="1" dirty="0" smtClean="0">
                  <a:solidFill>
                    <a:schemeClr val="accent6">
                      <a:lumMod val="50000"/>
                    </a:schemeClr>
                  </a:solidFill>
                  <a:cs typeface="Angsana New" panose="02020603050405020304" pitchFamily="18" charset="-34"/>
                </a:rPr>
                <a:t> </a:t>
              </a:r>
              <a:r>
                <a:rPr lang="nl-NL" sz="2000" b="1" dirty="0" err="1" smtClean="0">
                  <a:solidFill>
                    <a:schemeClr val="accent6">
                      <a:lumMod val="50000"/>
                    </a:schemeClr>
                  </a:solidFill>
                  <a:cs typeface="Angsana New" panose="02020603050405020304" pitchFamily="18" charset="-34"/>
                </a:rPr>
                <a:t>observed</a:t>
              </a:r>
              <a:r>
                <a:rPr lang="nl-NL" sz="2000" b="1" dirty="0" smtClean="0">
                  <a:solidFill>
                    <a:schemeClr val="accent6">
                      <a:lumMod val="50000"/>
                    </a:schemeClr>
                  </a:solidFill>
                  <a:cs typeface="Angsana New" panose="02020603050405020304" pitchFamily="18" charset="-34"/>
                </a:rPr>
                <a:t> </a:t>
              </a:r>
              <a:r>
                <a:rPr lang="nl-NL" sz="2000" b="1" dirty="0" err="1" smtClean="0">
                  <a:solidFill>
                    <a:schemeClr val="accent6">
                      <a:lumMod val="50000"/>
                    </a:schemeClr>
                  </a:solidFill>
                  <a:cs typeface="Angsana New" panose="02020603050405020304" pitchFamily="18" charset="-34"/>
                </a:rPr>
                <a:t>from</a:t>
              </a:r>
              <a:r>
                <a:rPr lang="nl-NL" sz="2000" b="1" dirty="0" smtClean="0">
                  <a:solidFill>
                    <a:schemeClr val="accent6">
                      <a:lumMod val="50000"/>
                    </a:schemeClr>
                  </a:solidFill>
                  <a:cs typeface="Angsana New" panose="02020603050405020304" pitchFamily="18" charset="-34"/>
                </a:rPr>
                <a:t> 2008 </a:t>
              </a:r>
              <a:r>
                <a:rPr lang="nl-NL" sz="2000" b="1" dirty="0" err="1" smtClean="0">
                  <a:solidFill>
                    <a:schemeClr val="accent6">
                      <a:lumMod val="50000"/>
                    </a:schemeClr>
                  </a:solidFill>
                  <a:cs typeface="Angsana New" panose="02020603050405020304" pitchFamily="18" charset="-34"/>
                </a:rPr>
                <a:t>and</a:t>
              </a:r>
              <a:r>
                <a:rPr lang="nl-NL" sz="2000" b="1" dirty="0" smtClean="0">
                  <a:solidFill>
                    <a:schemeClr val="accent6">
                      <a:lumMod val="50000"/>
                    </a:schemeClr>
                  </a:solidFill>
                  <a:cs typeface="Angsana New" panose="02020603050405020304" pitchFamily="18" charset="-34"/>
                </a:rPr>
                <a:t> 2011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520" y="3170381"/>
              <a:ext cx="82600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accent6">
                      <a:lumMod val="50000"/>
                    </a:schemeClr>
                  </a:solidFill>
                  <a:cs typeface="Angsana New" panose="02020603050405020304" pitchFamily="18" charset="-34"/>
                </a:rPr>
                <a:t>19 </a:t>
              </a:r>
              <a:r>
                <a:rPr lang="nl-NL" sz="2000" b="1" dirty="0" err="1" smtClean="0">
                  <a:solidFill>
                    <a:schemeClr val="accent6">
                      <a:lumMod val="50000"/>
                    </a:schemeClr>
                  </a:solidFill>
                  <a:cs typeface="Angsana New" panose="02020603050405020304" pitchFamily="18" charset="-34"/>
                </a:rPr>
                <a:t>massive</a:t>
              </a:r>
              <a:r>
                <a:rPr lang="nl-NL" sz="2000" b="1" dirty="0" smtClean="0">
                  <a:solidFill>
                    <a:schemeClr val="accent6">
                      <a:lumMod val="50000"/>
                    </a:schemeClr>
                  </a:solidFill>
                  <a:cs typeface="Angsana New" panose="02020603050405020304" pitchFamily="18" charset="-34"/>
                </a:rPr>
                <a:t> star-</a:t>
              </a:r>
              <a:r>
                <a:rPr lang="nl-NL" sz="2000" b="1" dirty="0" err="1" smtClean="0">
                  <a:solidFill>
                    <a:schemeClr val="accent6">
                      <a:lumMod val="50000"/>
                    </a:schemeClr>
                  </a:solidFill>
                  <a:cs typeface="Angsana New" panose="02020603050405020304" pitchFamily="18" charset="-34"/>
                </a:rPr>
                <a:t>forming</a:t>
              </a:r>
              <a:r>
                <a:rPr lang="nl-NL" sz="2000" b="1" dirty="0" smtClean="0">
                  <a:solidFill>
                    <a:schemeClr val="accent6">
                      <a:lumMod val="50000"/>
                    </a:schemeClr>
                  </a:solidFill>
                  <a:cs typeface="Angsana New" panose="02020603050405020304" pitchFamily="18" charset="-34"/>
                </a:rPr>
                <a:t> </a:t>
              </a:r>
              <a:r>
                <a:rPr lang="nl-NL" sz="2000" b="1" dirty="0" err="1" smtClean="0">
                  <a:solidFill>
                    <a:schemeClr val="accent6">
                      <a:lumMod val="50000"/>
                    </a:schemeClr>
                  </a:solidFill>
                  <a:cs typeface="Angsana New" panose="02020603050405020304" pitchFamily="18" charset="-34"/>
                </a:rPr>
                <a:t>regions</a:t>
              </a:r>
              <a:r>
                <a:rPr lang="nl-NL" sz="2000" b="1" dirty="0" smtClean="0">
                  <a:solidFill>
                    <a:schemeClr val="accent6">
                      <a:lumMod val="50000"/>
                    </a:schemeClr>
                  </a:solidFill>
                  <a:cs typeface="Angsana New" panose="02020603050405020304" pitchFamily="18" charset="-34"/>
                </a:rPr>
                <a:t>  </a:t>
              </a:r>
              <a:r>
                <a:rPr lang="nl-NL" sz="2000" b="1" dirty="0" err="1" smtClean="0">
                  <a:solidFill>
                    <a:schemeClr val="accent6">
                      <a:lumMod val="50000"/>
                    </a:schemeClr>
                  </a:solidFill>
                  <a:cs typeface="Angsana New" panose="02020603050405020304" pitchFamily="18" charset="-34"/>
                </a:rPr>
                <a:t>observed</a:t>
              </a:r>
              <a:r>
                <a:rPr lang="nl-NL" sz="2000" b="1" dirty="0" smtClean="0">
                  <a:solidFill>
                    <a:schemeClr val="accent6">
                      <a:lumMod val="50000"/>
                    </a:schemeClr>
                  </a:solidFill>
                  <a:cs typeface="Angsana New" panose="02020603050405020304" pitchFamily="18" charset="-34"/>
                </a:rPr>
                <a:t> </a:t>
              </a:r>
              <a:r>
                <a:rPr lang="nl-NL" sz="2000" b="1" dirty="0" err="1" smtClean="0">
                  <a:solidFill>
                    <a:schemeClr val="accent6">
                      <a:lumMod val="50000"/>
                    </a:schemeClr>
                  </a:solidFill>
                  <a:cs typeface="Angsana New" panose="02020603050405020304" pitchFamily="18" charset="-34"/>
                </a:rPr>
                <a:t>from</a:t>
              </a:r>
              <a:r>
                <a:rPr lang="nl-NL" sz="2000" b="1" dirty="0" smtClean="0">
                  <a:solidFill>
                    <a:schemeClr val="accent6">
                      <a:lumMod val="50000"/>
                    </a:schemeClr>
                  </a:solidFill>
                  <a:cs typeface="Angsana New" panose="02020603050405020304" pitchFamily="18" charset="-34"/>
                </a:rPr>
                <a:t> 2012 </a:t>
              </a:r>
              <a:r>
                <a:rPr lang="nl-NL" sz="2000" b="1" dirty="0" err="1" smtClean="0">
                  <a:solidFill>
                    <a:schemeClr val="accent6">
                      <a:lumMod val="50000"/>
                    </a:schemeClr>
                  </a:solidFill>
                  <a:cs typeface="Angsana New" panose="02020603050405020304" pitchFamily="18" charset="-34"/>
                </a:rPr>
                <a:t>and</a:t>
              </a:r>
              <a:r>
                <a:rPr lang="nl-NL" sz="2000" b="1" dirty="0" smtClean="0">
                  <a:solidFill>
                    <a:schemeClr val="accent6">
                      <a:lumMod val="50000"/>
                    </a:schemeClr>
                  </a:solidFill>
                  <a:cs typeface="Angsana New" panose="02020603050405020304" pitchFamily="18" charset="-34"/>
                </a:rPr>
                <a:t> 2015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72603" y="2882349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 smtClean="0">
                  <a:solidFill>
                    <a:schemeClr val="accent6">
                      <a:lumMod val="50000"/>
                    </a:schemeClr>
                  </a:solidFill>
                  <a:cs typeface="Angsana New" panose="02020603050405020304" pitchFamily="18" charset="-34"/>
                </a:rPr>
                <a:t>+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251520" y="5068546"/>
            <a:ext cx="870155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1520" y="5212562"/>
            <a:ext cx="8260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accent6">
                    <a:lumMod val="75000"/>
                  </a:schemeClr>
                </a:solidFill>
                <a:cs typeface="Angsana New" panose="02020603050405020304" pitchFamily="18" charset="-34"/>
              </a:rPr>
              <a:t>25 sources </a:t>
            </a:r>
            <a:r>
              <a:rPr lang="nl-NL" sz="2000" b="1" dirty="0" err="1" smtClean="0">
                <a:solidFill>
                  <a:schemeClr val="accent6">
                    <a:lumMod val="75000"/>
                  </a:schemeClr>
                </a:solidFill>
                <a:cs typeface="Angsana New" panose="02020603050405020304" pitchFamily="18" charset="-34"/>
              </a:rPr>
              <a:t>analysed</a:t>
            </a:r>
            <a:r>
              <a:rPr lang="nl-NL" sz="2000" b="1" dirty="0" smtClean="0">
                <a:solidFill>
                  <a:schemeClr val="accent6">
                    <a:lumMod val="75000"/>
                  </a:schemeClr>
                </a:solidFill>
                <a:cs typeface="Angsana New" panose="02020603050405020304" pitchFamily="18" charset="-34"/>
              </a:rPr>
              <a:t> </a:t>
            </a:r>
            <a:r>
              <a:rPr lang="nl-NL" sz="2000" b="1" dirty="0" err="1" smtClean="0">
                <a:solidFill>
                  <a:schemeClr val="accent6">
                    <a:lumMod val="75000"/>
                  </a:schemeClr>
                </a:solidFill>
                <a:cs typeface="Angsana New" panose="02020603050405020304" pitchFamily="18" charset="-34"/>
              </a:rPr>
              <a:t>so</a:t>
            </a:r>
            <a:r>
              <a:rPr lang="nl-NL" sz="2000" b="1" dirty="0" smtClean="0">
                <a:solidFill>
                  <a:schemeClr val="accent6">
                    <a:lumMod val="75000"/>
                  </a:schemeClr>
                </a:solidFill>
                <a:cs typeface="Angsana New" panose="02020603050405020304" pitchFamily="18" charset="-34"/>
              </a:rPr>
              <a:t> far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59832" y="526113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ngsana New" panose="02020603050405020304" pitchFamily="18" charset="-34"/>
              </a:rPr>
              <a:t>(</a:t>
            </a:r>
            <a:r>
              <a:rPr lang="nl-NL" sz="14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ngsana New" panose="02020603050405020304" pitchFamily="18" charset="-34"/>
              </a:rPr>
              <a:t>Surcis</a:t>
            </a:r>
            <a:r>
              <a:rPr lang="nl-NL" sz="1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ngsana New" panose="02020603050405020304" pitchFamily="18" charset="-34"/>
              </a:rPr>
              <a:t> et al., </a:t>
            </a:r>
            <a:r>
              <a:rPr lang="nl-NL" sz="14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ngsana New" panose="02020603050405020304" pitchFamily="18" charset="-34"/>
              </a:rPr>
              <a:t>2009, 2011, 2012, 2013, 2014, 2015, 2018 in </a:t>
            </a:r>
            <a:r>
              <a:rPr lang="nl-NL" sz="1400" b="1" i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ngsana New" panose="02020603050405020304" pitchFamily="18" charset="-34"/>
              </a:rPr>
              <a:t>prep</a:t>
            </a:r>
            <a:r>
              <a:rPr lang="nl-NL" sz="14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ngsana New" panose="02020603050405020304" pitchFamily="18" charset="-34"/>
              </a:rPr>
              <a:t>.</a:t>
            </a:r>
            <a:r>
              <a:rPr lang="nl-NL" sz="1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ngsana New" panose="02020603050405020304" pitchFamily="18" charset="-34"/>
              </a:rPr>
              <a:t>)  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+mj-lt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5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Methanol </a:t>
            </a:r>
            <a:r>
              <a:rPr lang="nl-NL" sz="36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masers</a:t>
            </a:r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nl-NL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results</a:t>
            </a:r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7956376" y="188640"/>
            <a:ext cx="1068710" cy="215778"/>
          </a:xfrm>
          <a:prstGeom prst="rect">
            <a:avLst/>
          </a:prstGeom>
        </p:spPr>
      </p:pic>
      <p:pic>
        <p:nvPicPr>
          <p:cNvPr id="15" name="Immagine 18" descr="vl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7" y="764703"/>
            <a:ext cx="2397901" cy="1986457"/>
          </a:xfrm>
          <a:prstGeom prst="rect">
            <a:avLst/>
          </a:prstGeom>
        </p:spPr>
      </p:pic>
      <p:pic>
        <p:nvPicPr>
          <p:cNvPr id="16" name="Immagine 24" descr="NGC75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39207" y="1781963"/>
            <a:ext cx="2924617" cy="2374534"/>
          </a:xfrm>
          <a:prstGeom prst="rect">
            <a:avLst/>
          </a:prstGeom>
        </p:spPr>
      </p:pic>
      <p:pic>
        <p:nvPicPr>
          <p:cNvPr id="17" name="Immagine 21" descr="e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21428" y="1918602"/>
            <a:ext cx="2834404" cy="2359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054" y="495836"/>
            <a:ext cx="2907426" cy="2303242"/>
          </a:xfrm>
          <a:prstGeom prst="rect">
            <a:avLst/>
          </a:prstGeom>
        </p:spPr>
      </p:pic>
      <p:pic>
        <p:nvPicPr>
          <p:cNvPr id="19" name="Immagine 29" descr="IRAS_colplo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9700" y="3137317"/>
            <a:ext cx="2686579" cy="2305907"/>
          </a:xfrm>
          <a:prstGeom prst="rect">
            <a:avLst/>
          </a:prstGeom>
        </p:spPr>
      </p:pic>
      <p:pic>
        <p:nvPicPr>
          <p:cNvPr id="20" name="Immagine 23" descr="W3oh.JPG"/>
          <p:cNvPicPr>
            <a:picLocks noChangeAspect="1"/>
          </p:cNvPicPr>
          <p:nvPr/>
        </p:nvPicPr>
        <p:blipFill rotWithShape="1">
          <a:blip r:embed="rId9" cstate="print"/>
          <a:srcRect l="5219" r="3635"/>
          <a:stretch/>
        </p:blipFill>
        <p:spPr>
          <a:xfrm>
            <a:off x="5004048" y="3426188"/>
            <a:ext cx="2791421" cy="23593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88" y="570443"/>
            <a:ext cx="2857113" cy="23749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156497"/>
            <a:ext cx="2826841" cy="23015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52256"/>
            <a:ext cx="3276146" cy="26441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8" y="1757931"/>
            <a:ext cx="3007471" cy="26433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24" y="3039411"/>
            <a:ext cx="2565547" cy="213209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31" y="381414"/>
            <a:ext cx="2645656" cy="21426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97" y="1726261"/>
            <a:ext cx="2706542" cy="21862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914" y="3642458"/>
            <a:ext cx="2668802" cy="21551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45949"/>
            <a:ext cx="2988186" cy="24453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153" y="1328879"/>
            <a:ext cx="2604895" cy="21059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"/>
          <a:stretch/>
        </p:blipFill>
        <p:spPr>
          <a:xfrm>
            <a:off x="6255106" y="835017"/>
            <a:ext cx="2652697" cy="21671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085" y="3642458"/>
            <a:ext cx="2723992" cy="2172850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1132" y="940370"/>
            <a:ext cx="2627124" cy="217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718" y="2799646"/>
            <a:ext cx="2617532" cy="210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0846" y="4126342"/>
            <a:ext cx="2554435" cy="209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2847" y="2509157"/>
            <a:ext cx="2578064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7" y="1460879"/>
            <a:ext cx="2552559" cy="20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288" y="2480765"/>
            <a:ext cx="2617532" cy="209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3262" y="4190826"/>
            <a:ext cx="2597584" cy="212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84" y="995960"/>
            <a:ext cx="2548245" cy="20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463193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EVN Symposium – Granada 8-11 October 2018			             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Gabriele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Surcis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-  8</a:t>
            </a:r>
            <a:r>
              <a:rPr lang="en-US" sz="12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October 2018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352864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1358" y="598916"/>
            <a:ext cx="9036496" cy="0"/>
          </a:xfrm>
          <a:prstGeom prst="straightConnector1">
            <a:avLst/>
          </a:prstGeom>
          <a:ln w="28575" cap="rnd" cmpd="sng">
            <a:solidFill>
              <a:schemeClr val="accent6">
                <a:lumMod val="75000"/>
              </a:schemeClr>
            </a:solidFill>
            <a:round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40475"/>
          <a:stretch/>
        </p:blipFill>
        <p:spPr>
          <a:xfrm>
            <a:off x="8039794" y="248320"/>
            <a:ext cx="1068710" cy="215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8778" r="12034" b="28489"/>
          <a:stretch/>
        </p:blipFill>
        <p:spPr>
          <a:xfrm>
            <a:off x="6948264" y="116632"/>
            <a:ext cx="985799" cy="3660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Methanol </a:t>
            </a:r>
            <a:r>
              <a:rPr lang="nl-NL" sz="36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masers</a:t>
            </a:r>
            <a:r>
              <a:rPr lang="nl-NL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nl-NL" sz="28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updated</a:t>
            </a:r>
            <a:r>
              <a:rPr lang="nl-NL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nl-NL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statistics</a:t>
            </a:r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65008" y="725353"/>
            <a:ext cx="7783456" cy="5369969"/>
            <a:chOff x="532960" y="725353"/>
            <a:chExt cx="8143496" cy="562648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960" y="725353"/>
              <a:ext cx="8143496" cy="562648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251857" y="1102919"/>
              <a:ext cx="954555" cy="5173402"/>
            </a:xfrm>
            <a:prstGeom prst="rect">
              <a:avLst/>
            </a:prstGeom>
            <a:solidFill>
              <a:srgbClr val="FFC0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CasellaDiTesto 7"/>
          <p:cNvSpPr txBox="1"/>
          <p:nvPr/>
        </p:nvSpPr>
        <p:spPr>
          <a:xfrm>
            <a:off x="395536" y="6043061"/>
            <a:ext cx="40141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Surcis</a:t>
            </a:r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 et al. 2018, in </a:t>
            </a:r>
            <a:r>
              <a:rPr lang="it-IT" sz="1400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prep</a:t>
            </a:r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.</a:t>
            </a:r>
            <a:endParaRPr lang="it-IT" sz="1400" b="1" i="1" dirty="0">
              <a:solidFill>
                <a:schemeClr val="accent6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21" name="CasellaDiTesto 7"/>
          <p:cNvSpPr txBox="1"/>
          <p:nvPr/>
        </p:nvSpPr>
        <p:spPr>
          <a:xfrm>
            <a:off x="4932040" y="6043060"/>
            <a:ext cx="40141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Paper</a:t>
            </a:r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 III : </a:t>
            </a:r>
            <a:r>
              <a:rPr lang="it-IT" sz="1400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Surcis</a:t>
            </a:r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 et al. 2015, A&amp;A, 578A,102</a:t>
            </a:r>
            <a:endParaRPr lang="it-IT" sz="1400" b="1" i="1" dirty="0">
              <a:solidFill>
                <a:schemeClr val="accent6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2024</Words>
  <Application>Microsoft Office PowerPoint</Application>
  <PresentationFormat>On-screen Show (4:3)</PresentationFormat>
  <Paragraphs>322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Stichting ASTRON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 surcis</dc:creator>
  <cp:lastModifiedBy>gabriele surcis</cp:lastModifiedBy>
  <cp:revision>58</cp:revision>
  <dcterms:created xsi:type="dcterms:W3CDTF">2018-10-02T09:34:16Z</dcterms:created>
  <dcterms:modified xsi:type="dcterms:W3CDTF">2018-10-05T13:26:39Z</dcterms:modified>
</cp:coreProperties>
</file>