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38" r:id="rId2"/>
    <p:sldId id="386" r:id="rId3"/>
    <p:sldId id="359" r:id="rId4"/>
    <p:sldId id="1152" r:id="rId5"/>
    <p:sldId id="369" r:id="rId6"/>
    <p:sldId id="293" r:id="rId7"/>
    <p:sldId id="375" r:id="rId8"/>
    <p:sldId id="384" r:id="rId9"/>
    <p:sldId id="1155" r:id="rId10"/>
    <p:sldId id="400" r:id="rId11"/>
    <p:sldId id="388" r:id="rId12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00FF00"/>
    <a:srgbClr val="3333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66" autoAdjust="0"/>
    <p:restoredTop sz="94660"/>
  </p:normalViewPr>
  <p:slideViewPr>
    <p:cSldViewPr snapToGrid="0">
      <p:cViewPr varScale="1">
        <p:scale>
          <a:sx n="59" d="100"/>
          <a:sy n="59" d="100"/>
        </p:scale>
        <p:origin x="116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38A03F-302E-4C1D-8BD6-05301E3A44D9}" type="datetimeFigureOut">
              <a:rPr kumimoji="1" lang="ja-JP" altLang="en-US" smtClean="0"/>
              <a:pPr/>
              <a:t>2018/10/7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138AAF-63C5-4366-9D71-25F90AA064F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3799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138AAF-63C5-4366-9D71-25F90AA064FA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138AAF-63C5-4366-9D71-25F90AA064FA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89447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138AAF-63C5-4366-9D71-25F90AA064FA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6267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138AAF-63C5-4366-9D71-25F90AA064FA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5744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138AAF-63C5-4366-9D71-25F90AA064FA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8059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138AAF-63C5-4366-9D71-25F90AA064FA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4178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138AAF-63C5-4366-9D71-25F90AA064FA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9721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138AAF-63C5-4366-9D71-25F90AA064FA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138AAF-63C5-4366-9D71-25F90AA064FA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05129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138AAF-63C5-4366-9D71-25F90AA064FA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5434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138AAF-63C5-4366-9D71-25F90AA064FA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5801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2018/10/7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2018/10/7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2018/10/7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8139"/>
          </a:xfrm>
        </p:spPr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964096"/>
            <a:ext cx="8686800" cy="4525963"/>
          </a:xfrm>
        </p:spPr>
        <p:txBody>
          <a:bodyPr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2018/10/7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2018/10/7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2018/10/7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2018/10/7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2018/10/7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2018/10/7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2018/10/7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2018/10/7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ED720-0104-4369-84BC-D37694168613}" type="datetimeFigureOut">
              <a:rPr kumimoji="1" lang="ja-JP" altLang="en-US" smtClean="0"/>
              <a:pPr/>
              <a:t>2018/10/7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tiff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5746975"/>
            <a:ext cx="9144000" cy="111126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altLang="ja-JP" sz="2800" dirty="0" err="1"/>
              <a:t>Tomoya</a:t>
            </a:r>
            <a:r>
              <a:rPr lang="en-US" altLang="ja-JP" sz="2800" dirty="0"/>
              <a:t> </a:t>
            </a:r>
            <a:r>
              <a:rPr lang="en-US" altLang="ja-JP" sz="2800" dirty="0" err="1"/>
              <a:t>Hirota</a:t>
            </a:r>
            <a:r>
              <a:rPr lang="en-US" altLang="ja-JP" sz="2800" dirty="0"/>
              <a:t> (NAOJ), </a:t>
            </a:r>
            <a:r>
              <a:rPr lang="en-US" altLang="ja-JP" sz="2800" dirty="0" err="1"/>
              <a:t>Kee</a:t>
            </a:r>
            <a:r>
              <a:rPr lang="en-US" altLang="ja-JP" sz="2800" dirty="0"/>
              <a:t>-Tae Kim (KASI), </a:t>
            </a:r>
          </a:p>
          <a:p>
            <a:pPr algn="ctr">
              <a:buNone/>
            </a:pPr>
            <a:r>
              <a:rPr lang="en-US" altLang="ja-JP" sz="2800" dirty="0"/>
              <a:t>on behalf of </a:t>
            </a:r>
            <a:r>
              <a:rPr lang="en-US" altLang="ja-JP" sz="2800" dirty="0" err="1"/>
              <a:t>KaVA</a:t>
            </a:r>
            <a:r>
              <a:rPr lang="en-US" altLang="ja-JP" sz="2800" dirty="0"/>
              <a:t> Star-formation Science WG</a:t>
            </a:r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0" y="0"/>
            <a:ext cx="9144000" cy="2023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ja-JP" sz="4000" b="1" dirty="0" err="1"/>
              <a:t>KaVA</a:t>
            </a:r>
            <a:r>
              <a:rPr lang="en-US" altLang="ja-JP" sz="4000" b="1" dirty="0"/>
              <a:t> Large Proposal for </a:t>
            </a:r>
          </a:p>
          <a:p>
            <a:pPr algn="ctr"/>
            <a:r>
              <a:rPr lang="en-US" altLang="ja-JP" sz="4000" b="1" dirty="0"/>
              <a:t>High-Mass Star-Formation Studies with Multiple Masers</a:t>
            </a:r>
            <a:r>
              <a:rPr lang="ja-JP" altLang="ja-JP" sz="4000" b="1"/>
              <a:t> </a:t>
            </a:r>
            <a:endParaRPr lang="en-US" altLang="ja-JP" sz="4000" b="1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712F6A39-2184-2C4B-B676-EC5D24804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0356" y="1920975"/>
            <a:ext cx="5430981" cy="3845135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9E87B5A-A9DF-8B42-B26C-D2C4E5524FA0}"/>
              </a:ext>
            </a:extLst>
          </p:cNvPr>
          <p:cNvSpPr/>
          <p:nvPr/>
        </p:nvSpPr>
        <p:spPr>
          <a:xfrm>
            <a:off x="6614098" y="4654848"/>
            <a:ext cx="687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NAOJ</a:t>
            </a:r>
            <a:endParaRPr lang="ja-JP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4000" dirty="0"/>
              <a:t>Follow-up observations with ALMA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5536" y="1085850"/>
            <a:ext cx="6808828" cy="5772150"/>
          </a:xfrm>
        </p:spPr>
        <p:txBody>
          <a:bodyPr>
            <a:normAutofit/>
          </a:bodyPr>
          <a:lstStyle/>
          <a:p>
            <a:r>
              <a:rPr lang="en-US" altLang="ja-JP" sz="2800" dirty="0"/>
              <a:t>Continuum, SiO, CH</a:t>
            </a:r>
            <a:r>
              <a:rPr lang="en-US" altLang="ja-JP" sz="2800" baseline="-25000" dirty="0"/>
              <a:t>3</a:t>
            </a:r>
            <a:r>
              <a:rPr lang="en-US" altLang="ja-JP" sz="2800" dirty="0"/>
              <a:t>OH, etc. at Band 6</a:t>
            </a:r>
          </a:p>
          <a:p>
            <a:pPr lvl="1"/>
            <a:r>
              <a:rPr lang="en-US" altLang="ja-JP" sz="2400" dirty="0"/>
              <a:t>Cycle 3 for CH</a:t>
            </a:r>
            <a:r>
              <a:rPr lang="en-US" altLang="ja-JP" sz="2400" baseline="-25000" dirty="0"/>
              <a:t>3</a:t>
            </a:r>
            <a:r>
              <a:rPr lang="en-US" altLang="ja-JP" sz="2400" dirty="0"/>
              <a:t>OH samples (</a:t>
            </a:r>
            <a:r>
              <a:rPr lang="en-US" altLang="ja-JP" sz="2400" dirty="0" err="1"/>
              <a:t>Mikyoung</a:t>
            </a:r>
            <a:r>
              <a:rPr lang="en-US" altLang="ja-JP" sz="2400" dirty="0"/>
              <a:t> Kim)</a:t>
            </a:r>
          </a:p>
          <a:p>
            <a:pPr lvl="1"/>
            <a:r>
              <a:rPr lang="en-US" altLang="ja-JP" sz="2400" dirty="0"/>
              <a:t>Cycle 6 for H</a:t>
            </a:r>
            <a:r>
              <a:rPr lang="en-US" altLang="ja-JP" sz="2400" baseline="-25000" dirty="0"/>
              <a:t>2</a:t>
            </a:r>
            <a:r>
              <a:rPr lang="en-US" altLang="ja-JP" sz="2400" dirty="0"/>
              <a:t>O samples (</a:t>
            </a:r>
            <a:r>
              <a:rPr lang="en-US" altLang="ja-JP" sz="2400" dirty="0" err="1"/>
              <a:t>Jungha</a:t>
            </a:r>
            <a:r>
              <a:rPr lang="en-US" altLang="ja-JP" sz="2400" dirty="0"/>
              <a:t> Kim)</a:t>
            </a:r>
          </a:p>
          <a:p>
            <a:pPr lvl="1"/>
            <a:r>
              <a:rPr lang="en-US" altLang="ja-JP" sz="2400" dirty="0"/>
              <a:t>Physical/chemical properties of HM-YSOs</a:t>
            </a:r>
          </a:p>
          <a:p>
            <a:pPr lvl="1"/>
            <a:r>
              <a:rPr lang="en-US" altLang="ja-JP" sz="2400" dirty="0"/>
              <a:t>Direct comparison of spatial/velocity structure by filling the gaps of sparse maser distributions</a:t>
            </a:r>
          </a:p>
          <a:p>
            <a:pPr lvl="1"/>
            <a:endParaRPr lang="en-US" altLang="ja-JP" sz="2400" dirty="0"/>
          </a:p>
          <a:p>
            <a:endParaRPr lang="en-US" altLang="ja-JP" sz="2800" dirty="0"/>
          </a:p>
          <a:p>
            <a:pPr lvl="1"/>
            <a:endParaRPr lang="en-US" altLang="ja-JP" sz="2400" dirty="0"/>
          </a:p>
          <a:p>
            <a:endParaRPr lang="en-US" altLang="ja-JP" sz="2800" dirty="0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F8ED4DCE-63CA-FB46-8FEE-6A7829A8CFE5}"/>
              </a:ext>
            </a:extLst>
          </p:cNvPr>
          <p:cNvGrpSpPr/>
          <p:nvPr/>
        </p:nvGrpSpPr>
        <p:grpSpPr>
          <a:xfrm>
            <a:off x="6731630" y="946999"/>
            <a:ext cx="2412370" cy="2037849"/>
            <a:chOff x="4323141" y="3840269"/>
            <a:chExt cx="4534256" cy="3901625"/>
          </a:xfrm>
        </p:grpSpPr>
        <p:pic>
          <p:nvPicPr>
            <p:cNvPr id="10" name="Picture 3" descr="C:\Users\tomoya\Desktop\2012_alma_0001-thumb-592xauto-3285.jpg">
              <a:extLst>
                <a:ext uri="{FF2B5EF4-FFF2-40B4-BE49-F238E27FC236}">
                  <a16:creationId xmlns:a16="http://schemas.microsoft.com/office/drawing/2014/main" id="{C675FB9F-3B8F-DF44-A1D5-A2193291D9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23141" y="3840269"/>
              <a:ext cx="4534256" cy="3017731"/>
            </a:xfrm>
            <a:prstGeom prst="rect">
              <a:avLst/>
            </a:prstGeom>
            <a:noFill/>
          </p:spPr>
        </p:pic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AAAEBE6D-ACB9-4C44-817B-9DEAAE149AB2}"/>
                </a:ext>
              </a:extLst>
            </p:cNvPr>
            <p:cNvSpPr/>
            <p:nvPr/>
          </p:nvSpPr>
          <p:spPr>
            <a:xfrm>
              <a:off x="4612742" y="6857999"/>
              <a:ext cx="4168827" cy="8838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1200" b="1" dirty="0"/>
                <a:t>Clem &amp; </a:t>
              </a:r>
              <a:r>
                <a:rPr lang="en-US" altLang="ja-JP" sz="1200" b="1" dirty="0" err="1"/>
                <a:t>Adri</a:t>
              </a:r>
              <a:r>
                <a:rPr lang="en-US" altLang="ja-JP" sz="1200" b="1" dirty="0"/>
                <a:t> </a:t>
              </a:r>
              <a:r>
                <a:rPr lang="en-US" altLang="ja-JP" sz="1200" b="1" dirty="0" err="1"/>
                <a:t>Bacri-Normier</a:t>
              </a:r>
              <a:r>
                <a:rPr lang="en-US" altLang="ja-JP" sz="1200" b="1" dirty="0"/>
                <a:t> (wingsforscience.com)/ESO</a:t>
              </a:r>
              <a:endParaRPr lang="ja-JP" altLang="en-US" sz="1200" b="1" dirty="0"/>
            </a:p>
          </p:txBody>
        </p:sp>
      </p:grp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4A887C46-2C5D-584C-9403-EF365A6932CB}"/>
              </a:ext>
            </a:extLst>
          </p:cNvPr>
          <p:cNvSpPr/>
          <p:nvPr/>
        </p:nvSpPr>
        <p:spPr>
          <a:xfrm>
            <a:off x="3685309" y="6537022"/>
            <a:ext cx="54444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b="1" dirty="0"/>
              <a:t>SiO (left</a:t>
            </a:r>
            <a:r>
              <a:rPr lang="en-US" altLang="ja-JP" sz="1200" b="1"/>
              <a:t>), CH</a:t>
            </a:r>
            <a:r>
              <a:rPr lang="en-US" altLang="ja-JP" sz="1200" b="1" baseline="-25000"/>
              <a:t>3</a:t>
            </a:r>
            <a:r>
              <a:rPr lang="en-US" altLang="ja-JP" sz="1200" b="1"/>
              <a:t>OH </a:t>
            </a:r>
            <a:r>
              <a:rPr lang="en-US" altLang="ja-JP" sz="1200" b="1" dirty="0"/>
              <a:t>(middle), and 22 GHz H2O maser maps (Kim, J., et al. in prep.)</a:t>
            </a:r>
          </a:p>
        </p:txBody>
      </p:sp>
      <p:sp>
        <p:nvSpPr>
          <p:cNvPr id="41" name="선">
            <a:extLst>
              <a:ext uri="{FF2B5EF4-FFF2-40B4-BE49-F238E27FC236}">
                <a16:creationId xmlns:a16="http://schemas.microsoft.com/office/drawing/2014/main" id="{F5D87789-3012-6748-B52A-2395BC424F42}"/>
              </a:ext>
            </a:extLst>
          </p:cNvPr>
          <p:cNvSpPr/>
          <p:nvPr/>
        </p:nvSpPr>
        <p:spPr>
          <a:xfrm>
            <a:off x="2350144" y="5245585"/>
            <a:ext cx="1297093" cy="977673"/>
          </a:xfrm>
          <a:prstGeom prst="line">
            <a:avLst/>
          </a:prstGeom>
          <a:noFill/>
          <a:ln>
            <a:noFill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b="0">
                <a:solidFill>
                  <a:srgbClr val="5C5C5C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48" name="선">
            <a:extLst>
              <a:ext uri="{FF2B5EF4-FFF2-40B4-BE49-F238E27FC236}">
                <a16:creationId xmlns:a16="http://schemas.microsoft.com/office/drawing/2014/main" id="{B85DD328-CF84-294F-86F3-A1CE923E5485}"/>
              </a:ext>
            </a:extLst>
          </p:cNvPr>
          <p:cNvSpPr/>
          <p:nvPr/>
        </p:nvSpPr>
        <p:spPr>
          <a:xfrm flipV="1">
            <a:off x="2363710" y="4134682"/>
            <a:ext cx="1283528" cy="768152"/>
          </a:xfrm>
          <a:prstGeom prst="line">
            <a:avLst/>
          </a:prstGeom>
          <a:noFill/>
          <a:ln>
            <a:noFill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b="0">
                <a:solidFill>
                  <a:srgbClr val="5C5C5C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grpSp>
        <p:nvGrpSpPr>
          <p:cNvPr id="56" name="グループ化 55">
            <a:extLst>
              <a:ext uri="{FF2B5EF4-FFF2-40B4-BE49-F238E27FC236}">
                <a16:creationId xmlns:a16="http://schemas.microsoft.com/office/drawing/2014/main" id="{CDBBA81F-FF7A-C54F-ACE1-C0A01ECE45D7}"/>
              </a:ext>
            </a:extLst>
          </p:cNvPr>
          <p:cNvGrpSpPr/>
          <p:nvPr/>
        </p:nvGrpSpPr>
        <p:grpSpPr>
          <a:xfrm>
            <a:off x="2926333" y="3752213"/>
            <a:ext cx="3156204" cy="2814019"/>
            <a:chOff x="3370402" y="3911855"/>
            <a:chExt cx="2806211" cy="2501971"/>
          </a:xfrm>
        </p:grpSpPr>
        <p:pic>
          <p:nvPicPr>
            <p:cNvPr id="34" name="스크린샷 2018-06-19 오후 4.11.57.png" descr="스크린샷 2018-06-19 오후 4.11.57.png">
              <a:extLst>
                <a:ext uri="{FF2B5EF4-FFF2-40B4-BE49-F238E27FC236}">
                  <a16:creationId xmlns:a16="http://schemas.microsoft.com/office/drawing/2014/main" id="{0AC8F41C-D83B-2541-9766-276DB3B27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370402" y="3911855"/>
              <a:ext cx="2806211" cy="25019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" name="+ water maser">
              <a:extLst>
                <a:ext uri="{FF2B5EF4-FFF2-40B4-BE49-F238E27FC236}">
                  <a16:creationId xmlns:a16="http://schemas.microsoft.com/office/drawing/2014/main" id="{7CD732DD-DBA7-5A40-B29E-3EB9287B6918}"/>
                </a:ext>
              </a:extLst>
            </p:cNvPr>
            <p:cNvSpPr txBox="1"/>
            <p:nvPr/>
          </p:nvSpPr>
          <p:spPr>
            <a:xfrm>
              <a:off x="3796505" y="4075745"/>
              <a:ext cx="1100181" cy="3151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spcBef>
                  <a:spcPts val="1400"/>
                </a:spcBef>
                <a:defRPr sz="2200" b="0" spc="22">
                  <a:solidFill>
                    <a:srgbClr val="9437FF"/>
                  </a:solidFill>
                  <a:latin typeface="Iowan Old Style"/>
                  <a:ea typeface="Iowan Old Style"/>
                  <a:cs typeface="Iowan Old Style"/>
                  <a:sym typeface="Iowan Old Style"/>
                </a:defRPr>
              </a:lvl1pPr>
            </a:lstStyle>
            <a:p>
              <a:r>
                <a:rPr sz="1000" b="1" dirty="0">
                  <a:solidFill>
                    <a:schemeClr val="tx1"/>
                  </a:solidFill>
                  <a:latin typeface="+mn-lt"/>
                </a:rPr>
                <a:t>+ water maser</a:t>
              </a:r>
            </a:p>
          </p:txBody>
        </p:sp>
        <p:sp>
          <p:nvSpPr>
            <p:cNvPr id="37" name="5,100 AU">
              <a:extLst>
                <a:ext uri="{FF2B5EF4-FFF2-40B4-BE49-F238E27FC236}">
                  <a16:creationId xmlns:a16="http://schemas.microsoft.com/office/drawing/2014/main" id="{FD087AD8-EE4A-AB4F-84CE-2C094E6E0CA9}"/>
                </a:ext>
              </a:extLst>
            </p:cNvPr>
            <p:cNvSpPr txBox="1"/>
            <p:nvPr/>
          </p:nvSpPr>
          <p:spPr>
            <a:xfrm>
              <a:off x="5063150" y="5750444"/>
              <a:ext cx="762550" cy="3394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spcBef>
                  <a:spcPts val="1400"/>
                </a:spcBef>
                <a:defRPr sz="1600" b="0" spc="16">
                  <a:solidFill>
                    <a:srgbClr val="6827B4"/>
                  </a:solidFill>
                  <a:latin typeface="Iowan Old Style"/>
                  <a:ea typeface="Iowan Old Style"/>
                  <a:cs typeface="Iowan Old Style"/>
                  <a:sym typeface="Iowan Old Style"/>
                </a:defRPr>
              </a:lvl1pPr>
            </a:lstStyle>
            <a:p>
              <a:r>
                <a:rPr sz="1000" b="1" dirty="0">
                  <a:solidFill>
                    <a:schemeClr val="tx1"/>
                  </a:solidFill>
                  <a:latin typeface="+mn-lt"/>
                </a:rPr>
                <a:t>5</a:t>
              </a:r>
              <a:r>
                <a:rPr lang="en-US" altLang="ja-JP" sz="1000" b="1" dirty="0">
                  <a:solidFill>
                    <a:schemeClr val="tx1"/>
                  </a:solidFill>
                  <a:latin typeface="+mn-lt"/>
                </a:rPr>
                <a:t>0</a:t>
              </a:r>
              <a:r>
                <a:rPr sz="1000" b="1" dirty="0">
                  <a:solidFill>
                    <a:schemeClr val="tx1"/>
                  </a:solidFill>
                  <a:latin typeface="+mn-lt"/>
                </a:rPr>
                <a:t>00 AU</a:t>
              </a:r>
            </a:p>
          </p:txBody>
        </p:sp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BEF318F7-811F-9C43-966C-76086B6D0123}"/>
                </a:ext>
              </a:extLst>
            </p:cNvPr>
            <p:cNvCxnSpPr/>
            <p:nvPr/>
          </p:nvCxnSpPr>
          <p:spPr>
            <a:xfrm>
              <a:off x="5075098" y="6028941"/>
              <a:ext cx="50800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0C2D5A9E-E43E-6D4E-A12E-0D1BA660D2B1}"/>
              </a:ext>
            </a:extLst>
          </p:cNvPr>
          <p:cNvGrpSpPr/>
          <p:nvPr/>
        </p:nvGrpSpPr>
        <p:grpSpPr>
          <a:xfrm>
            <a:off x="36198" y="3735335"/>
            <a:ext cx="2927871" cy="2891100"/>
            <a:chOff x="174747" y="3980298"/>
            <a:chExt cx="2469329" cy="2438317"/>
          </a:xfrm>
        </p:grpSpPr>
        <p:pic>
          <p:nvPicPr>
            <p:cNvPr id="40" name="스크린샷 2018-06-16 오후 3.35.24.png" descr="스크린샷 2018-06-16 오후 3.35.24.png">
              <a:extLst>
                <a:ext uri="{FF2B5EF4-FFF2-40B4-BE49-F238E27FC236}">
                  <a16:creationId xmlns:a16="http://schemas.microsoft.com/office/drawing/2014/main" id="{DC4EAD61-ABD9-C540-946C-C8633A62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74747" y="3980298"/>
              <a:ext cx="2469329" cy="24383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" name="+ water maser">
              <a:extLst>
                <a:ext uri="{FF2B5EF4-FFF2-40B4-BE49-F238E27FC236}">
                  <a16:creationId xmlns:a16="http://schemas.microsoft.com/office/drawing/2014/main" id="{0BDB64D6-7971-8448-B755-847409ED73DA}"/>
                </a:ext>
              </a:extLst>
            </p:cNvPr>
            <p:cNvSpPr txBox="1"/>
            <p:nvPr/>
          </p:nvSpPr>
          <p:spPr>
            <a:xfrm>
              <a:off x="599062" y="4113355"/>
              <a:ext cx="1463779" cy="2932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spcBef>
                  <a:spcPts val="1400"/>
                </a:spcBef>
                <a:defRPr sz="2200" b="0" spc="22">
                  <a:solidFill>
                    <a:srgbClr val="9437FF"/>
                  </a:solidFill>
                  <a:latin typeface="Iowan Old Style"/>
                  <a:ea typeface="Iowan Old Style"/>
                  <a:cs typeface="Iowan Old Style"/>
                  <a:sym typeface="Iowan Old Style"/>
                </a:defRPr>
              </a:lvl1pPr>
            </a:lstStyle>
            <a:p>
              <a:r>
                <a:rPr sz="1000" b="1" dirty="0">
                  <a:solidFill>
                    <a:schemeClr val="tx1"/>
                  </a:solidFill>
                  <a:latin typeface="+mn-lt"/>
                </a:rPr>
                <a:t>+ water maser</a:t>
              </a:r>
            </a:p>
          </p:txBody>
        </p:sp>
        <p:sp>
          <p:nvSpPr>
            <p:cNvPr id="44" name="10,200 AU">
              <a:extLst>
                <a:ext uri="{FF2B5EF4-FFF2-40B4-BE49-F238E27FC236}">
                  <a16:creationId xmlns:a16="http://schemas.microsoft.com/office/drawing/2014/main" id="{9A088D03-8E5A-2F4B-AF8E-E20D64514EFD}"/>
                </a:ext>
              </a:extLst>
            </p:cNvPr>
            <p:cNvSpPr txBox="1"/>
            <p:nvPr/>
          </p:nvSpPr>
          <p:spPr>
            <a:xfrm>
              <a:off x="609571" y="5750753"/>
              <a:ext cx="979002" cy="2568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spcBef>
                  <a:spcPts val="1400"/>
                </a:spcBef>
                <a:defRPr sz="1600" b="0" spc="16">
                  <a:solidFill>
                    <a:srgbClr val="6827B4"/>
                  </a:solidFill>
                  <a:latin typeface="Iowan Old Style"/>
                  <a:ea typeface="Iowan Old Style"/>
                  <a:cs typeface="Iowan Old Style"/>
                  <a:sym typeface="Iowan Old Style"/>
                </a:defRPr>
              </a:lvl1pPr>
            </a:lstStyle>
            <a:p>
              <a:r>
                <a:rPr sz="1000" b="1" dirty="0">
                  <a:solidFill>
                    <a:schemeClr val="tx1"/>
                  </a:solidFill>
                  <a:latin typeface="+mn-lt"/>
                </a:rPr>
                <a:t>10</a:t>
              </a:r>
              <a:r>
                <a:rPr lang="en-US" altLang="ja-JP" sz="1000" b="1" dirty="0">
                  <a:solidFill>
                    <a:schemeClr val="tx1"/>
                  </a:solidFill>
                  <a:latin typeface="+mn-lt"/>
                </a:rPr>
                <a:t>0</a:t>
              </a:r>
              <a:r>
                <a:rPr sz="1000" b="1" dirty="0">
                  <a:solidFill>
                    <a:schemeClr val="tx1"/>
                  </a:solidFill>
                  <a:latin typeface="+mn-lt"/>
                </a:rPr>
                <a:t>00 AU</a:t>
              </a:r>
            </a:p>
          </p:txBody>
        </p:sp>
        <p:cxnSp>
          <p:nvCxnSpPr>
            <p:cNvPr id="53" name="直線コネクタ 52">
              <a:extLst>
                <a:ext uri="{FF2B5EF4-FFF2-40B4-BE49-F238E27FC236}">
                  <a16:creationId xmlns:a16="http://schemas.microsoft.com/office/drawing/2014/main" id="{2D18AD9D-D5F7-A249-BB5F-3B301EBF1BDC}"/>
                </a:ext>
              </a:extLst>
            </p:cNvPr>
            <p:cNvCxnSpPr>
              <a:cxnSpLocks/>
            </p:cNvCxnSpPr>
            <p:nvPr/>
          </p:nvCxnSpPr>
          <p:spPr>
            <a:xfrm>
              <a:off x="730089" y="5978927"/>
              <a:ext cx="28082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グループ化 56">
            <a:extLst>
              <a:ext uri="{FF2B5EF4-FFF2-40B4-BE49-F238E27FC236}">
                <a16:creationId xmlns:a16="http://schemas.microsoft.com/office/drawing/2014/main" id="{427DAAD7-D144-D443-B6A5-9A2893B244CF}"/>
              </a:ext>
            </a:extLst>
          </p:cNvPr>
          <p:cNvGrpSpPr/>
          <p:nvPr/>
        </p:nvGrpSpPr>
        <p:grpSpPr>
          <a:xfrm>
            <a:off x="6176841" y="3893101"/>
            <a:ext cx="2925585" cy="2593958"/>
            <a:chOff x="6197994" y="3911855"/>
            <a:chExt cx="2904432" cy="2575203"/>
          </a:xfrm>
        </p:grpSpPr>
        <p:pic>
          <p:nvPicPr>
            <p:cNvPr id="39" name="스크린샷 2018-06-21 오후 11.03.57.png" descr="스크린샷 2018-06-21 오후 11.03.57.png">
              <a:extLst>
                <a:ext uri="{FF2B5EF4-FFF2-40B4-BE49-F238E27FC236}">
                  <a16:creationId xmlns:a16="http://schemas.microsoft.com/office/drawing/2014/main" id="{E3B1C819-13AF-E243-B77B-4EB206030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197994" y="3911855"/>
              <a:ext cx="2904432" cy="25752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" name="1,020 AU">
              <a:extLst>
                <a:ext uri="{FF2B5EF4-FFF2-40B4-BE49-F238E27FC236}">
                  <a16:creationId xmlns:a16="http://schemas.microsoft.com/office/drawing/2014/main" id="{6C42D7BE-8244-9548-9F4A-38B9CA0BD17F}"/>
                </a:ext>
              </a:extLst>
            </p:cNvPr>
            <p:cNvSpPr txBox="1"/>
            <p:nvPr/>
          </p:nvSpPr>
          <p:spPr>
            <a:xfrm>
              <a:off x="6681170" y="4059243"/>
              <a:ext cx="1379457" cy="3683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spcBef>
                  <a:spcPts val="1400"/>
                </a:spcBef>
                <a:defRPr sz="1600" b="0" spc="16">
                  <a:solidFill>
                    <a:srgbClr val="6827B4"/>
                  </a:solidFill>
                  <a:latin typeface="Iowan Old Style"/>
                  <a:ea typeface="Iowan Old Style"/>
                  <a:cs typeface="Iowan Old Style"/>
                  <a:sym typeface="Iowan Old Style"/>
                </a:defRPr>
              </a:lvl1pPr>
            </a:lstStyle>
            <a:p>
              <a:r>
                <a:rPr lang="en-US" altLang="ja-JP" sz="1000" b="1" dirty="0">
                  <a:solidFill>
                    <a:schemeClr val="tx1"/>
                  </a:solidFill>
                  <a:latin typeface="+mn-lt"/>
                </a:rPr>
                <a:t>100</a:t>
              </a:r>
              <a:r>
                <a:rPr sz="1000" b="1" dirty="0">
                  <a:solidFill>
                    <a:schemeClr val="tx1"/>
                  </a:solidFill>
                  <a:latin typeface="+mn-lt"/>
                </a:rPr>
                <a:t>0 AU</a:t>
              </a:r>
            </a:p>
          </p:txBody>
        </p:sp>
        <p:cxnSp>
          <p:nvCxnSpPr>
            <p:cNvPr id="54" name="直線コネクタ 53">
              <a:extLst>
                <a:ext uri="{FF2B5EF4-FFF2-40B4-BE49-F238E27FC236}">
                  <a16:creationId xmlns:a16="http://schemas.microsoft.com/office/drawing/2014/main" id="{F3B61FCC-B9C1-FE43-A905-C1102CD4FC56}"/>
                </a:ext>
              </a:extLst>
            </p:cNvPr>
            <p:cNvCxnSpPr>
              <a:cxnSpLocks/>
            </p:cNvCxnSpPr>
            <p:nvPr/>
          </p:nvCxnSpPr>
          <p:spPr>
            <a:xfrm>
              <a:off x="6808084" y="4368780"/>
              <a:ext cx="28082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28765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4000" dirty="0"/>
              <a:t>Summary and future</a:t>
            </a:r>
          </a:p>
        </p:txBody>
      </p:sp>
      <p:sp>
        <p:nvSpPr>
          <p:cNvPr id="16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086678"/>
            <a:ext cx="8686800" cy="5771322"/>
          </a:xfrm>
        </p:spPr>
        <p:txBody>
          <a:bodyPr>
            <a:normAutofit/>
          </a:bodyPr>
          <a:lstStyle/>
          <a:p>
            <a:r>
              <a:rPr lang="en-US" altLang="ja-JP" sz="2800" dirty="0" err="1"/>
              <a:t>KaVA</a:t>
            </a:r>
            <a:r>
              <a:rPr lang="en-US" altLang="ja-JP" sz="2800" dirty="0"/>
              <a:t> LPs have started since 2016 and still on-going</a:t>
            </a:r>
          </a:p>
          <a:p>
            <a:pPr lvl="1"/>
            <a:r>
              <a:rPr lang="en-US" altLang="ja-JP" sz="2400" dirty="0"/>
              <a:t>Monitoring observations of selected H</a:t>
            </a:r>
            <a:r>
              <a:rPr lang="en-US" altLang="ja-JP" sz="2400" baseline="-25000" dirty="0"/>
              <a:t>2</a:t>
            </a:r>
            <a:r>
              <a:rPr lang="en-US" altLang="ja-JP" sz="2400" dirty="0"/>
              <a:t>O and CH</a:t>
            </a:r>
            <a:r>
              <a:rPr lang="en-US" altLang="ja-JP" sz="2400" baseline="-25000" dirty="0"/>
              <a:t>3</a:t>
            </a:r>
            <a:r>
              <a:rPr lang="en-US" altLang="ja-JP" sz="2400" dirty="0"/>
              <a:t>OH maser sources will be finished in 2019 May</a:t>
            </a:r>
          </a:p>
          <a:p>
            <a:pPr lvl="1"/>
            <a:r>
              <a:rPr lang="en-US" altLang="ja-JP" sz="2400" dirty="0"/>
              <a:t>Further monitoring/survey will be continued after 2019</a:t>
            </a:r>
          </a:p>
          <a:p>
            <a:r>
              <a:rPr lang="en-US" altLang="ja-JP" sz="2800" dirty="0"/>
              <a:t>Follow-up observations are also on-going</a:t>
            </a:r>
          </a:p>
          <a:p>
            <a:pPr lvl="1"/>
            <a:r>
              <a:rPr lang="en-US" altLang="ja-JP" sz="2400" dirty="0"/>
              <a:t>VERA astrometry for accurate distances</a:t>
            </a:r>
          </a:p>
          <a:p>
            <a:pPr lvl="1"/>
            <a:r>
              <a:rPr lang="en-US" altLang="ja-JP" sz="2400" dirty="0"/>
              <a:t>ALMA cycle 6 for thermal lines and continuum</a:t>
            </a:r>
          </a:p>
          <a:p>
            <a:pPr lvl="1"/>
            <a:r>
              <a:rPr lang="en-US" altLang="ja-JP" sz="2400" dirty="0"/>
              <a:t>JVLA/EAVN for 6.7 GHz </a:t>
            </a:r>
            <a:r>
              <a:rPr lang="en-US" altLang="ja-JP" sz="2400"/>
              <a:t>methanol masers</a:t>
            </a:r>
            <a:endParaRPr lang="en-US" altLang="ja-JP" sz="2400" dirty="0"/>
          </a:p>
          <a:p>
            <a:pPr lvl="1"/>
            <a:r>
              <a:rPr lang="en-US" altLang="ja-JP" sz="2400" dirty="0"/>
              <a:t>Single-dish projects for larger-scale structure</a:t>
            </a:r>
            <a:endParaRPr lang="en-US" altLang="ja-JP" sz="2800" dirty="0"/>
          </a:p>
          <a:p>
            <a:r>
              <a:rPr lang="en-US" altLang="ja-JP" sz="2800" dirty="0">
                <a:ea typeface="Arial Unicode MS" pitchFamily="50" charset="-128"/>
                <a:cs typeface="Arial Unicode MS" pitchFamily="50" charset="-128"/>
              </a:rPr>
              <a:t>New members and collaborator are always welcome!</a:t>
            </a:r>
          </a:p>
          <a:p>
            <a:pPr lvl="1"/>
            <a:r>
              <a:rPr lang="en-US" altLang="ja-JP" sz="2400" dirty="0">
                <a:ea typeface="Arial Unicode MS" pitchFamily="50" charset="-128"/>
                <a:cs typeface="Arial Unicode MS" pitchFamily="50" charset="-128"/>
              </a:rPr>
              <a:t>We are very happy to exchange information about other similar projects for future collaboration. </a:t>
            </a:r>
          </a:p>
        </p:txBody>
      </p:sp>
    </p:spTree>
    <p:extLst>
      <p:ext uri="{BB962C8B-B14F-4D97-AF65-F5344CB8AC3E}">
        <p14:creationId xmlns:p14="http://schemas.microsoft.com/office/powerpoint/2010/main" val="1099268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4000" dirty="0">
                <a:latin typeface="+mn-lt"/>
              </a:rPr>
              <a:t>Collaborators</a:t>
            </a:r>
          </a:p>
        </p:txBody>
      </p:sp>
      <p:sp>
        <p:nvSpPr>
          <p:cNvPr id="16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086678"/>
            <a:ext cx="8243455" cy="5771322"/>
          </a:xfrm>
        </p:spPr>
        <p:txBody>
          <a:bodyPr>
            <a:normAutofit/>
          </a:bodyPr>
          <a:lstStyle/>
          <a:p>
            <a:r>
              <a:rPr lang="en-US" altLang="ja-JP" sz="2800" dirty="0">
                <a:ea typeface="Arial Unicode MS" pitchFamily="50" charset="-128"/>
                <a:cs typeface="Arial Unicode MS" pitchFamily="50" charset="-128"/>
              </a:rPr>
              <a:t>Co-PI</a:t>
            </a:r>
          </a:p>
          <a:p>
            <a:pPr lvl="1"/>
            <a:r>
              <a:rPr lang="en-US" altLang="ja-JP" sz="2400" dirty="0">
                <a:ea typeface="Arial Unicode MS" pitchFamily="50" charset="-128"/>
                <a:cs typeface="Arial Unicode MS" pitchFamily="50" charset="-128"/>
              </a:rPr>
              <a:t>T. </a:t>
            </a:r>
            <a:r>
              <a:rPr lang="en-US" altLang="ja-JP" sz="2400" dirty="0" err="1">
                <a:ea typeface="Arial Unicode MS" pitchFamily="50" charset="-128"/>
                <a:cs typeface="Arial Unicode MS" pitchFamily="50" charset="-128"/>
              </a:rPr>
              <a:t>Hirota</a:t>
            </a:r>
            <a:r>
              <a:rPr lang="en-US" altLang="ja-JP" sz="2400" dirty="0">
                <a:ea typeface="Arial Unicode MS" pitchFamily="50" charset="-128"/>
                <a:cs typeface="Arial Unicode MS" pitchFamily="50" charset="-128"/>
              </a:rPr>
              <a:t> (NAOJ) and K. T. Kim (KASI)</a:t>
            </a:r>
            <a:endParaRPr lang="en-US" altLang="ja-JP" sz="2800" dirty="0">
              <a:ea typeface="Arial Unicode MS" pitchFamily="50" charset="-128"/>
              <a:cs typeface="Arial Unicode MS" pitchFamily="50" charset="-128"/>
            </a:endParaRPr>
          </a:p>
          <a:p>
            <a:r>
              <a:rPr lang="en-US" altLang="ja-JP" sz="2800" dirty="0">
                <a:ea typeface="Arial Unicode MS" pitchFamily="50" charset="-128"/>
                <a:cs typeface="Arial Unicode MS" pitchFamily="50" charset="-128"/>
              </a:rPr>
              <a:t>Core members ~ 17, including 3 students</a:t>
            </a:r>
          </a:p>
          <a:p>
            <a:pPr lvl="1"/>
            <a:r>
              <a:rPr lang="en-US" altLang="ja-JP" sz="2400" dirty="0">
                <a:ea typeface="Arial Unicode MS" pitchFamily="50" charset="-128"/>
                <a:cs typeface="Arial Unicode MS" pitchFamily="50" charset="-128"/>
              </a:rPr>
              <a:t>D. Y. Byun, J. O. </a:t>
            </a:r>
            <a:r>
              <a:rPr lang="en-US" altLang="ja-JP" sz="2400" dirty="0" err="1">
                <a:ea typeface="Arial Unicode MS" pitchFamily="50" charset="-128"/>
                <a:cs typeface="Arial Unicode MS" pitchFamily="50" charset="-128"/>
              </a:rPr>
              <a:t>Chibueze</a:t>
            </a:r>
            <a:r>
              <a:rPr lang="en-US" altLang="ja-JP" sz="2400" dirty="0">
                <a:ea typeface="Arial Unicode MS" pitchFamily="50" charset="-128"/>
                <a:cs typeface="Arial Unicode MS" pitchFamily="50" charset="-128"/>
              </a:rPr>
              <a:t>, K. Hachisuka, B. Hu, E. Hwang,           J. Hwang, J. H. Kang, J. Kim, J. S. Kim, M. K. Kim, T. Liu,                   N. Matsumoto, K. </a:t>
            </a:r>
            <a:r>
              <a:rPr lang="en-US" altLang="ja-JP" sz="2400" dirty="0" err="1">
                <a:ea typeface="Arial Unicode MS" pitchFamily="50" charset="-128"/>
                <a:cs typeface="Arial Unicode MS" pitchFamily="50" charset="-128"/>
              </a:rPr>
              <a:t>Motogi</a:t>
            </a:r>
            <a:r>
              <a:rPr lang="en-US" altLang="ja-JP" sz="2400" dirty="0">
                <a:ea typeface="Arial Unicode MS" pitchFamily="50" charset="-128"/>
                <a:cs typeface="Arial Unicode MS" pitchFamily="50" charset="-128"/>
              </a:rPr>
              <a:t>, C. S. Oh, K. Sugiyama, K. </a:t>
            </a:r>
            <a:r>
              <a:rPr lang="en-US" altLang="ja-JP" sz="2400" dirty="0" err="1">
                <a:ea typeface="Arial Unicode MS" pitchFamily="50" charset="-128"/>
                <a:cs typeface="Arial Unicode MS" pitchFamily="50" charset="-128"/>
              </a:rPr>
              <a:t>Sunada</a:t>
            </a:r>
            <a:r>
              <a:rPr lang="en-US" altLang="ja-JP" sz="2400" dirty="0">
                <a:ea typeface="Arial Unicode MS" pitchFamily="50" charset="-128"/>
                <a:cs typeface="Arial Unicode MS" pitchFamily="50" charset="-128"/>
              </a:rPr>
              <a:t>, Y. W. Wu (~17, including 3 students)</a:t>
            </a:r>
            <a:endParaRPr lang="en-US" altLang="ja-JP" sz="2800" dirty="0">
              <a:ea typeface="Arial Unicode MS" pitchFamily="50" charset="-128"/>
              <a:cs typeface="Arial Unicode MS" pitchFamily="50" charset="-128"/>
            </a:endParaRPr>
          </a:p>
          <a:p>
            <a:r>
              <a:rPr lang="en-US" altLang="ja-JP" sz="2800" dirty="0">
                <a:ea typeface="Arial Unicode MS" pitchFamily="50" charset="-128"/>
                <a:cs typeface="Arial Unicode MS" pitchFamily="50" charset="-128"/>
              </a:rPr>
              <a:t>Other members ~ 40</a:t>
            </a:r>
          </a:p>
          <a:p>
            <a:pPr lvl="1"/>
            <a:endParaRPr lang="en-US" altLang="ja-JP" sz="2800" dirty="0">
              <a:ea typeface="Arial Unicode MS" pitchFamily="50" charset="-128"/>
              <a:cs typeface="Arial Unicode MS" pitchFamily="50" charset="-128"/>
            </a:endParaRPr>
          </a:p>
          <a:p>
            <a:r>
              <a:rPr lang="en-US" altLang="ja-JP" sz="2800" dirty="0">
                <a:ea typeface="Arial Unicode MS" pitchFamily="50" charset="-128"/>
                <a:cs typeface="Arial Unicode MS" pitchFamily="50" charset="-128"/>
              </a:rPr>
              <a:t>New members and collaborator are always welcome!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DD4E17F-9BF9-3E47-9489-DE4EEF461C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991" y="5889149"/>
            <a:ext cx="1526209" cy="86725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4C4E6F18-1BA2-DE46-8AF0-58D84918B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5816600"/>
            <a:ext cx="10414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500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4000" dirty="0" err="1"/>
              <a:t>KaVA</a:t>
            </a:r>
            <a:r>
              <a:rPr lang="en-US" altLang="ja-JP" sz="4000" dirty="0"/>
              <a:t> large program (LP)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24257EF-817C-194D-880F-00AB6DC30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0475" y="1219381"/>
            <a:ext cx="3201209" cy="2022582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3B241C2-29E9-9B42-8DDC-F3FB38AED199}"/>
              </a:ext>
            </a:extLst>
          </p:cNvPr>
          <p:cNvSpPr/>
          <p:nvPr/>
        </p:nvSpPr>
        <p:spPr>
          <a:xfrm>
            <a:off x="6305527" y="6542233"/>
            <a:ext cx="23044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ja-JP" sz="1200" b="1" dirty="0"/>
              <a:t>SiO masers in WX </a:t>
            </a:r>
            <a:r>
              <a:rPr lang="en" altLang="ja-JP" sz="1200" b="1" dirty="0" err="1"/>
              <a:t>Psc</a:t>
            </a:r>
            <a:r>
              <a:rPr lang="en" altLang="ja-JP" sz="1200" b="1" dirty="0"/>
              <a:t> (Yun+2016)</a:t>
            </a:r>
            <a:endParaRPr lang="ja-JP" altLang="en-US" sz="1200" b="1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789B40E-7A62-184D-B3B8-4B4244183AD3}"/>
              </a:ext>
            </a:extLst>
          </p:cNvPr>
          <p:cNvSpPr/>
          <p:nvPr/>
        </p:nvSpPr>
        <p:spPr>
          <a:xfrm>
            <a:off x="6591585" y="3227461"/>
            <a:ext cx="19770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ja-JP" sz="1200" b="1" dirty="0"/>
              <a:t>M87 at 22 GHz (Hada+2017)</a:t>
            </a:r>
            <a:endParaRPr lang="ja-JP" altLang="en-US" sz="1200" b="1"/>
          </a:p>
        </p:txBody>
      </p:sp>
      <p:sp>
        <p:nvSpPr>
          <p:cNvPr id="11" name="コンテンツ プレースホルダ 2">
            <a:extLst>
              <a:ext uri="{FF2B5EF4-FFF2-40B4-BE49-F238E27FC236}">
                <a16:creationId xmlns:a16="http://schemas.microsoft.com/office/drawing/2014/main" id="{1EB93641-0E9D-FF4C-B356-4A97CBCDCE12}"/>
              </a:ext>
            </a:extLst>
          </p:cNvPr>
          <p:cNvSpPr txBox="1">
            <a:spLocks/>
          </p:cNvSpPr>
          <p:nvPr/>
        </p:nvSpPr>
        <p:spPr>
          <a:xfrm>
            <a:off x="457200" y="1086678"/>
            <a:ext cx="5250873" cy="5771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dirty="0" err="1"/>
              <a:t>KaVA</a:t>
            </a:r>
            <a:r>
              <a:rPr lang="en-US" altLang="ja-JP" sz="2800" dirty="0"/>
              <a:t>: KVN and VERA Array</a:t>
            </a:r>
          </a:p>
          <a:p>
            <a:pPr lvl="1"/>
            <a:r>
              <a:rPr lang="en-US" altLang="ja-JP" sz="2400" dirty="0"/>
              <a:t>Three LPs since 2015</a:t>
            </a:r>
          </a:p>
          <a:p>
            <a:pPr lvl="2"/>
            <a:r>
              <a:rPr lang="en-US" altLang="ja-JP" sz="2000" dirty="0"/>
              <a:t>AGN (M. Kino &amp; B. W. Sohn)</a:t>
            </a:r>
          </a:p>
          <a:p>
            <a:pPr lvl="2"/>
            <a:r>
              <a:rPr lang="en-US" altLang="ja-JP" sz="2000" dirty="0"/>
              <a:t>Late-type stars (S. H. Cho and H. Imai)</a:t>
            </a:r>
          </a:p>
          <a:p>
            <a:pPr lvl="2"/>
            <a:r>
              <a:rPr lang="en-US" altLang="ja-JP" sz="2000" dirty="0"/>
              <a:t>SFR (T. </a:t>
            </a:r>
            <a:r>
              <a:rPr lang="en-US" altLang="ja-JP" sz="2000" dirty="0" err="1"/>
              <a:t>Hirota</a:t>
            </a:r>
            <a:r>
              <a:rPr lang="en-US" altLang="ja-JP" sz="2000" dirty="0"/>
              <a:t> &amp; K. T. Kim)</a:t>
            </a:r>
          </a:p>
          <a:p>
            <a:pPr lvl="1"/>
            <a:r>
              <a:rPr lang="en-US" altLang="ja-JP" sz="2400" dirty="0"/>
              <a:t>Allocation of ~200 </a:t>
            </a:r>
            <a:r>
              <a:rPr lang="en-US" altLang="ja-JP" sz="2400" dirty="0" err="1"/>
              <a:t>hrs</a:t>
            </a:r>
            <a:r>
              <a:rPr lang="en-US" altLang="ja-JP" sz="2400" dirty="0"/>
              <a:t>/</a:t>
            </a:r>
            <a:r>
              <a:rPr lang="en-US" altLang="ja-JP" sz="2400" dirty="0" err="1"/>
              <a:t>yr</a:t>
            </a:r>
            <a:r>
              <a:rPr lang="en-US" altLang="ja-JP" sz="2400" dirty="0"/>
              <a:t>/project</a:t>
            </a:r>
          </a:p>
          <a:p>
            <a:pPr lvl="1"/>
            <a:r>
              <a:rPr lang="en-US" altLang="ja-JP" sz="2400" dirty="0"/>
              <a:t>Long-term program (3-4 years)</a:t>
            </a:r>
          </a:p>
          <a:p>
            <a:pPr lvl="1"/>
            <a:r>
              <a:rPr lang="en-US" altLang="ja-JP" sz="2400" dirty="0"/>
              <a:t>EAVN operation since 2018</a:t>
            </a:r>
          </a:p>
          <a:p>
            <a:r>
              <a:rPr lang="en-US" altLang="ja-JP" sz="2800" dirty="0"/>
              <a:t>See related talks</a:t>
            </a:r>
          </a:p>
          <a:p>
            <a:pPr lvl="1"/>
            <a:r>
              <a:rPr lang="en" altLang="ja-JP" sz="2400" dirty="0"/>
              <a:t>K. </a:t>
            </a:r>
            <a:r>
              <a:rPr lang="en" altLang="ja-JP" sz="2400" dirty="0" err="1"/>
              <a:t>Hada</a:t>
            </a:r>
            <a:r>
              <a:rPr lang="en" altLang="ja-JP" sz="2400" dirty="0"/>
              <a:t>, S. T. Han, H. Kobayashi,      S. S. Lee, J. Park, Y. Yun</a:t>
            </a:r>
          </a:p>
          <a:p>
            <a:pPr lvl="1"/>
            <a:r>
              <a:rPr lang="en" altLang="ja-JP" sz="2400" dirty="0"/>
              <a:t>And more posters</a:t>
            </a:r>
            <a:endParaRPr lang="en-US" altLang="ja-JP" sz="2400" dirty="0"/>
          </a:p>
          <a:p>
            <a:pPr lvl="1"/>
            <a:endParaRPr lang="en-US" altLang="ja-JP" sz="2000" dirty="0"/>
          </a:p>
          <a:p>
            <a:pPr lvl="1"/>
            <a:endParaRPr lang="en-US" altLang="ja-JP" sz="2400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ED9FD204-E674-844E-92F6-F10F1D5ACE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4734" y="3698868"/>
            <a:ext cx="2901566" cy="287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291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図 30">
            <a:extLst>
              <a:ext uri="{FF2B5EF4-FFF2-40B4-BE49-F238E27FC236}">
                <a16:creationId xmlns:a16="http://schemas.microsoft.com/office/drawing/2014/main" id="{46E7709E-A839-D74C-8006-0B84852B72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5" y="2451208"/>
            <a:ext cx="2590800" cy="414527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4000" dirty="0" err="1"/>
              <a:t>KaVA</a:t>
            </a:r>
            <a:r>
              <a:rPr lang="en-US" altLang="ja-JP" sz="4000" dirty="0"/>
              <a:t> SFRs LP</a:t>
            </a:r>
          </a:p>
        </p:txBody>
      </p:sp>
      <p:sp>
        <p:nvSpPr>
          <p:cNvPr id="16" name="コンテンツ プレースホルダ 2"/>
          <p:cNvSpPr>
            <a:spLocks noGrp="1"/>
          </p:cNvSpPr>
          <p:nvPr>
            <p:ph idx="1"/>
          </p:nvPr>
        </p:nvSpPr>
        <p:spPr>
          <a:xfrm>
            <a:off x="457199" y="1086678"/>
            <a:ext cx="8465127" cy="5771322"/>
          </a:xfrm>
        </p:spPr>
        <p:txBody>
          <a:bodyPr>
            <a:normAutofit/>
          </a:bodyPr>
          <a:lstStyle/>
          <a:p>
            <a:r>
              <a:rPr lang="en-US" altLang="ja-JP" sz="2800" b="1" dirty="0"/>
              <a:t>Understanding high-mass star formation through </a:t>
            </a:r>
            <a:r>
              <a:rPr lang="en-US" altLang="ja-JP" sz="2800" b="1" dirty="0" err="1"/>
              <a:t>KaVA</a:t>
            </a:r>
            <a:r>
              <a:rPr lang="en-US" altLang="ja-JP" sz="2800" b="1" dirty="0"/>
              <a:t> observations of water and methanol masers</a:t>
            </a:r>
            <a:endParaRPr lang="en-US" altLang="ja-JP" sz="2800" dirty="0"/>
          </a:p>
          <a:p>
            <a:pPr lvl="1"/>
            <a:r>
              <a:rPr lang="en-US" altLang="ja-JP" sz="2400" dirty="0"/>
              <a:t>Statistical VLBI monitoring/survey to reveal </a:t>
            </a:r>
          </a:p>
          <a:p>
            <a:pPr marL="457200" lvl="1" indent="0">
              <a:buNone/>
            </a:pPr>
            <a:r>
              <a:rPr lang="en-US" altLang="ja-JP" sz="2400" dirty="0"/>
              <a:t>    3D velocity and spatial structures of </a:t>
            </a:r>
          </a:p>
          <a:p>
            <a:pPr marL="457200" lvl="1" indent="0">
              <a:buNone/>
            </a:pPr>
            <a:r>
              <a:rPr lang="en-US" altLang="ja-JP" sz="2400" dirty="0"/>
              <a:t>    22GHz H</a:t>
            </a:r>
            <a:r>
              <a:rPr lang="en-US" altLang="ja-JP" sz="2400" baseline="-25000" dirty="0"/>
              <a:t>2</a:t>
            </a:r>
            <a:r>
              <a:rPr lang="en-US" altLang="ja-JP" sz="2400" dirty="0"/>
              <a:t>O/44GHz CH</a:t>
            </a:r>
            <a:r>
              <a:rPr lang="en-US" altLang="ja-JP" sz="2400" baseline="-25000" dirty="0"/>
              <a:t>3</a:t>
            </a:r>
            <a:r>
              <a:rPr lang="en-US" altLang="ja-JP" sz="2400" dirty="0"/>
              <a:t>OH masers </a:t>
            </a:r>
          </a:p>
          <a:p>
            <a:pPr marL="457200" lvl="1" indent="0">
              <a:buNone/>
            </a:pPr>
            <a:r>
              <a:rPr lang="en-US" altLang="ja-JP" sz="2400" dirty="0"/>
              <a:t>    associated with high-mass young stellar </a:t>
            </a:r>
          </a:p>
          <a:p>
            <a:pPr marL="457200" lvl="1" indent="0">
              <a:buNone/>
            </a:pPr>
            <a:r>
              <a:rPr lang="en-US" altLang="ja-JP" sz="2400" dirty="0"/>
              <a:t>    objects (HM-YSOs)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63E4805-6238-644A-B1E5-8D98E51B9DD1}"/>
              </a:ext>
            </a:extLst>
          </p:cNvPr>
          <p:cNvSpPr/>
          <p:nvPr/>
        </p:nvSpPr>
        <p:spPr>
          <a:xfrm>
            <a:off x="759592" y="6378011"/>
            <a:ext cx="28002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b="1" dirty="0"/>
              <a:t>22 GHz H</a:t>
            </a:r>
            <a:r>
              <a:rPr lang="en-US" altLang="ja-JP" sz="1200" b="1" baseline="-25000" dirty="0"/>
              <a:t>2</a:t>
            </a:r>
            <a:r>
              <a:rPr lang="en-US" altLang="ja-JP" sz="1200" b="1" dirty="0"/>
              <a:t>O masers;  high-velocity outflow and jet (Goddi+2017)</a:t>
            </a:r>
            <a:endParaRPr lang="ja-JP" altLang="en-US" sz="1200" b="1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BE5107E-06D9-AB49-B0F0-4D8F50262365}"/>
              </a:ext>
            </a:extLst>
          </p:cNvPr>
          <p:cNvSpPr/>
          <p:nvPr/>
        </p:nvSpPr>
        <p:spPr>
          <a:xfrm>
            <a:off x="6567055" y="6388668"/>
            <a:ext cx="25745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b="1" dirty="0"/>
              <a:t>6.7 GHz Class II CH</a:t>
            </a:r>
            <a:r>
              <a:rPr lang="en-US" altLang="ja-JP" sz="1200" b="1" baseline="-25000" dirty="0"/>
              <a:t>3</a:t>
            </a:r>
            <a:r>
              <a:rPr lang="en-US" altLang="ja-JP" sz="1200" b="1" dirty="0"/>
              <a:t>OH masers; disk, toroid or outflow (</a:t>
            </a:r>
            <a:r>
              <a:rPr lang="en" altLang="ja-JP" sz="1200" b="1" dirty="0" err="1"/>
              <a:t>Bartkiewicz</a:t>
            </a:r>
            <a:r>
              <a:rPr lang="en-US" altLang="ja-JP" sz="1200" b="1" dirty="0"/>
              <a:t>+2016)</a:t>
            </a:r>
            <a:endParaRPr lang="ja-JP" altLang="en-US" sz="1200" b="1" dirty="0"/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132E7EB8-5CCF-5C4F-BDA7-443E9FD0D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4" y="4475018"/>
            <a:ext cx="3833712" cy="1795151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BEDEBA4D-6023-CE46-A268-32DC5FB1F7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377" b="49697"/>
          <a:stretch/>
        </p:blipFill>
        <p:spPr>
          <a:xfrm>
            <a:off x="4105871" y="4297006"/>
            <a:ext cx="2161309" cy="2042438"/>
          </a:xfrm>
          <a:prstGeom prst="rect">
            <a:avLst/>
          </a:prstGeom>
        </p:spPr>
      </p:pic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E589AE35-18DB-0542-A893-A77BF0181864}"/>
              </a:ext>
            </a:extLst>
          </p:cNvPr>
          <p:cNvSpPr/>
          <p:nvPr/>
        </p:nvSpPr>
        <p:spPr>
          <a:xfrm>
            <a:off x="3920842" y="6396335"/>
            <a:ext cx="25377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b="1" dirty="0"/>
              <a:t>44 GHz Class I CH</a:t>
            </a:r>
            <a:r>
              <a:rPr lang="en-US" altLang="ja-JP" sz="1200" b="1" baseline="-25000" dirty="0"/>
              <a:t>3</a:t>
            </a:r>
            <a:r>
              <a:rPr lang="en-US" altLang="ja-JP" sz="1200" b="1" dirty="0"/>
              <a:t>OH masers; low-velocity outflow (</a:t>
            </a:r>
            <a:r>
              <a:rPr lang="en" altLang="ja-JP" sz="1200" b="1" dirty="0" err="1"/>
              <a:t>Cyganowski</a:t>
            </a:r>
            <a:r>
              <a:rPr lang="en-US" altLang="ja-JP" sz="1200" b="1" dirty="0"/>
              <a:t>+2009)</a:t>
            </a:r>
            <a:endParaRPr lang="ja-JP" alt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546297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4000" dirty="0"/>
              <a:t>Why HM-YSOs?</a:t>
            </a:r>
          </a:p>
        </p:txBody>
      </p:sp>
      <p:sp>
        <p:nvSpPr>
          <p:cNvPr id="16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085850"/>
            <a:ext cx="8686800" cy="5772150"/>
          </a:xfrm>
        </p:spPr>
        <p:txBody>
          <a:bodyPr>
            <a:normAutofit/>
          </a:bodyPr>
          <a:lstStyle/>
          <a:p>
            <a:r>
              <a:rPr lang="en-US" altLang="ja-JP" sz="2800" dirty="0"/>
              <a:t>Major impact on astronomy </a:t>
            </a:r>
          </a:p>
          <a:p>
            <a:pPr lvl="1"/>
            <a:r>
              <a:rPr lang="en-US" altLang="ja-JP" sz="2400" dirty="0"/>
              <a:t>Strong influence on formation and evolution of stars, </a:t>
            </a:r>
          </a:p>
          <a:p>
            <a:pPr lvl="1">
              <a:buNone/>
            </a:pPr>
            <a:r>
              <a:rPr lang="en-US" altLang="ja-JP" sz="2400" dirty="0"/>
              <a:t>    clusters, ISM, and galaxies</a:t>
            </a:r>
          </a:p>
          <a:p>
            <a:r>
              <a:rPr lang="en-US" altLang="ja-JP" sz="2800" dirty="0"/>
              <a:t>Less understood in comparison with low-mass YSOs</a:t>
            </a:r>
          </a:p>
          <a:p>
            <a:pPr lvl="1"/>
            <a:r>
              <a:rPr lang="en-US" altLang="ja-JP" sz="2400" dirty="0"/>
              <a:t>Initial condition? Accretion process? Feedback process?      Initial mass function? First star? 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02" y="3737208"/>
            <a:ext cx="8364070" cy="2825904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2459401" y="6503372"/>
            <a:ext cx="47672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b="1" dirty="0">
                <a:latin typeface="Calibri" charset="0"/>
                <a:ea typeface="Calibri" charset="0"/>
                <a:cs typeface="Calibri" charset="0"/>
              </a:rPr>
              <a:t>Evolutionary sequence of high-mass young star (Beltran 2011)</a:t>
            </a:r>
            <a:endParaRPr lang="ja-JP" altLang="en-US" sz="1200" b="1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877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87896"/>
          </a:xfrm>
        </p:spPr>
        <p:txBody>
          <a:bodyPr>
            <a:normAutofit/>
          </a:bodyPr>
          <a:lstStyle/>
          <a:p>
            <a:r>
              <a:rPr lang="en-US" altLang="ja-JP" sz="4000" dirty="0"/>
              <a:t>Science goals</a:t>
            </a:r>
          </a:p>
        </p:txBody>
      </p:sp>
      <p:sp>
        <p:nvSpPr>
          <p:cNvPr id="16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1" y="1099930"/>
            <a:ext cx="4536772" cy="5758070"/>
          </a:xfrm>
        </p:spPr>
        <p:txBody>
          <a:bodyPr>
            <a:normAutofit/>
          </a:bodyPr>
          <a:lstStyle/>
          <a:p>
            <a:r>
              <a:rPr lang="en-US" altLang="ja-JP" sz="2800" dirty="0"/>
              <a:t>Dynamics of disks/outflows traced by proper motions of multiple masers</a:t>
            </a:r>
          </a:p>
          <a:p>
            <a:pPr lvl="1"/>
            <a:r>
              <a:rPr lang="en-US" altLang="ja-JP" sz="2400" dirty="0"/>
              <a:t>Only by </a:t>
            </a:r>
            <a:r>
              <a:rPr lang="en-US" altLang="ja-JP" sz="2400"/>
              <a:t>using VLBI</a:t>
            </a:r>
            <a:endParaRPr lang="en-US" altLang="ja-JP" sz="2800" dirty="0"/>
          </a:p>
          <a:p>
            <a:r>
              <a:rPr lang="en-US" altLang="ja-JP" sz="2800" dirty="0"/>
              <a:t>Their evolutionary scenario</a:t>
            </a:r>
          </a:p>
          <a:p>
            <a:pPr lvl="1"/>
            <a:r>
              <a:rPr lang="en-US" altLang="ja-JP" sz="2400" dirty="0"/>
              <a:t>Need statistical samples</a:t>
            </a:r>
          </a:p>
        </p:txBody>
      </p:sp>
      <p:grpSp>
        <p:nvGrpSpPr>
          <p:cNvPr id="11" name="グループ化 10"/>
          <p:cNvGrpSpPr/>
          <p:nvPr/>
        </p:nvGrpSpPr>
        <p:grpSpPr>
          <a:xfrm>
            <a:off x="5137798" y="906578"/>
            <a:ext cx="3992350" cy="2988304"/>
            <a:chOff x="1146609" y="5023087"/>
            <a:chExt cx="3057045" cy="2306610"/>
          </a:xfrm>
        </p:grpSpPr>
        <p:pic>
          <p:nvPicPr>
            <p:cNvPr id="6" name="Picture 6" descr="Ellingsen(color)"/>
            <p:cNvPicPr>
              <a:picLocks noChangeAspect="1" noChangeArrowheads="1"/>
            </p:cNvPicPr>
            <p:nvPr/>
          </p:nvPicPr>
          <p:blipFill>
            <a:blip r:embed="rId3" cstate="print"/>
            <a:srcRect l="8519" t="5243" r="25676" b="83783"/>
            <a:stretch>
              <a:fillRect/>
            </a:stretch>
          </p:blipFill>
          <p:spPr bwMode="auto">
            <a:xfrm>
              <a:off x="1146609" y="6670970"/>
              <a:ext cx="3057045" cy="658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図 8" descr="reid-iau.jpg"/>
            <p:cNvPicPr>
              <a:picLocks noChangeAspect="1"/>
            </p:cNvPicPr>
            <p:nvPr/>
          </p:nvPicPr>
          <p:blipFill>
            <a:blip r:embed="rId4" cstate="print"/>
            <a:srcRect l="12836" t="22704" r="12239" b="16684"/>
            <a:stretch>
              <a:fillRect/>
            </a:stretch>
          </p:blipFill>
          <p:spPr bwMode="auto">
            <a:xfrm>
              <a:off x="1228298" y="5023087"/>
              <a:ext cx="2865224" cy="16384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正方形/長方形 9"/>
          <p:cNvSpPr/>
          <p:nvPr/>
        </p:nvSpPr>
        <p:spPr>
          <a:xfrm>
            <a:off x="5583382" y="3853372"/>
            <a:ext cx="34029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b="1" dirty="0"/>
              <a:t>Maser chronology by Reid 2007 vs </a:t>
            </a:r>
            <a:r>
              <a:rPr lang="en-US" altLang="ja-JP" sz="1200" b="1" dirty="0" err="1"/>
              <a:t>Ellingsen</a:t>
            </a:r>
            <a:r>
              <a:rPr lang="en-US" altLang="ja-JP" sz="1200" b="1" dirty="0"/>
              <a:t> 2007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5FF5482F-4999-6044-AD8F-7E2F48B59BEE}"/>
              </a:ext>
            </a:extLst>
          </p:cNvPr>
          <p:cNvGrpSpPr/>
          <p:nvPr/>
        </p:nvGrpSpPr>
        <p:grpSpPr>
          <a:xfrm>
            <a:off x="53686" y="4394698"/>
            <a:ext cx="6083878" cy="2188876"/>
            <a:chOff x="53686" y="4098739"/>
            <a:chExt cx="6906482" cy="2484835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03538AAD-78BF-C248-A805-2D74CA401E80}"/>
                </a:ext>
              </a:extLst>
            </p:cNvPr>
            <p:cNvGrpSpPr/>
            <p:nvPr/>
          </p:nvGrpSpPr>
          <p:grpSpPr>
            <a:xfrm>
              <a:off x="53686" y="4098739"/>
              <a:ext cx="4877113" cy="2484835"/>
              <a:chOff x="212857" y="3924288"/>
              <a:chExt cx="5156582" cy="2627221"/>
            </a:xfrm>
          </p:grpSpPr>
          <p:pic>
            <p:nvPicPr>
              <p:cNvPr id="15" name="図 14">
                <a:extLst>
                  <a:ext uri="{FF2B5EF4-FFF2-40B4-BE49-F238E27FC236}">
                    <a16:creationId xmlns:a16="http://schemas.microsoft.com/office/drawing/2014/main" id="{59EEBCB1-6D12-5D4E-A75F-AEECFEB733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2999" y="3924288"/>
                <a:ext cx="2796440" cy="2610845"/>
              </a:xfrm>
              <a:prstGeom prst="rect">
                <a:avLst/>
              </a:prstGeom>
            </p:spPr>
          </p:pic>
          <p:pic>
            <p:nvPicPr>
              <p:cNvPr id="17" name="図 16">
                <a:extLst>
                  <a:ext uri="{FF2B5EF4-FFF2-40B4-BE49-F238E27FC236}">
                    <a16:creationId xmlns:a16="http://schemas.microsoft.com/office/drawing/2014/main" id="{583AD9CA-69F5-774D-A852-1A77052135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857" y="3961518"/>
                <a:ext cx="2796440" cy="2589991"/>
              </a:xfrm>
              <a:prstGeom prst="rect">
                <a:avLst/>
              </a:prstGeom>
            </p:spPr>
          </p:pic>
        </p:grpSp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21B5098A-EFFF-BF4F-A7EB-AF90787BF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7798" y="4328044"/>
              <a:ext cx="1822370" cy="1822368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</p:grpSp>
      <p:sp>
        <p:nvSpPr>
          <p:cNvPr id="8" name="正方形/長方形 7"/>
          <p:cNvSpPr/>
          <p:nvPr/>
        </p:nvSpPr>
        <p:spPr>
          <a:xfrm>
            <a:off x="1100341" y="6583574"/>
            <a:ext cx="43364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b="1" dirty="0"/>
              <a:t>ALMA band 8 observations of SiO and H2O lines (Hirota+2017)</a:t>
            </a:r>
            <a:endParaRPr lang="ja-JP" altLang="en-US" sz="1200" b="1" dirty="0"/>
          </a:p>
        </p:txBody>
      </p:sp>
      <p:pic>
        <p:nvPicPr>
          <p:cNvPr id="18" name="図 17" descr="BeutherShepherd2005.jpg">
            <a:extLst>
              <a:ext uri="{FF2B5EF4-FFF2-40B4-BE49-F238E27FC236}">
                <a16:creationId xmlns:a16="http://schemas.microsoft.com/office/drawing/2014/main" id="{A475506D-953C-0544-ACFF-A5315527292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 l="29758" t="40889" r="25803" b="30222"/>
          <a:stretch>
            <a:fillRect/>
          </a:stretch>
        </p:blipFill>
        <p:spPr bwMode="auto">
          <a:xfrm>
            <a:off x="6319908" y="4190542"/>
            <a:ext cx="2688609" cy="2471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668987B-D4EE-854A-80B3-EFE2211CFDD5}"/>
              </a:ext>
            </a:extLst>
          </p:cNvPr>
          <p:cNvSpPr/>
          <p:nvPr/>
        </p:nvSpPr>
        <p:spPr>
          <a:xfrm>
            <a:off x="5845906" y="6562328"/>
            <a:ext cx="32837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ja-JP" sz="1200" b="1" dirty="0"/>
              <a:t>Evolution of outflow (</a:t>
            </a:r>
            <a:r>
              <a:rPr lang="en-US" altLang="ja-JP" sz="1200" b="1" dirty="0" err="1"/>
              <a:t>Beuther</a:t>
            </a:r>
            <a:r>
              <a:rPr lang="en-US" altLang="ja-JP" sz="1200" b="1" dirty="0"/>
              <a:t> &amp; Shepherd 2005)</a:t>
            </a:r>
            <a:endParaRPr lang="ja-JP" altLang="en-US" sz="1200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4000" dirty="0">
                <a:solidFill>
                  <a:srgbClr val="000000"/>
                </a:solidFill>
              </a:rPr>
              <a:t>Unique capability of </a:t>
            </a:r>
            <a:r>
              <a:rPr lang="en-US" altLang="ja-JP" sz="4000" dirty="0" err="1">
                <a:solidFill>
                  <a:srgbClr val="000000"/>
                </a:solidFill>
              </a:rPr>
              <a:t>KaVA</a:t>
            </a:r>
            <a:endParaRPr lang="en-US" altLang="ja-JP" sz="4000" dirty="0"/>
          </a:p>
        </p:txBody>
      </p:sp>
      <p:sp>
        <p:nvSpPr>
          <p:cNvPr id="16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086678"/>
            <a:ext cx="8686800" cy="5771322"/>
          </a:xfrm>
        </p:spPr>
        <p:txBody>
          <a:bodyPr>
            <a:normAutofit/>
          </a:bodyPr>
          <a:lstStyle/>
          <a:p>
            <a:r>
              <a:rPr lang="en-US" altLang="ja-JP" sz="2800" dirty="0"/>
              <a:t>First VLBI image of 44 GHz methanol maser</a:t>
            </a:r>
          </a:p>
          <a:p>
            <a:pPr lvl="1"/>
            <a:r>
              <a:rPr lang="en-US" altLang="ja-JP" sz="2400" dirty="0"/>
              <a:t>Advantage to obtain both extended and compact components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7969" t="20600" r="7573" b="21651"/>
          <a:stretch>
            <a:fillRect/>
          </a:stretch>
        </p:blipFill>
        <p:spPr bwMode="auto">
          <a:xfrm>
            <a:off x="1454442" y="2086879"/>
            <a:ext cx="5777915" cy="2222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2" descr="http://kava.kasi.re.kr/images/scientific_highlight1.png"/>
          <p:cNvPicPr>
            <a:picLocks noChangeAspect="1" noChangeArrowheads="1"/>
          </p:cNvPicPr>
          <p:nvPr/>
        </p:nvPicPr>
        <p:blipFill>
          <a:blip r:embed="rId4" cstate="print"/>
          <a:srcRect l="2710" t="3738" r="3355" b="8420"/>
          <a:stretch>
            <a:fillRect/>
          </a:stretch>
        </p:blipFill>
        <p:spPr bwMode="auto">
          <a:xfrm>
            <a:off x="770157" y="4328798"/>
            <a:ext cx="2964863" cy="2488368"/>
          </a:xfrm>
          <a:prstGeom prst="rect">
            <a:avLst/>
          </a:prstGeom>
          <a:noFill/>
        </p:spPr>
      </p:pic>
      <p:pic>
        <p:nvPicPr>
          <p:cNvPr id="6" name="図 5" descr="screenshot_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55803" y="4470145"/>
            <a:ext cx="3623771" cy="2334544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FE1D946-39A2-E541-A8D7-13B5270EC90A}"/>
              </a:ext>
            </a:extLst>
          </p:cNvPr>
          <p:cNvSpPr/>
          <p:nvPr/>
        </p:nvSpPr>
        <p:spPr>
          <a:xfrm>
            <a:off x="7357049" y="6421411"/>
            <a:ext cx="18562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b="1" dirty="0"/>
              <a:t>First science paper from </a:t>
            </a:r>
            <a:r>
              <a:rPr lang="en-US" altLang="ja-JP" sz="1200" b="1" dirty="0" err="1"/>
              <a:t>KaVA</a:t>
            </a:r>
            <a:r>
              <a:rPr lang="en-US" altLang="ja-JP" sz="1200" b="1" dirty="0"/>
              <a:t> (Matsumoto+2014)</a:t>
            </a:r>
            <a:endParaRPr lang="ja-JP" alt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00294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A1E0D33-A7E1-594A-8768-C10CC0A15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66" y="3293102"/>
            <a:ext cx="7187809" cy="334718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4000" dirty="0">
                <a:latin typeface="+mn-lt"/>
              </a:rPr>
              <a:t>H</a:t>
            </a:r>
            <a:r>
              <a:rPr lang="en-US" altLang="ja-JP" sz="4000" baseline="-25000" dirty="0">
                <a:latin typeface="+mn-lt"/>
              </a:rPr>
              <a:t>2</a:t>
            </a:r>
            <a:r>
              <a:rPr lang="en-US" altLang="ja-JP" sz="4000" dirty="0">
                <a:latin typeface="+mn-lt"/>
              </a:rPr>
              <a:t>O maser survey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5536" y="1086678"/>
            <a:ext cx="8748464" cy="5771322"/>
          </a:xfrm>
        </p:spPr>
        <p:txBody>
          <a:bodyPr>
            <a:normAutofit/>
          </a:bodyPr>
          <a:lstStyle/>
          <a:p>
            <a:r>
              <a:rPr lang="en-US" altLang="ja-JP" sz="2800" dirty="0">
                <a:ea typeface="Arial" charset="0"/>
                <a:cs typeface="Arial" charset="0"/>
              </a:rPr>
              <a:t>Search for good targets from 87 HM-YSO samples</a:t>
            </a:r>
          </a:p>
          <a:p>
            <a:pPr lvl="1"/>
            <a:r>
              <a:rPr lang="en-US" altLang="ja-JP" sz="2400" dirty="0">
                <a:ea typeface="Arial" charset="0"/>
                <a:cs typeface="Arial" charset="0"/>
              </a:rPr>
              <a:t>Mainly based on KVN survey results (see poster by K. T. Kim)</a:t>
            </a:r>
          </a:p>
          <a:p>
            <a:pPr lvl="1"/>
            <a:r>
              <a:rPr lang="en-US" altLang="ja-JP" sz="2400" dirty="0">
                <a:ea typeface="Arial" charset="0"/>
                <a:cs typeface="Arial" charset="0"/>
              </a:rPr>
              <a:t>Snap-shot imaging in 25 HM-YSOs in the first year (2016-2017)</a:t>
            </a:r>
          </a:p>
          <a:p>
            <a:pPr lvl="1"/>
            <a:r>
              <a:rPr lang="en-US" altLang="ja-JP" sz="2400" dirty="0">
                <a:ea typeface="Arial" charset="0"/>
                <a:cs typeface="Arial" charset="0"/>
              </a:rPr>
              <a:t>Monitoring of 16 selected sources in the second year (2018-)</a:t>
            </a:r>
          </a:p>
          <a:p>
            <a:pPr lvl="1"/>
            <a:r>
              <a:rPr lang="en-US" altLang="ja-JP" sz="2400" dirty="0">
                <a:ea typeface="Arial" charset="0"/>
                <a:cs typeface="Arial" charset="0"/>
              </a:rPr>
              <a:t>More sources in the third year and from VERA archive data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4236333" y="6581001"/>
            <a:ext cx="48661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1200" b="1" dirty="0"/>
              <a:t>Some examples from preliminary results of the 22 GHz H</a:t>
            </a:r>
            <a:r>
              <a:rPr lang="en-US" altLang="ja-JP" sz="1200" b="1" baseline="-25000" dirty="0"/>
              <a:t>2</a:t>
            </a:r>
            <a:r>
              <a:rPr lang="en-US" altLang="ja-JP" sz="1200" b="1" dirty="0"/>
              <a:t>O maser survey </a:t>
            </a:r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1E0DA1E9-9BC7-4D47-952F-4D7E857093D1}"/>
              </a:ext>
            </a:extLst>
          </p:cNvPr>
          <p:cNvCxnSpPr>
            <a:cxnSpLocks/>
          </p:cNvCxnSpPr>
          <p:nvPr/>
        </p:nvCxnSpPr>
        <p:spPr>
          <a:xfrm>
            <a:off x="2399176" y="3719057"/>
            <a:ext cx="43983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642C7B4-0348-FB4C-9AF8-5D4807C54D16}"/>
              </a:ext>
            </a:extLst>
          </p:cNvPr>
          <p:cNvCxnSpPr>
            <a:cxnSpLocks/>
          </p:cNvCxnSpPr>
          <p:nvPr/>
        </p:nvCxnSpPr>
        <p:spPr>
          <a:xfrm>
            <a:off x="4906836" y="3730632"/>
            <a:ext cx="28743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C6C09F9F-C60A-B440-B3A6-B433B5A2CE1F}"/>
              </a:ext>
            </a:extLst>
          </p:cNvPr>
          <p:cNvCxnSpPr>
            <a:cxnSpLocks/>
          </p:cNvCxnSpPr>
          <p:nvPr/>
        </p:nvCxnSpPr>
        <p:spPr>
          <a:xfrm>
            <a:off x="7413032" y="3707482"/>
            <a:ext cx="1832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3E28008-C11D-4647-9F7B-2BB11E17D0AA}"/>
              </a:ext>
            </a:extLst>
          </p:cNvPr>
          <p:cNvSpPr/>
          <p:nvPr/>
        </p:nvSpPr>
        <p:spPr>
          <a:xfrm>
            <a:off x="7219169" y="3498208"/>
            <a:ext cx="5709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00" b="1" dirty="0"/>
              <a:t>200 AU</a:t>
            </a:r>
            <a:endParaRPr lang="ja-JP" altLang="en-US" sz="1000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F7C6065A-B4E8-1640-8818-25B207773044}"/>
              </a:ext>
            </a:extLst>
          </p:cNvPr>
          <p:cNvSpPr/>
          <p:nvPr/>
        </p:nvSpPr>
        <p:spPr>
          <a:xfrm>
            <a:off x="4748744" y="3523347"/>
            <a:ext cx="6367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00" b="1" dirty="0"/>
              <a:t>8000 AU</a:t>
            </a:r>
            <a:endParaRPr lang="ja-JP" altLang="en-US" sz="1000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0984EAAB-5BE5-E04F-ABDB-E821739A5518}"/>
              </a:ext>
            </a:extLst>
          </p:cNvPr>
          <p:cNvSpPr/>
          <p:nvPr/>
        </p:nvSpPr>
        <p:spPr>
          <a:xfrm>
            <a:off x="2352415" y="3508252"/>
            <a:ext cx="5709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00" b="1" dirty="0"/>
              <a:t>200 AU</a:t>
            </a:r>
            <a:endParaRPr lang="ja-JP" altLang="en-US" sz="1000"/>
          </a:p>
        </p:txBody>
      </p:sp>
    </p:spTree>
    <p:extLst>
      <p:ext uri="{BB962C8B-B14F-4D97-AF65-F5344CB8AC3E}">
        <p14:creationId xmlns:p14="http://schemas.microsoft.com/office/powerpoint/2010/main" val="2055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4000" dirty="0">
                <a:latin typeface="+mn-lt"/>
              </a:rPr>
              <a:t>CH</a:t>
            </a:r>
            <a:r>
              <a:rPr lang="en-US" altLang="ja-JP" sz="4000" baseline="-25000" dirty="0">
                <a:latin typeface="+mn-lt"/>
              </a:rPr>
              <a:t>3</a:t>
            </a:r>
            <a:r>
              <a:rPr lang="en-US" altLang="ja-JP" sz="4000" dirty="0">
                <a:latin typeface="+mn-lt"/>
              </a:rPr>
              <a:t>OH maser survey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5536" y="1086678"/>
            <a:ext cx="8748464" cy="5771322"/>
          </a:xfrm>
        </p:spPr>
        <p:txBody>
          <a:bodyPr>
            <a:normAutofit/>
          </a:bodyPr>
          <a:lstStyle/>
          <a:p>
            <a:r>
              <a:rPr lang="en-US" altLang="ja-JP" sz="2800" dirty="0">
                <a:ea typeface="Arial" charset="0"/>
                <a:cs typeface="Arial" charset="0"/>
              </a:rPr>
              <a:t>Search for good targets from 87 HM-YSO samples</a:t>
            </a:r>
          </a:p>
          <a:p>
            <a:pPr lvl="1"/>
            <a:r>
              <a:rPr lang="en-US" altLang="ja-JP" sz="2400" dirty="0">
                <a:ea typeface="Arial" charset="0"/>
                <a:cs typeface="Arial" charset="0"/>
              </a:rPr>
              <a:t>Mainly based on KVN survey results (see poster by K. T. Kim) </a:t>
            </a:r>
          </a:p>
          <a:p>
            <a:pPr lvl="1"/>
            <a:r>
              <a:rPr lang="en-US" altLang="ja-JP" sz="2400" dirty="0">
                <a:ea typeface="Arial" charset="0"/>
                <a:cs typeface="Arial" charset="0"/>
              </a:rPr>
              <a:t>Preparatory studies with </a:t>
            </a:r>
            <a:r>
              <a:rPr lang="en-US" altLang="ja-JP" sz="2400" dirty="0" err="1">
                <a:ea typeface="Arial" charset="0"/>
                <a:cs typeface="Arial" charset="0"/>
              </a:rPr>
              <a:t>KaVA</a:t>
            </a:r>
            <a:r>
              <a:rPr lang="en-US" altLang="ja-JP" sz="2400" dirty="0">
                <a:ea typeface="Arial" charset="0"/>
                <a:cs typeface="Arial" charset="0"/>
              </a:rPr>
              <a:t> (Matsumoto et al. 2014)</a:t>
            </a:r>
          </a:p>
          <a:p>
            <a:pPr lvl="1"/>
            <a:r>
              <a:rPr lang="en-US" altLang="ja-JP" sz="2400" dirty="0">
                <a:ea typeface="Arial" charset="0"/>
                <a:cs typeface="Arial" charset="0"/>
              </a:rPr>
              <a:t>First VLBI imaging in </a:t>
            </a:r>
          </a:p>
          <a:p>
            <a:pPr marL="457200" lvl="1" indent="0">
              <a:buNone/>
            </a:pPr>
            <a:r>
              <a:rPr lang="en-US" altLang="ja-JP" sz="2400" dirty="0">
                <a:ea typeface="Arial" charset="0"/>
                <a:cs typeface="Arial" charset="0"/>
              </a:rPr>
              <a:t>    16 HM-YSOs in the first </a:t>
            </a:r>
          </a:p>
          <a:p>
            <a:pPr marL="457200" lvl="1" indent="0">
              <a:buNone/>
            </a:pPr>
            <a:r>
              <a:rPr lang="en-US" altLang="ja-JP" sz="2400" dirty="0">
                <a:ea typeface="Arial" charset="0"/>
                <a:cs typeface="Arial" charset="0"/>
              </a:rPr>
              <a:t>    year (2016-2017)</a:t>
            </a:r>
          </a:p>
          <a:p>
            <a:pPr lvl="1"/>
            <a:r>
              <a:rPr lang="en-US" altLang="ja-JP" sz="2400" dirty="0">
                <a:ea typeface="Arial" charset="0"/>
                <a:cs typeface="Arial" charset="0"/>
              </a:rPr>
              <a:t>Monitoring of 3 selected </a:t>
            </a:r>
          </a:p>
          <a:p>
            <a:pPr marL="457200" lvl="1" indent="0">
              <a:buNone/>
            </a:pPr>
            <a:r>
              <a:rPr lang="en-US" altLang="ja-JP" sz="2400" dirty="0">
                <a:ea typeface="Arial" charset="0"/>
                <a:cs typeface="Arial" charset="0"/>
              </a:rPr>
              <a:t>    sources in the second </a:t>
            </a:r>
          </a:p>
          <a:p>
            <a:pPr marL="457200" lvl="1" indent="0">
              <a:buNone/>
            </a:pPr>
            <a:r>
              <a:rPr lang="en-US" altLang="ja-JP" sz="2400" dirty="0">
                <a:ea typeface="Arial" charset="0"/>
                <a:cs typeface="Arial" charset="0"/>
              </a:rPr>
              <a:t>    year (2018-)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5140039" y="6581001"/>
            <a:ext cx="3962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b="1" dirty="0"/>
              <a:t>Preliminary results of the 44 GHz CH</a:t>
            </a:r>
            <a:r>
              <a:rPr lang="en-US" altLang="ja-JP" sz="1200" b="1" baseline="-25000" dirty="0"/>
              <a:t>3</a:t>
            </a:r>
            <a:r>
              <a:rPr lang="en-US" altLang="ja-JP" sz="1200" b="1" dirty="0"/>
              <a:t>OH maser survey </a:t>
            </a:r>
          </a:p>
        </p:txBody>
      </p:sp>
      <p:grpSp>
        <p:nvGrpSpPr>
          <p:cNvPr id="6" name="図形グループ 6">
            <a:extLst>
              <a:ext uri="{FF2B5EF4-FFF2-40B4-BE49-F238E27FC236}">
                <a16:creationId xmlns:a16="http://schemas.microsoft.com/office/drawing/2014/main" id="{AA17A339-B44A-3A4A-B58D-4348A6263839}"/>
              </a:ext>
            </a:extLst>
          </p:cNvPr>
          <p:cNvGrpSpPr/>
          <p:nvPr/>
        </p:nvGrpSpPr>
        <p:grpSpPr>
          <a:xfrm>
            <a:off x="4476753" y="2489600"/>
            <a:ext cx="4667247" cy="1978228"/>
            <a:chOff x="1016000" y="0"/>
            <a:chExt cx="7550725" cy="3200400"/>
          </a:xfrm>
        </p:grpSpPr>
        <p:pic>
          <p:nvPicPr>
            <p:cNvPr id="7" name="図 6" descr="fig-spectra-G357.eps">
              <a:extLst>
                <a:ext uri="{FF2B5EF4-FFF2-40B4-BE49-F238E27FC236}">
                  <a16:creationId xmlns:a16="http://schemas.microsoft.com/office/drawing/2014/main" id="{0EBA9C93-C947-114D-8C74-F2E5CC6A38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6" r="9596"/>
            <a:stretch/>
          </p:blipFill>
          <p:spPr>
            <a:xfrm>
              <a:off x="1016000" y="0"/>
              <a:ext cx="3740727" cy="3200400"/>
            </a:xfrm>
            <a:prstGeom prst="rect">
              <a:avLst/>
            </a:prstGeom>
          </p:spPr>
        </p:pic>
        <p:pic>
          <p:nvPicPr>
            <p:cNvPr id="8" name="図 7" descr="fig-map-G357.eps">
              <a:extLst>
                <a:ext uri="{FF2B5EF4-FFF2-40B4-BE49-F238E27FC236}">
                  <a16:creationId xmlns:a16="http://schemas.microsoft.com/office/drawing/2014/main" id="{F0AD41C2-E321-8E4A-9E5E-1F9CFCAC9D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1" r="5555"/>
            <a:stretch/>
          </p:blipFill>
          <p:spPr>
            <a:xfrm>
              <a:off x="4525816" y="0"/>
              <a:ext cx="4040909" cy="3200400"/>
            </a:xfrm>
            <a:prstGeom prst="rect">
              <a:avLst/>
            </a:prstGeom>
          </p:spPr>
        </p:pic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B1FD404B-436B-3B46-B5A6-268C7422B53A}"/>
              </a:ext>
            </a:extLst>
          </p:cNvPr>
          <p:cNvGrpSpPr/>
          <p:nvPr/>
        </p:nvGrpSpPr>
        <p:grpSpPr>
          <a:xfrm>
            <a:off x="4472807" y="4583575"/>
            <a:ext cx="4671193" cy="1991522"/>
            <a:chOff x="3528655" y="4065297"/>
            <a:chExt cx="5615345" cy="2394053"/>
          </a:xfrm>
        </p:grpSpPr>
        <p:pic>
          <p:nvPicPr>
            <p:cNvPr id="9" name="図 8" descr="jmfit_g49.49_wfi.eps">
              <a:extLst>
                <a:ext uri="{FF2B5EF4-FFF2-40B4-BE49-F238E27FC236}">
                  <a16:creationId xmlns:a16="http://schemas.microsoft.com/office/drawing/2014/main" id="{32B4605C-5792-BA4F-8A3F-7FB35C8252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5" r="4774"/>
            <a:stretch/>
          </p:blipFill>
          <p:spPr>
            <a:xfrm>
              <a:off x="5990306" y="4065297"/>
              <a:ext cx="3153694" cy="2394053"/>
            </a:xfrm>
            <a:prstGeom prst="rect">
              <a:avLst/>
            </a:prstGeom>
          </p:spPr>
        </p:pic>
        <p:pic>
          <p:nvPicPr>
            <p:cNvPr id="10" name="図 9" descr="possm_g49.49_r16110b_CLEAN-spectra2.eps">
              <a:extLst>
                <a:ext uri="{FF2B5EF4-FFF2-40B4-BE49-F238E27FC236}">
                  <a16:creationId xmlns:a16="http://schemas.microsoft.com/office/drawing/2014/main" id="{E86D1640-F1CF-B94F-BE72-910A1A223F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0" r="15366"/>
            <a:stretch/>
          </p:blipFill>
          <p:spPr>
            <a:xfrm>
              <a:off x="3528655" y="4065297"/>
              <a:ext cx="2461652" cy="23881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42490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3091</TotalTime>
  <Words>873</Words>
  <Application>Microsoft Macintosh PowerPoint</Application>
  <PresentationFormat>画面に合わせる (4:3)</PresentationFormat>
  <Paragraphs>114</Paragraphs>
  <Slides>11</Slides>
  <Notes>11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18" baseType="lpstr">
      <vt:lpstr>Arial Unicode MS</vt:lpstr>
      <vt:lpstr>ＭＳ Ｐゴシック</vt:lpstr>
      <vt:lpstr>Arial</vt:lpstr>
      <vt:lpstr>Calibri</vt:lpstr>
      <vt:lpstr>DIN Alternate</vt:lpstr>
      <vt:lpstr>Iowan Old Style</vt:lpstr>
      <vt:lpstr>Office テーマ</vt:lpstr>
      <vt:lpstr>PowerPoint プレゼンテーション</vt:lpstr>
      <vt:lpstr>Collaborators</vt:lpstr>
      <vt:lpstr>KaVA large program (LP)</vt:lpstr>
      <vt:lpstr>KaVA SFRs LP</vt:lpstr>
      <vt:lpstr>Why HM-YSOs?</vt:lpstr>
      <vt:lpstr>Science goals</vt:lpstr>
      <vt:lpstr>Unique capability of KaVA</vt:lpstr>
      <vt:lpstr>H2O maser survey</vt:lpstr>
      <vt:lpstr>CH3OH maser survey</vt:lpstr>
      <vt:lpstr>Follow-up observations with ALMA</vt:lpstr>
      <vt:lpstr>Summary and future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WG report</dc:title>
  <dc:creator>honma</dc:creator>
  <cp:lastModifiedBy>廣田朋也</cp:lastModifiedBy>
  <cp:revision>554</cp:revision>
  <dcterms:created xsi:type="dcterms:W3CDTF">2013-10-23T00:17:27Z</dcterms:created>
  <dcterms:modified xsi:type="dcterms:W3CDTF">2018-10-07T12:52:55Z</dcterms:modified>
</cp:coreProperties>
</file>