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307" r:id="rId4"/>
    <p:sldId id="412" r:id="rId5"/>
    <p:sldId id="260" r:id="rId6"/>
    <p:sldId id="411" r:id="rId7"/>
    <p:sldId id="308" r:id="rId8"/>
    <p:sldId id="402" r:id="rId9"/>
    <p:sldId id="409" r:id="rId10"/>
    <p:sldId id="292" r:id="rId11"/>
    <p:sldId id="413" r:id="rId12"/>
    <p:sldId id="418" r:id="rId13"/>
    <p:sldId id="290" r:id="rId14"/>
    <p:sldId id="414" r:id="rId15"/>
    <p:sldId id="416" r:id="rId16"/>
    <p:sldId id="419" r:id="rId17"/>
    <p:sldId id="410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8"/>
    <p:restoredTop sz="79043"/>
  </p:normalViewPr>
  <p:slideViewPr>
    <p:cSldViewPr snapToGrid="0" snapToObjects="1">
      <p:cViewPr varScale="1">
        <p:scale>
          <a:sx n="97" d="100"/>
          <a:sy n="97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2CF6A-2B30-7A4B-B77A-D7A18487CFBA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FC00-094F-E041-976F-E755EE6A23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85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616A-C6B8-B940-9599-7A59257AA56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04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90BBC-C94F-6D42-88C9-E71391A313F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4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90BBC-C94F-6D42-88C9-E71391A313F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10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0616A-C6B8-B940-9599-7A59257AA56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12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71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35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70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72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66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439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65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76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38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83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22B31-7084-7F4E-B969-2DB3BDCC3DD5}" type="datetimeFigureOut">
              <a:rPr kumimoji="1" lang="ja-JP" altLang="en-US" smtClean="0"/>
              <a:t>2018/10/10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D910-DF0A-1E43-A733-992893AFA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2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tiff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3F3390-3231-154C-8138-6D38BE6B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1647"/>
            <a:ext cx="7772400" cy="1547051"/>
          </a:xfrm>
        </p:spPr>
        <p:txBody>
          <a:bodyPr>
            <a:noAutofit/>
          </a:bodyPr>
          <a:lstStyle/>
          <a:p>
            <a:r>
              <a:rPr kumimoji="1" lang="en-US" altLang="ja-JP" sz="4800" dirty="0">
                <a:latin typeface="+mn-lt"/>
              </a:rPr>
              <a:t>Expanding VLBI in East Asia and AGN Science</a:t>
            </a:r>
            <a:endParaRPr kumimoji="1" lang="ja-JP" altLang="en-US" sz="4800">
              <a:latin typeface="+mn-lt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DB858D4-BBD7-344D-8621-937151596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20496"/>
            <a:ext cx="9144000" cy="1275959"/>
          </a:xfrm>
        </p:spPr>
        <p:txBody>
          <a:bodyPr>
            <a:normAutofit/>
          </a:bodyPr>
          <a:lstStyle/>
          <a:p>
            <a:r>
              <a:rPr lang="en-US" altLang="ja-JP" dirty="0"/>
              <a:t>Kazuhiro </a:t>
            </a:r>
            <a:r>
              <a:rPr lang="en-US" altLang="ja-JP" dirty="0" err="1"/>
              <a:t>Hada</a:t>
            </a:r>
            <a:r>
              <a:rPr lang="en-US" altLang="ja-JP" dirty="0"/>
              <a:t> (NAOJ)</a:t>
            </a:r>
          </a:p>
          <a:p>
            <a:r>
              <a:rPr kumimoji="1" lang="en-US" altLang="ja-JP" dirty="0"/>
              <a:t>On behalf of </a:t>
            </a:r>
            <a:r>
              <a:rPr lang="en-US" altLang="ja-JP" dirty="0"/>
              <a:t>the </a:t>
            </a:r>
            <a:r>
              <a:rPr lang="en-US" altLang="ja-JP" dirty="0" err="1"/>
              <a:t>KaVA</a:t>
            </a:r>
            <a:r>
              <a:rPr lang="en-US" altLang="ja-JP" dirty="0"/>
              <a:t>/EAVN AGN Science Working Group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9D32583-0DC1-574C-BE61-9F459DB0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5" t="4522" r="13693" b="7718"/>
          <a:stretch/>
        </p:blipFill>
        <p:spPr>
          <a:xfrm>
            <a:off x="304799" y="1985614"/>
            <a:ext cx="3886201" cy="30532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DE91A1-26FB-5547-94E9-1752509FA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1" t="4787" r="4978" b="13161"/>
          <a:stretch/>
        </p:blipFill>
        <p:spPr>
          <a:xfrm>
            <a:off x="4299856" y="1985614"/>
            <a:ext cx="4582886" cy="30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146957"/>
            <a:ext cx="9144001" cy="532945"/>
          </a:xfrm>
        </p:spPr>
        <p:txBody>
          <a:bodyPr>
            <a:noAutofit/>
          </a:bodyPr>
          <a:lstStyle/>
          <a:p>
            <a:pPr algn="ctr"/>
            <a:r>
              <a:rPr lang="en-US" altLang="ja-JP" dirty="0">
                <a:latin typeface="+mn-lt"/>
              </a:rPr>
              <a:t>M87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692" y="1230227"/>
            <a:ext cx="5836186" cy="42235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692" y="1230227"/>
            <a:ext cx="5836186" cy="42235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690" y="1230225"/>
            <a:ext cx="5836186" cy="422351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687" y="1230225"/>
            <a:ext cx="5836187" cy="4223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303"/>
            <a:ext cx="3357947" cy="331978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9" t="14048" r="11846" b="3095"/>
          <a:stretch/>
        </p:blipFill>
        <p:spPr>
          <a:xfrm>
            <a:off x="-1" y="1473303"/>
            <a:ext cx="3357949" cy="331978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9" t="14048" r="11846" b="3095"/>
          <a:stretch/>
        </p:blipFill>
        <p:spPr>
          <a:xfrm>
            <a:off x="0" y="1473303"/>
            <a:ext cx="3357947" cy="331978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9" t="14048" r="11846" b="3095"/>
          <a:stretch/>
        </p:blipFill>
        <p:spPr>
          <a:xfrm>
            <a:off x="0" y="1473303"/>
            <a:ext cx="3349029" cy="331097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55670" y="788649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KaVA</a:t>
            </a:r>
            <a:endParaRPr kumimoji="1" lang="ja-JP" altLang="en-US" sz="2800" b="1" dirty="0"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98661" y="788649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+TM</a:t>
            </a:r>
            <a:endParaRPr kumimoji="1" lang="ja-JP" altLang="en-US" sz="2800" b="1" dirty="0"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30272" y="788648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+UR</a:t>
            </a:r>
            <a:endParaRPr kumimoji="1" lang="ja-JP" altLang="en-US" sz="2800" b="1" dirty="0"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98757" y="788648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Hiragino Kaku Gothic ProN W6" charset="-128"/>
                <a:ea typeface="Hiragino Kaku Gothic ProN W6" charset="-128"/>
                <a:cs typeface="Hiragino Kaku Gothic ProN W6" charset="-128"/>
              </a:rPr>
              <a:t>+HT</a:t>
            </a:r>
            <a:endParaRPr kumimoji="1" lang="ja-JP" altLang="en-US" sz="2800" b="1" dirty="0">
              <a:latin typeface="Hiragino Kaku Gothic ProN W6" charset="-128"/>
              <a:ea typeface="Hiragino Kaku Gothic ProN W6" charset="-128"/>
              <a:cs typeface="Hiragino Kaku Gothic ProN W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63069" y="-1910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F78898-727E-3342-9DB4-AA870E0A417E}"/>
              </a:ext>
            </a:extLst>
          </p:cNvPr>
          <p:cNvSpPr txBox="1"/>
          <p:nvPr/>
        </p:nvSpPr>
        <p:spPr>
          <a:xfrm>
            <a:off x="5125785" y="1458402"/>
            <a:ext cx="2649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2017 March 18 (22GHz)</a:t>
            </a:r>
            <a:endParaRPr kumimoji="1" lang="ja-JP" altLang="en-US" sz="200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C92ED0-0059-CE41-A338-BBB0E6DB2D20}"/>
              </a:ext>
            </a:extLst>
          </p:cNvPr>
          <p:cNvSpPr txBox="1"/>
          <p:nvPr/>
        </p:nvSpPr>
        <p:spPr>
          <a:xfrm>
            <a:off x="0" y="563582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More results on EAVN-M87-2017 (22/43, spectra, kinematics, jet base)</a:t>
            </a:r>
            <a:endParaRPr lang="en-US" altLang="ja-JP" sz="2400" dirty="0"/>
          </a:p>
          <a:p>
            <a:pPr algn="ctr"/>
            <a:r>
              <a:rPr kumimoji="1" lang="en-US" altLang="ja-JP" sz="2400" dirty="0"/>
              <a:t>=&gt; </a:t>
            </a:r>
            <a:r>
              <a:rPr lang="en-US" altLang="ja-JP" sz="2400" dirty="0"/>
              <a:t>Poster</a:t>
            </a:r>
            <a:r>
              <a:rPr kumimoji="1" lang="en-US" altLang="ja-JP" sz="2400" dirty="0"/>
              <a:t> by </a:t>
            </a:r>
            <a:r>
              <a:rPr kumimoji="1" lang="en-US" altLang="ja-JP" sz="2400" dirty="0" err="1"/>
              <a:t>Yuzhu</a:t>
            </a:r>
            <a:r>
              <a:rPr kumimoji="1" lang="en-US" altLang="ja-JP" sz="2400" dirty="0"/>
              <a:t> Cui</a:t>
            </a:r>
          </a:p>
        </p:txBody>
      </p:sp>
    </p:spTree>
    <p:extLst>
      <p:ext uri="{BB962C8B-B14F-4D97-AF65-F5344CB8AC3E}">
        <p14:creationId xmlns:p14="http://schemas.microsoft.com/office/powerpoint/2010/main" val="382250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ED6B84-07BC-5F4D-A078-33D1C20A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10" y="104237"/>
            <a:ext cx="2114550" cy="78956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dirty="0" err="1"/>
              <a:t>SgrA</a:t>
            </a:r>
            <a:r>
              <a:rPr kumimoji="1" lang="en-US" altLang="ja-JP" dirty="0"/>
              <a:t>*</a:t>
            </a:r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CD549C6A-9A05-0449-91B3-1F9149A4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14" y="4390768"/>
            <a:ext cx="5899115" cy="1853514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000" dirty="0"/>
              <a:t>EAVN: Very dense </a:t>
            </a:r>
            <a:r>
              <a:rPr lang="en-US" altLang="ja-JP" sz="2000" dirty="0" err="1"/>
              <a:t>uv</a:t>
            </a:r>
            <a:r>
              <a:rPr lang="en-US" altLang="ja-JP" sz="2000" dirty="0"/>
              <a:t>-coverage for </a:t>
            </a:r>
            <a:r>
              <a:rPr lang="en-US" altLang="ja-JP" sz="2000" dirty="0" err="1"/>
              <a:t>SgrA</a:t>
            </a:r>
            <a:endParaRPr lang="en-US" altLang="ja-JP" sz="2000" dirty="0"/>
          </a:p>
          <a:p>
            <a:r>
              <a:rPr lang="en-US" altLang="ja-JP" sz="2000" dirty="0"/>
              <a:t>First 300Mλ detection at 43GHz (</a:t>
            </a:r>
            <a:r>
              <a:rPr lang="en-US" altLang="ja-JP" sz="2000" dirty="0" err="1"/>
              <a:t>Tianma</a:t>
            </a:r>
            <a:r>
              <a:rPr lang="en-US" altLang="ja-JP" sz="2000" dirty="0"/>
              <a:t> - Ogasawara)</a:t>
            </a:r>
          </a:p>
          <a:p>
            <a:r>
              <a:rPr lang="en-US" altLang="ja-JP" sz="2000" dirty="0"/>
              <a:t>Non-</a:t>
            </a:r>
            <a:r>
              <a:rPr lang="en-US" altLang="ja-JP" sz="2000" dirty="0" err="1"/>
              <a:t>gaussianity</a:t>
            </a:r>
            <a:r>
              <a:rPr lang="en-US" altLang="ja-JP" sz="2000" dirty="0"/>
              <a:t>?</a:t>
            </a:r>
          </a:p>
          <a:p>
            <a:r>
              <a:rPr lang="en-US" altLang="ja-JP" sz="2000" dirty="0"/>
              <a:t>Contemporaneous 22GHz data =&gt; scattering properties</a:t>
            </a:r>
          </a:p>
          <a:p>
            <a:r>
              <a:rPr lang="en-US" altLang="ja-JP" sz="2000" dirty="0"/>
              <a:t>Millimeter-regime core-shift with KVN </a:t>
            </a:r>
          </a:p>
          <a:p>
            <a:endParaRPr kumimoji="1" lang="ja-JP" altLang="en-US" sz="2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3EFA92-1728-FA42-A708-B3F1D4FD834F}"/>
              </a:ext>
            </a:extLst>
          </p:cNvPr>
          <p:cNvSpPr txBox="1"/>
          <p:nvPr/>
        </p:nvSpPr>
        <p:spPr>
          <a:xfrm>
            <a:off x="3978876" y="6154004"/>
            <a:ext cx="4411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More </a:t>
            </a:r>
            <a:r>
              <a:rPr lang="en-US" altLang="ja-JP" sz="2000" dirty="0" err="1"/>
              <a:t>SgrA</a:t>
            </a:r>
            <a:r>
              <a:rPr kumimoji="1" lang="en-US" altLang="ja-JP" sz="2000" dirty="0"/>
              <a:t> results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=&gt; </a:t>
            </a:r>
            <a:r>
              <a:rPr lang="en-US" altLang="ja-JP" sz="2000" dirty="0"/>
              <a:t>Posters</a:t>
            </a:r>
            <a:r>
              <a:rPr kumimoji="1" lang="en-US" altLang="ja-JP" sz="2000" dirty="0"/>
              <a:t> by </a:t>
            </a:r>
            <a:r>
              <a:rPr lang="en-US" altLang="ja-JP" sz="2000" dirty="0" err="1"/>
              <a:t>Guangyao</a:t>
            </a:r>
            <a:r>
              <a:rPr lang="en-US" altLang="ja-JP" sz="2000" dirty="0"/>
              <a:t> Zhao &amp; </a:t>
            </a:r>
            <a:r>
              <a:rPr lang="en-US" altLang="ja-JP" sz="2000" dirty="0" err="1"/>
              <a:t>Ilje</a:t>
            </a:r>
            <a:r>
              <a:rPr lang="en-US" altLang="ja-JP" sz="2000" dirty="0"/>
              <a:t> Cho</a:t>
            </a:r>
            <a:endParaRPr kumimoji="1" lang="en-US" altLang="ja-JP" sz="2000" dirty="0"/>
          </a:p>
        </p:txBody>
      </p:sp>
      <p:pic>
        <p:nvPicPr>
          <p:cNvPr id="4" name="Google Shape;239;p36">
            <a:extLst>
              <a:ext uri="{FF2B5EF4-FFF2-40B4-BE49-F238E27FC236}">
                <a16:creationId xmlns:a16="http://schemas.microsoft.com/office/drawing/2014/main" id="{998DD2B1-5F85-884D-B5CF-B2D01E3D12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81903" y="54809"/>
            <a:ext cx="5705258" cy="429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5233434-3235-D341-94C3-4CAA9E236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8" t="11803" r="18371" b="3388"/>
          <a:stretch/>
        </p:blipFill>
        <p:spPr>
          <a:xfrm>
            <a:off x="184529" y="1020136"/>
            <a:ext cx="2749131" cy="27850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B91A26-7A3C-7340-AF9E-1593258AE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04" t="6367" r="14061" b="18645"/>
          <a:stretch/>
        </p:blipFill>
        <p:spPr>
          <a:xfrm>
            <a:off x="184529" y="3827899"/>
            <a:ext cx="2749131" cy="283534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CE2523-7CEE-044B-90DB-E59AA73E1C1F}"/>
              </a:ext>
            </a:extLst>
          </p:cNvPr>
          <p:cNvSpPr txBox="1"/>
          <p:nvPr/>
        </p:nvSpPr>
        <p:spPr>
          <a:xfrm>
            <a:off x="494269" y="1202725"/>
            <a:ext cx="229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92D050"/>
                </a:solidFill>
              </a:rPr>
              <a:t>KaVA</a:t>
            </a:r>
            <a:r>
              <a:rPr kumimoji="1" lang="en-US" altLang="ja-JP" dirty="0">
                <a:solidFill>
                  <a:schemeClr val="bg1"/>
                </a:solidFill>
              </a:rPr>
              <a:t>+Tianma@43GHz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05A05D-47F3-AE4D-B665-55D671E61B40}"/>
              </a:ext>
            </a:extLst>
          </p:cNvPr>
          <p:cNvSpPr txBox="1"/>
          <p:nvPr/>
        </p:nvSpPr>
        <p:spPr>
          <a:xfrm>
            <a:off x="7419853" y="167457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Zhao+ in prep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07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2FD649-752B-3244-A54B-F1AF77ED0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" y="3342074"/>
            <a:ext cx="4222430" cy="28348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7A109FB-92DE-2149-985C-C87BDC18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8" t="16181" r="12760" b="3080"/>
          <a:stretch/>
        </p:blipFill>
        <p:spPr>
          <a:xfrm>
            <a:off x="54672" y="1155735"/>
            <a:ext cx="2181811" cy="21378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1FEA747-2F3A-8D41-AC53-0C9E2F46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378"/>
            <a:ext cx="7886700" cy="832947"/>
          </a:xfrm>
        </p:spPr>
        <p:txBody>
          <a:bodyPr>
            <a:noAutofit/>
          </a:bodyPr>
          <a:lstStyle/>
          <a:p>
            <a:pPr algn="ctr"/>
            <a:r>
              <a:rPr lang="en-US" altLang="ja-JP" b="1" i="1" u="sng" dirty="0">
                <a:latin typeface="+mn-lt"/>
              </a:rPr>
              <a:t>E</a:t>
            </a:r>
            <a:r>
              <a:rPr lang="en-US" altLang="ja-JP" dirty="0">
                <a:latin typeface="+mn-lt"/>
              </a:rPr>
              <a:t>ast </a:t>
            </a:r>
            <a:r>
              <a:rPr lang="en-US" altLang="ja-JP" b="1" i="1" u="sng" dirty="0">
                <a:latin typeface="+mn-lt"/>
              </a:rPr>
              <a:t>A</a:t>
            </a:r>
            <a:r>
              <a:rPr lang="en-US" altLang="ja-JP" dirty="0">
                <a:latin typeface="+mn-lt"/>
              </a:rPr>
              <a:t>sia </a:t>
            </a:r>
            <a:r>
              <a:rPr lang="en-US" altLang="ja-JP" b="1" i="1" u="sng" dirty="0">
                <a:latin typeface="+mn-lt"/>
              </a:rPr>
              <a:t>T</a:t>
            </a:r>
            <a:r>
              <a:rPr lang="en-US" altLang="ja-JP" dirty="0">
                <a:latin typeface="+mn-lt"/>
              </a:rPr>
              <a:t>o </a:t>
            </a:r>
            <a:r>
              <a:rPr lang="en-US" altLang="ja-JP" b="1" i="1" u="sng" dirty="0">
                <a:latin typeface="+mn-lt"/>
              </a:rPr>
              <a:t>I</a:t>
            </a:r>
            <a:r>
              <a:rPr lang="en-US" altLang="ja-JP" dirty="0">
                <a:latin typeface="+mn-lt"/>
              </a:rPr>
              <a:t>taly: </a:t>
            </a:r>
            <a:r>
              <a:rPr lang="en-US" altLang="ja-JP" b="1" i="1" u="sng" dirty="0">
                <a:latin typeface="+mn-lt"/>
              </a:rPr>
              <a:t>N</a:t>
            </a:r>
            <a:r>
              <a:rPr lang="en-US" altLang="ja-JP" dirty="0">
                <a:latin typeface="+mn-lt"/>
              </a:rPr>
              <a:t>early </a:t>
            </a:r>
            <a:r>
              <a:rPr lang="en-US" altLang="ja-JP" b="1" i="1" u="sng" dirty="0">
                <a:latin typeface="+mn-lt"/>
              </a:rPr>
              <a:t>G</a:t>
            </a:r>
            <a:r>
              <a:rPr lang="en-US" altLang="ja-JP" dirty="0">
                <a:latin typeface="+mn-lt"/>
              </a:rPr>
              <a:t>lobal </a:t>
            </a:r>
            <a:r>
              <a:rPr lang="en-US" altLang="ja-JP" b="1" i="1" u="sng" dirty="0">
                <a:latin typeface="+mn-lt"/>
              </a:rPr>
              <a:t>VLBI</a:t>
            </a:r>
            <a:endParaRPr kumimoji="1" lang="ja-JP" altLang="en-US" sz="4000" b="1" i="1" u="sng">
              <a:latin typeface="+mn-lt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8E8BF4B7-9DFE-1247-A0FA-DA5CC1CA5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380" y="5066269"/>
            <a:ext cx="4424633" cy="1287333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10000km baselines @22/43GHz</a:t>
            </a:r>
          </a:p>
          <a:p>
            <a:r>
              <a:rPr lang="en-US" altLang="ja-JP" sz="2400" dirty="0"/>
              <a:t>Global VLBI with regular monitoring capability </a:t>
            </a:r>
            <a:endParaRPr kumimoji="1" lang="en-US" altLang="ja-JP" sz="2400" dirty="0"/>
          </a:p>
          <a:p>
            <a:endParaRPr kumimoji="1"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CAE4BF-50A6-7C45-BE97-96EFBA69B748}"/>
              </a:ext>
            </a:extLst>
          </p:cNvPr>
          <p:cNvSpPr txBox="1"/>
          <p:nvPr/>
        </p:nvSpPr>
        <p:spPr>
          <a:xfrm>
            <a:off x="2275231" y="1817572"/>
            <a:ext cx="173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/>
              <a:t>KaVA+TM+UR+HT+Medicina</a:t>
            </a:r>
            <a:endParaRPr lang="en-US" altLang="ja-JP" sz="2000" dirty="0"/>
          </a:p>
          <a:p>
            <a:pPr algn="ctr"/>
            <a:r>
              <a:rPr kumimoji="1" lang="en-US" altLang="ja-JP" sz="2000" dirty="0"/>
              <a:t>@22GHz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C4046A6-6324-934E-8A99-96FC34B810D9}"/>
              </a:ext>
            </a:extLst>
          </p:cNvPr>
          <p:cNvCxnSpPr>
            <a:cxnSpLocks/>
          </p:cNvCxnSpPr>
          <p:nvPr/>
        </p:nvCxnSpPr>
        <p:spPr>
          <a:xfrm>
            <a:off x="1435576" y="4771446"/>
            <a:ext cx="658714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A3B4F06-E49B-5449-AD68-3399F7E1A2BC}"/>
              </a:ext>
            </a:extLst>
          </p:cNvPr>
          <p:cNvGrpSpPr/>
          <p:nvPr/>
        </p:nvGrpSpPr>
        <p:grpSpPr>
          <a:xfrm>
            <a:off x="-1" y="5738259"/>
            <a:ext cx="1237839" cy="1145113"/>
            <a:chOff x="5095319" y="2926789"/>
            <a:chExt cx="1712403" cy="1623670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4AB31BE6-D3E2-F34A-A84C-EC3111F3D906}"/>
                </a:ext>
              </a:extLst>
            </p:cNvPr>
            <p:cNvGrpSpPr/>
            <p:nvPr/>
          </p:nvGrpSpPr>
          <p:grpSpPr>
            <a:xfrm>
              <a:off x="5193428" y="2926789"/>
              <a:ext cx="1500149" cy="1529465"/>
              <a:chOff x="5193428" y="2926789"/>
              <a:chExt cx="1500149" cy="1529465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5104C0B0-1314-C14B-B80C-30D9C3FDF4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555" t="7688" r="8167" b="19434"/>
              <a:stretch/>
            </p:blipFill>
            <p:spPr>
              <a:xfrm>
                <a:off x="5193428" y="2983555"/>
                <a:ext cx="1492354" cy="14726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</p:pic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ABA7249F-2927-044C-9566-A15DCF978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88463" y="3178599"/>
                <a:ext cx="358815" cy="263604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C78E0E29-2DC6-6F40-A70D-8070F8A8A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8463" y="3799293"/>
                <a:ext cx="405114" cy="162046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BD2EFCB-0EA5-244B-9EB9-FB5ED54E7DAE}"/>
                  </a:ext>
                </a:extLst>
              </p:cNvPr>
              <p:cNvSpPr txBox="1"/>
              <p:nvPr/>
            </p:nvSpPr>
            <p:spPr>
              <a:xfrm>
                <a:off x="6074269" y="2926789"/>
                <a:ext cx="419563" cy="567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rgbClr val="FFFF00"/>
                    </a:solidFill>
                  </a:rPr>
                  <a:t>?</a:t>
                </a:r>
                <a:endParaRPr kumimoji="1" lang="ja-JP" altLang="en-US" sz="2000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4B61AB6D-2DA1-EF4A-889E-2222D26BD055}"/>
                  </a:ext>
                </a:extLst>
              </p:cNvPr>
              <p:cNvSpPr txBox="1"/>
              <p:nvPr/>
            </p:nvSpPr>
            <p:spPr>
              <a:xfrm>
                <a:off x="6178100" y="3806348"/>
                <a:ext cx="419563" cy="567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rgbClr val="FFFF00"/>
                    </a:solidFill>
                  </a:rPr>
                  <a:t>?</a:t>
                </a:r>
                <a:endParaRPr kumimoji="1" lang="ja-JP" altLang="en-US" sz="2000" b="1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D1E79C2-5B0B-7E40-9D83-075F0A0A562D}"/>
                </a:ext>
              </a:extLst>
            </p:cNvPr>
            <p:cNvSpPr txBox="1"/>
            <p:nvPr/>
          </p:nvSpPr>
          <p:spPr>
            <a:xfrm>
              <a:off x="5095319" y="4201339"/>
              <a:ext cx="1712403" cy="349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>
                  <a:solidFill>
                    <a:schemeClr val="bg1"/>
                  </a:solidFill>
                </a:rPr>
                <a:t>Moscibrodzka+2016</a:t>
              </a:r>
              <a:endParaRPr kumimoji="1" lang="ja-JP" altLang="en-US" sz="1000">
                <a:solidFill>
                  <a:schemeClr val="bg1"/>
                </a:solidFill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7BDE72F-637A-574E-8E5D-6BEBD41FC409}"/>
              </a:ext>
            </a:extLst>
          </p:cNvPr>
          <p:cNvSpPr txBox="1"/>
          <p:nvPr/>
        </p:nvSpPr>
        <p:spPr>
          <a:xfrm>
            <a:off x="3705317" y="6413071"/>
            <a:ext cx="543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More EATING results </a:t>
            </a:r>
            <a:r>
              <a:rPr lang="en-US" altLang="ja-JP" sz="2000" dirty="0"/>
              <a:t>=&gt; Poster by Bong Won Sohn</a:t>
            </a:r>
            <a:endParaRPr kumimoji="1" lang="en-US" altLang="ja-JP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40DCEE-9B45-1B40-B427-C4CD37369B6C}"/>
              </a:ext>
            </a:extLst>
          </p:cNvPr>
          <p:cNvSpPr txBox="1"/>
          <p:nvPr/>
        </p:nvSpPr>
        <p:spPr>
          <a:xfrm>
            <a:off x="7382428" y="3979495"/>
            <a:ext cx="120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R</a:t>
            </a:r>
            <a:r>
              <a:rPr kumimoji="1" lang="en-US" altLang="ja-JP" b="1" dirty="0">
                <a:solidFill>
                  <a:schemeClr val="bg1"/>
                </a:solidFill>
              </a:rPr>
              <a:t>esolution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~20Rs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F60B1F7-CDC4-AF47-8A6B-66820086A22F}"/>
              </a:ext>
            </a:extLst>
          </p:cNvPr>
          <p:cNvCxnSpPr>
            <a:cxnSpLocks/>
          </p:cNvCxnSpPr>
          <p:nvPr/>
        </p:nvCxnSpPr>
        <p:spPr>
          <a:xfrm flipV="1">
            <a:off x="2187277" y="3979495"/>
            <a:ext cx="1518040" cy="7800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magine 1">
            <a:extLst>
              <a:ext uri="{FF2B5EF4-FFF2-40B4-BE49-F238E27FC236}">
                <a16:creationId xmlns:a16="http://schemas.microsoft.com/office/drawing/2014/main" id="{FB5E7A7E-61BF-C043-868B-CD91347A6E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5467" r="18837" b="2947"/>
          <a:stretch/>
        </p:blipFill>
        <p:spPr>
          <a:xfrm>
            <a:off x="4373378" y="1154713"/>
            <a:ext cx="2190496" cy="213787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4512DA-F0E1-5C48-B17F-C17576F9F0B9}"/>
              </a:ext>
            </a:extLst>
          </p:cNvPr>
          <p:cNvSpPr txBox="1"/>
          <p:nvPr/>
        </p:nvSpPr>
        <p:spPr>
          <a:xfrm>
            <a:off x="2764948" y="5205144"/>
            <a:ext cx="120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R</a:t>
            </a:r>
            <a:r>
              <a:rPr kumimoji="1" lang="en-US" altLang="ja-JP" b="1" dirty="0">
                <a:solidFill>
                  <a:schemeClr val="bg1"/>
                </a:solidFill>
              </a:rPr>
              <a:t>esolution</a:t>
            </a:r>
          </a:p>
          <a:p>
            <a:pPr algn="ctr"/>
            <a:r>
              <a:rPr lang="en-US" altLang="ja-JP" b="1" dirty="0">
                <a:solidFill>
                  <a:schemeClr val="bg1"/>
                </a:solidFill>
              </a:rPr>
              <a:t>~19Rs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pic>
        <p:nvPicPr>
          <p:cNvPr id="28" name="Immagine 2">
            <a:extLst>
              <a:ext uri="{FF2B5EF4-FFF2-40B4-BE49-F238E27FC236}">
                <a16:creationId xmlns:a16="http://schemas.microsoft.com/office/drawing/2014/main" id="{91D66ED7-9BAB-5A45-8AE1-61B3D36DE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12470" r="24533" b="11294"/>
          <a:stretch/>
        </p:blipFill>
        <p:spPr>
          <a:xfrm>
            <a:off x="6602622" y="1153467"/>
            <a:ext cx="2539668" cy="357121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FA2B538-5EAD-8741-A0C4-ABCEE7827BF0}"/>
              </a:ext>
            </a:extLst>
          </p:cNvPr>
          <p:cNvSpPr txBox="1"/>
          <p:nvPr/>
        </p:nvSpPr>
        <p:spPr>
          <a:xfrm>
            <a:off x="4538380" y="3483267"/>
            <a:ext cx="1965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/>
              <a:t>KaVA</a:t>
            </a:r>
            <a:r>
              <a:rPr lang="en-US" altLang="ja-JP" sz="2000" dirty="0"/>
              <a:t>+</a:t>
            </a:r>
          </a:p>
          <a:p>
            <a:pPr algn="ctr"/>
            <a:r>
              <a:rPr lang="en-US" altLang="ja-JP" sz="2000" dirty="0" err="1"/>
              <a:t>Medicina+Noto</a:t>
            </a:r>
            <a:r>
              <a:rPr kumimoji="1" lang="en-US" altLang="ja-JP" sz="2000" dirty="0"/>
              <a:t> @22GHz</a:t>
            </a:r>
            <a:endParaRPr kumimoji="1" lang="ja-JP" altLang="en-US" sz="2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2628452-04A9-9E4E-8B2A-1318426197BB}"/>
              </a:ext>
            </a:extLst>
          </p:cNvPr>
          <p:cNvSpPr txBox="1"/>
          <p:nvPr/>
        </p:nvSpPr>
        <p:spPr>
          <a:xfrm>
            <a:off x="374584" y="816394"/>
            <a:ext cx="1940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M87</a:t>
            </a:r>
            <a:r>
              <a:rPr lang="en-US" altLang="ja-JP" sz="2000" dirty="0"/>
              <a:t>: Dec +12 °</a:t>
            </a:r>
            <a:endParaRPr kumimoji="1" lang="en-US" altLang="ja-JP" sz="20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D9F7EF2-8762-884A-ADFF-9775EAE3BF37}"/>
              </a:ext>
            </a:extLst>
          </p:cNvPr>
          <p:cNvSpPr txBox="1"/>
          <p:nvPr/>
        </p:nvSpPr>
        <p:spPr>
          <a:xfrm>
            <a:off x="4604676" y="815626"/>
            <a:ext cx="203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3C84: Dec +41°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11549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52213-C666-014E-9FA0-08154A1C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759"/>
            <a:ext cx="9124190" cy="1143000"/>
          </a:xfrm>
        </p:spPr>
        <p:txBody>
          <a:bodyPr>
            <a:noAutofit/>
          </a:bodyPr>
          <a:lstStyle/>
          <a:p>
            <a:pPr algn="ctr"/>
            <a:r>
              <a:rPr lang="en-US" altLang="ja-JP" dirty="0"/>
              <a:t>More results are being produced</a:t>
            </a:r>
            <a:endParaRPr kumimoji="1" lang="ja-JP" altLang="en-US" sz="4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F9FBE78-8A6C-184F-9734-794A01BF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4" y="1723449"/>
            <a:ext cx="4188540" cy="19320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2A045EE-3AE6-3147-B33A-05A261B76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9" y="4341471"/>
            <a:ext cx="2549641" cy="2516529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E569D0D-031D-394C-8286-4D6A8F94D9B1}"/>
              </a:ext>
            </a:extLst>
          </p:cNvPr>
          <p:cNvGrpSpPr/>
          <p:nvPr/>
        </p:nvGrpSpPr>
        <p:grpSpPr>
          <a:xfrm>
            <a:off x="4861261" y="4464856"/>
            <a:ext cx="4228312" cy="2147810"/>
            <a:chOff x="45676" y="4328952"/>
            <a:chExt cx="4614815" cy="24525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E0E1114-8022-934D-8188-88FB0A2B1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776" y="4328952"/>
              <a:ext cx="2595715" cy="245252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8D84777-CD8E-0845-886B-C6C9B993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76" y="4328952"/>
              <a:ext cx="2048596" cy="2452520"/>
            </a:xfrm>
            <a:prstGeom prst="rect">
              <a:avLst/>
            </a:prstGeom>
          </p:spPr>
        </p:pic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13C1526-3DA3-C04D-A4AC-5060DE74B1E2}"/>
              </a:ext>
            </a:extLst>
          </p:cNvPr>
          <p:cNvSpPr txBox="1"/>
          <p:nvPr/>
        </p:nvSpPr>
        <p:spPr>
          <a:xfrm>
            <a:off x="210648" y="1388197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et-ambient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interaction (Kino+2018)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8C4B881-B702-BC4E-92B2-432E284C36FC}"/>
              </a:ext>
            </a:extLst>
          </p:cNvPr>
          <p:cNvSpPr txBox="1"/>
          <p:nvPr/>
        </p:nvSpPr>
        <p:spPr>
          <a:xfrm>
            <a:off x="4785059" y="1363175"/>
            <a:ext cx="437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-ray active blazars (T. Kim+, see poster)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C31B53-6807-E44A-9966-1DC5A05D1AAD}"/>
              </a:ext>
            </a:extLst>
          </p:cNvPr>
          <p:cNvSpPr txBox="1"/>
          <p:nvPr/>
        </p:nvSpPr>
        <p:spPr>
          <a:xfrm>
            <a:off x="90402" y="4065637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z &gt; 5 quasars (Zhang+2018)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1F43F82-0BAD-2A45-AC99-CA5815C832D6}"/>
              </a:ext>
            </a:extLst>
          </p:cNvPr>
          <p:cNvSpPr txBox="1"/>
          <p:nvPr/>
        </p:nvSpPr>
        <p:spPr>
          <a:xfrm>
            <a:off x="2831291" y="4065637"/>
            <a:ext cx="1789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NLSy1 (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Wajima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1121E5F-69EE-0845-B172-AA840660BB68}"/>
              </a:ext>
            </a:extLst>
          </p:cNvPr>
          <p:cNvSpPr txBox="1"/>
          <p:nvPr/>
        </p:nvSpPr>
        <p:spPr>
          <a:xfrm>
            <a:off x="5887539" y="4082193"/>
            <a:ext cx="2031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GL blazars (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Hada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FFD223-FFA6-184D-B349-64DAEB99F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362" y="1735637"/>
            <a:ext cx="1186509" cy="21287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3F2D9C-E0C0-1649-BC50-5AEF05829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034" y="1743473"/>
            <a:ext cx="1308100" cy="21209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03D17D-1B80-0249-8D4F-E5941DF7D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6653" y="1783123"/>
            <a:ext cx="1907538" cy="190753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6917952-745D-C94D-BE76-E64E3E933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643285" y="4466683"/>
            <a:ext cx="2165670" cy="21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2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4">
            <a:extLst>
              <a:ext uri="{FF2B5EF4-FFF2-40B4-BE49-F238E27FC236}">
                <a16:creationId xmlns:a16="http://schemas.microsoft.com/office/drawing/2014/main" id="{0CC9C39F-CF1D-3249-9912-A621D07D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65" y="73625"/>
            <a:ext cx="3720308" cy="398278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15BA7EC4-6039-8548-A589-2390D51B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951"/>
            <a:ext cx="4349311" cy="919977"/>
          </a:xfrm>
        </p:spPr>
        <p:txBody>
          <a:bodyPr/>
          <a:lstStyle/>
          <a:p>
            <a:pPr algn="ctr"/>
            <a:r>
              <a:rPr lang="en-US" altLang="ja-JP" dirty="0"/>
              <a:t>More to come</a:t>
            </a:r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1522B21-F155-C642-ACFE-D586EFD0A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47" y="1252305"/>
            <a:ext cx="4484914" cy="1758183"/>
          </a:xfrm>
        </p:spPr>
        <p:txBody>
          <a:bodyPr>
            <a:normAutofit/>
          </a:bodyPr>
          <a:lstStyle/>
          <a:p>
            <a:r>
              <a:rPr lang="en-US" altLang="ja-JP" sz="2000" dirty="0" err="1"/>
              <a:t>KaVA</a:t>
            </a:r>
            <a:r>
              <a:rPr lang="en-US" altLang="ja-JP" sz="2000" dirty="0"/>
              <a:t>/EAVN polarization commissioning (K &amp; Q) actively ongoing</a:t>
            </a:r>
            <a:endParaRPr kumimoji="1" lang="en-US" altLang="ja-JP" sz="2000" dirty="0"/>
          </a:p>
          <a:p>
            <a:r>
              <a:rPr kumimoji="1" lang="en-US" altLang="ja-JP" sz="2000" dirty="0"/>
              <a:t>KVN/CVN ready, VERA 2 stations complete. The other 2 VERA stations will be ready within 1-2yr</a:t>
            </a:r>
          </a:p>
        </p:txBody>
      </p:sp>
      <p:sp>
        <p:nvSpPr>
          <p:cNvPr id="8" name="コンテンツ プレースホルダー 6">
            <a:extLst>
              <a:ext uri="{FF2B5EF4-FFF2-40B4-BE49-F238E27FC236}">
                <a16:creationId xmlns:a16="http://schemas.microsoft.com/office/drawing/2014/main" id="{4BF3D988-164A-BD4E-B869-EDAB9EFF1AD7}"/>
              </a:ext>
            </a:extLst>
          </p:cNvPr>
          <p:cNvSpPr txBox="1">
            <a:spLocks/>
          </p:cNvSpPr>
          <p:nvPr/>
        </p:nvSpPr>
        <p:spPr>
          <a:xfrm>
            <a:off x="4501244" y="4303897"/>
            <a:ext cx="4531546" cy="2190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/>
              <a:t>Expansion of K/Q Quasi-optics to </a:t>
            </a:r>
            <a:r>
              <a:rPr lang="en-US" altLang="ja-JP" sz="2000" dirty="0" err="1"/>
              <a:t>KaVA</a:t>
            </a:r>
            <a:endParaRPr lang="en-US" altLang="ja-JP" sz="2000" dirty="0"/>
          </a:p>
          <a:p>
            <a:pPr lvl="1"/>
            <a:r>
              <a:rPr lang="en-US" altLang="ja-JP" sz="1800" dirty="0"/>
              <a:t>Extension of coherence time at high </a:t>
            </a:r>
            <a:r>
              <a:rPr lang="en-US" altLang="ja-JP" sz="1800" dirty="0" err="1"/>
              <a:t>ν</a:t>
            </a:r>
            <a:endParaRPr lang="en-US" altLang="ja-JP" sz="1800" dirty="0"/>
          </a:p>
          <a:p>
            <a:pPr lvl="1"/>
            <a:r>
              <a:rPr lang="en-US" altLang="ja-JP" sz="1800" dirty="0"/>
              <a:t>Simultaneous AGN spectra</a:t>
            </a:r>
          </a:p>
          <a:p>
            <a:pPr lvl="1"/>
            <a:r>
              <a:rPr lang="en-US" altLang="ja-JP" sz="1800" dirty="0"/>
              <a:t>Astrometry, core-shift</a:t>
            </a:r>
          </a:p>
          <a:p>
            <a:r>
              <a:rPr lang="en-US" altLang="ja-JP" sz="2000" dirty="0"/>
              <a:t>Further QO array expansion ongoing</a:t>
            </a:r>
          </a:p>
          <a:p>
            <a:pPr lvl="1"/>
            <a:r>
              <a:rPr lang="en-US" altLang="ja-JP" sz="1800" dirty="0"/>
              <a:t>+</a:t>
            </a:r>
            <a:r>
              <a:rPr lang="en-US" altLang="ja-JP" sz="1800" dirty="0" err="1"/>
              <a:t>Yebes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Nobeyama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Tianma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Sejong</a:t>
            </a:r>
            <a:r>
              <a:rPr lang="en-US" altLang="ja-JP" sz="1800" dirty="0"/>
              <a:t>… </a:t>
            </a:r>
            <a:endParaRPr lang="ja-JP" altLang="en-US" sz="18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18C27AC-BEA6-6D45-8FD4-0668C1285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0" y="3359242"/>
            <a:ext cx="4279404" cy="310819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B14184-EEA7-7646-A546-C1192531E567}"/>
              </a:ext>
            </a:extLst>
          </p:cNvPr>
          <p:cNvSpPr txBox="1"/>
          <p:nvPr/>
        </p:nvSpPr>
        <p:spPr>
          <a:xfrm>
            <a:off x="2915345" y="6275097"/>
            <a:ext cx="2062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Zhao, Jung+ submitted</a:t>
            </a:r>
            <a:endParaRPr kumimoji="1" lang="ja-JP" altLang="en-US" sz="16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682D18-F82F-1047-84BC-D07FD9EC1C7D}"/>
              </a:ext>
            </a:extLst>
          </p:cNvPr>
          <p:cNvSpPr txBox="1"/>
          <p:nvPr/>
        </p:nvSpPr>
        <p:spPr>
          <a:xfrm>
            <a:off x="0" y="3167034"/>
            <a:ext cx="329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Phase vs time, baselines to </a:t>
            </a:r>
            <a:r>
              <a:rPr lang="en-US" altLang="ja-JP" sz="1600" dirty="0" err="1"/>
              <a:t>Mizusawa</a:t>
            </a:r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9E4489-7581-5345-8263-1B1DCAF7DD5A}"/>
              </a:ext>
            </a:extLst>
          </p:cNvPr>
          <p:cNvSpPr txBox="1"/>
          <p:nvPr/>
        </p:nvSpPr>
        <p:spPr>
          <a:xfrm>
            <a:off x="462703" y="6322542"/>
            <a:ext cx="403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Red: raw 43GHz phase</a:t>
            </a:r>
          </a:p>
          <a:p>
            <a:r>
              <a:rPr lang="en-US" altLang="ja-JP" sz="1600" dirty="0">
                <a:solidFill>
                  <a:srgbClr val="0070C0"/>
                </a:solidFill>
              </a:rPr>
              <a:t>Blue: FPT calibrated 43GHz phase using 22GHz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CB2AA9-53F1-4045-B567-4A1E452FED3A}"/>
              </a:ext>
            </a:extLst>
          </p:cNvPr>
          <p:cNvSpPr txBox="1"/>
          <p:nvPr/>
        </p:nvSpPr>
        <p:spPr>
          <a:xfrm>
            <a:off x="5569370" y="447654"/>
            <a:ext cx="2448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3C84</a:t>
            </a:r>
          </a:p>
          <a:p>
            <a:r>
              <a:rPr kumimoji="1" lang="en-US" altLang="ja-JP" sz="2000" dirty="0"/>
              <a:t>KVN+Miz+Irk@</a:t>
            </a:r>
            <a:r>
              <a:rPr lang="en-US" altLang="ja-JP" sz="2000" dirty="0"/>
              <a:t>22GHz</a:t>
            </a:r>
            <a:endParaRPr kumimoji="1" lang="ja-JP" altLang="en-US" sz="200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E3A499A-C859-2E48-98DA-FF5BC5A1E4B6}"/>
              </a:ext>
            </a:extLst>
          </p:cNvPr>
          <p:cNvSpPr txBox="1"/>
          <p:nvPr/>
        </p:nvSpPr>
        <p:spPr>
          <a:xfrm>
            <a:off x="6600051" y="3064852"/>
            <a:ext cx="157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/>
              <a:t>See Poster </a:t>
            </a:r>
          </a:p>
          <a:p>
            <a:pPr algn="ctr"/>
            <a:r>
              <a:rPr lang="en-US" altLang="ko-KR" sz="2000" dirty="0"/>
              <a:t>by Sohn BW</a:t>
            </a:r>
            <a:endParaRPr lang="ko-KR" altLang="en-US" sz="20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F27F245-5E73-1D4A-8807-959B3E13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909" y="2797629"/>
            <a:ext cx="1803218" cy="13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6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2DE722-9922-F248-B33B-861FA0A8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D90870C-8C50-034B-AAD0-50AA309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1086"/>
            <a:ext cx="7886700" cy="4789713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VLBI collaboration in EA is rapidly expanding, forming the East Asian VLBI Network</a:t>
            </a:r>
          </a:p>
          <a:p>
            <a:pPr lvl="1"/>
            <a:r>
              <a:rPr kumimoji="1" lang="en-US" altLang="ja-JP" dirty="0"/>
              <a:t>Much higher sensitivity, </a:t>
            </a:r>
            <a:r>
              <a:rPr lang="en-US" altLang="ja-JP" dirty="0"/>
              <a:t>imaging quality, resolution with regular monitoring capability</a:t>
            </a:r>
            <a:endParaRPr kumimoji="1" lang="en-US" altLang="ja-JP" dirty="0"/>
          </a:p>
          <a:p>
            <a:r>
              <a:rPr kumimoji="1" lang="en-US" altLang="ja-JP" dirty="0"/>
              <a:t>Intensive </a:t>
            </a:r>
            <a:r>
              <a:rPr kumimoji="1" lang="en-US" altLang="ja-JP" dirty="0" err="1"/>
              <a:t>KaVA</a:t>
            </a:r>
            <a:r>
              <a:rPr kumimoji="1" lang="en-US" altLang="ja-JP" dirty="0"/>
              <a:t>/EAVN monitoring of </a:t>
            </a:r>
            <a:r>
              <a:rPr kumimoji="1" lang="en-US" altLang="ja-JP" dirty="0" err="1"/>
              <a:t>SgrA</a:t>
            </a:r>
            <a:r>
              <a:rPr kumimoji="1" lang="en-US" altLang="ja-JP" dirty="0"/>
              <a:t>/M87, complement EHT</a:t>
            </a:r>
          </a:p>
          <a:p>
            <a:r>
              <a:rPr lang="en-US" altLang="ja-JP" dirty="0"/>
              <a:t>Regular monitoring of various interesting sources</a:t>
            </a:r>
          </a:p>
          <a:p>
            <a:r>
              <a:rPr lang="en-US" altLang="ja-JP" dirty="0"/>
              <a:t>Rapid expansion of array capability for AGN studies </a:t>
            </a:r>
          </a:p>
          <a:p>
            <a:pPr lvl="1"/>
            <a:r>
              <a:rPr lang="en-US" altLang="ja-JP" dirty="0"/>
              <a:t>EATING VLBI, polarization, K/Q QO, wideband, VLBI-FAST</a:t>
            </a:r>
          </a:p>
          <a:p>
            <a:r>
              <a:rPr lang="en-US" altLang="ja-JP" dirty="0"/>
              <a:t>More and more results are emerging, stay tuned</a:t>
            </a:r>
          </a:p>
          <a:p>
            <a:r>
              <a:rPr lang="en-US" altLang="ja-JP" dirty="0"/>
              <a:t>We wish to collaborate with you!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69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89516D-F44E-E84F-B4EF-F55A2EA3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DAAE93-1B51-8A4B-90E6-A07FF6F6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346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97FAAA-F11B-B243-868A-D7E947EC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2" y="850482"/>
            <a:ext cx="7996646" cy="51235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CFECFD-11C1-1D43-A916-124C888FA7ED}"/>
              </a:ext>
            </a:extLst>
          </p:cNvPr>
          <p:cNvSpPr txBox="1"/>
          <p:nvPr/>
        </p:nvSpPr>
        <p:spPr>
          <a:xfrm>
            <a:off x="6956178" y="6488668"/>
            <a:ext cx="21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An, Sohn, Imai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96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02A75-581D-3645-8DE0-8A584542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737"/>
            <a:ext cx="9144000" cy="771356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/>
              <a:t>The East Asian VLBI Network (EAVN)</a:t>
            </a:r>
            <a:endParaRPr kumimoji="1" lang="ja-JP" altLang="en-US" sz="4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A161F4-F162-6D49-8108-1B7B83A150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22" b="7718"/>
          <a:stretch/>
        </p:blipFill>
        <p:spPr>
          <a:xfrm>
            <a:off x="919164" y="914234"/>
            <a:ext cx="7210425" cy="47133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68A754-B51D-FA41-9A05-6CC62E8FA8C8}"/>
              </a:ext>
            </a:extLst>
          </p:cNvPr>
          <p:cNvSpPr txBox="1"/>
          <p:nvPr/>
        </p:nvSpPr>
        <p:spPr>
          <a:xfrm>
            <a:off x="5795320" y="950966"/>
            <a:ext cx="2346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An, Sohn, Imai 2018</a:t>
            </a:r>
            <a:endParaRPr kumimoji="1" lang="ja-JP" altLang="en-US" sz="2000">
              <a:solidFill>
                <a:schemeClr val="bg1"/>
              </a:solidFill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D1F7D0-7846-2D46-B35D-E0BC6A216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3" y="5908766"/>
            <a:ext cx="8216985" cy="949234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Collaborative effort aiming to form a large VLBI network in East Asia</a:t>
            </a:r>
          </a:p>
          <a:p>
            <a:r>
              <a:rPr lang="en-US" altLang="ja-JP" dirty="0"/>
              <a:t>Construction of </a:t>
            </a:r>
            <a:r>
              <a:rPr lang="en-US" altLang="ja-JP"/>
              <a:t>new telescopes </a:t>
            </a:r>
            <a:r>
              <a:rPr lang="en-US" altLang="ja-JP" dirty="0"/>
              <a:t>planned in China, Korea, Thailand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B8267D-318B-7149-8629-60B8FBDABBA3}"/>
              </a:ext>
            </a:extLst>
          </p:cNvPr>
          <p:cNvSpPr txBox="1"/>
          <p:nvPr/>
        </p:nvSpPr>
        <p:spPr>
          <a:xfrm>
            <a:off x="5946927" y="4968873"/>
            <a:ext cx="220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>
                <a:solidFill>
                  <a:schemeClr val="bg1"/>
                </a:solidFill>
              </a:rPr>
              <a:t>See also talk by Kobayashi tomorrow</a:t>
            </a:r>
            <a:endParaRPr kumimoji="1" lang="ja-JP" altLang="en-US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58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4691"/>
            <a:ext cx="9144000" cy="90903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>
                <a:latin typeface="+mn-lt"/>
                <a:ea typeface="Hiragino Kaku Gothic Pro W3" panose="020B0300000000000000" pitchFamily="34" charset="-128"/>
              </a:rPr>
              <a:t>EAVN open-use has just started</a:t>
            </a:r>
            <a:endParaRPr kumimoji="1" lang="ja-JP" altLang="en-US" sz="4400" dirty="0">
              <a:latin typeface="+mn-lt"/>
              <a:ea typeface="Hiragino Kaku Gothic Pro W3" panose="020B0300000000000000" pitchFamily="34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64257" y="4543083"/>
            <a:ext cx="7574777" cy="2093140"/>
          </a:xfrm>
        </p:spPr>
        <p:txBody>
          <a:bodyPr>
            <a:noAutofit/>
          </a:bodyPr>
          <a:lstStyle/>
          <a:p>
            <a:r>
              <a:rPr lang="en-US" altLang="ja-JP" sz="2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First EAVN open-use observations starting from Oct/2018</a:t>
            </a:r>
          </a:p>
          <a:p>
            <a:r>
              <a:rPr lang="en-US" altLang="ja-JP" sz="2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22GHz: </a:t>
            </a:r>
            <a:r>
              <a:rPr lang="en-US" altLang="ja-JP" sz="2000" dirty="0" err="1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KaVA+Tianma+Nobeyama+Urumqi</a:t>
            </a:r>
            <a:endParaRPr lang="en-US" altLang="ja-JP" sz="2000" dirty="0">
              <a:latin typeface="Calibri" panose="020F0502020204030204" pitchFamily="34" charset="0"/>
              <a:ea typeface="Hiragino Kaku Gothic Pro W3" panose="020B0300000000000000" pitchFamily="34" charset="-128"/>
              <a:cs typeface="Calibri" panose="020F0502020204030204" pitchFamily="34" charset="0"/>
            </a:endParaRPr>
          </a:p>
          <a:p>
            <a:r>
              <a:rPr lang="en-US" altLang="ja-JP" sz="2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43GHz: </a:t>
            </a:r>
            <a:r>
              <a:rPr lang="en-US" altLang="ja-JP" sz="2000" dirty="0" err="1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KaVA+Tianma+Nobeyama</a:t>
            </a:r>
            <a:endParaRPr lang="en-US" altLang="ja-JP" sz="2000" dirty="0">
              <a:latin typeface="Calibri" panose="020F0502020204030204" pitchFamily="34" charset="0"/>
              <a:ea typeface="Hiragino Kaku Gothic Pro W3" panose="020B0300000000000000" pitchFamily="34" charset="-128"/>
              <a:cs typeface="Calibri" panose="020F0502020204030204" pitchFamily="34" charset="0"/>
            </a:endParaRPr>
          </a:p>
          <a:p>
            <a:r>
              <a:rPr lang="en-US" altLang="ja-JP" sz="2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1Gbps, single pol, 100hr/semester (250hr for </a:t>
            </a:r>
            <a:r>
              <a:rPr lang="en-US" altLang="ja-JP" sz="2000" dirty="0" err="1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KaVA</a:t>
            </a:r>
            <a:r>
              <a:rPr lang="en-US" altLang="ja-JP" sz="2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), biweekly slots</a:t>
            </a:r>
          </a:p>
          <a:p>
            <a:r>
              <a:rPr lang="en-US" altLang="ja-JP" sz="2000" b="1" u="sng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Next proposal deadline: Nov/1</a:t>
            </a:r>
            <a:r>
              <a:rPr lang="en-US" altLang="ja-JP" sz="2000" b="1" u="sng" baseline="30000" dirty="0">
                <a:latin typeface="Calibri" panose="020F0502020204030204" pitchFamily="34" charset="0"/>
                <a:ea typeface="Hiragino Kaku Gothic Pro W3" panose="020B0300000000000000" pitchFamily="34" charset="-128"/>
                <a:cs typeface="Calibri" panose="020F0502020204030204" pitchFamily="34" charset="0"/>
              </a:rPr>
              <a:t>st</a:t>
            </a:r>
            <a:endParaRPr lang="en-US" altLang="ja-JP" sz="2000" b="1" u="sng" dirty="0">
              <a:latin typeface="Calibri" panose="020F0502020204030204" pitchFamily="34" charset="0"/>
              <a:ea typeface="Hiragino Kaku Gothic Pro W3" panose="020B0300000000000000" pitchFamily="34" charset="-128"/>
              <a:cs typeface="Calibri" panose="020F050202020403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FC5313C-AC6B-5849-920A-052DD7DB0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840" y="3234576"/>
            <a:ext cx="1075595" cy="120844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F59E3C5-183D-D545-852A-2F2150D0F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935" y="3241820"/>
            <a:ext cx="1223184" cy="121046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F30F099-2D7B-9543-A48C-8AFCA77B94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245" y="3236594"/>
            <a:ext cx="1050224" cy="1216049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FAD1396-4623-CB4B-95CD-44CDAC800A89}"/>
              </a:ext>
            </a:extLst>
          </p:cNvPr>
          <p:cNvGrpSpPr/>
          <p:nvPr/>
        </p:nvGrpSpPr>
        <p:grpSpPr>
          <a:xfrm>
            <a:off x="498598" y="1029181"/>
            <a:ext cx="4686299" cy="3423107"/>
            <a:chOff x="5438899" y="1039862"/>
            <a:chExt cx="3569416" cy="2802958"/>
          </a:xfrm>
        </p:grpSpPr>
        <p:grpSp>
          <p:nvGrpSpPr>
            <p:cNvPr id="4" name="図形グループ 2">
              <a:extLst>
                <a:ext uri="{FF2B5EF4-FFF2-40B4-BE49-F238E27FC236}">
                  <a16:creationId xmlns:a16="http://schemas.microsoft.com/office/drawing/2014/main" id="{042ADB24-9862-BF4F-A36E-2D233104CE0C}"/>
                </a:ext>
              </a:extLst>
            </p:cNvPr>
            <p:cNvGrpSpPr/>
            <p:nvPr/>
          </p:nvGrpSpPr>
          <p:grpSpPr>
            <a:xfrm>
              <a:off x="5438899" y="1039862"/>
              <a:ext cx="3569416" cy="2802958"/>
              <a:chOff x="60045" y="1266416"/>
              <a:chExt cx="4096279" cy="3402028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C7CF3FC4-75E0-7840-94D7-3465F4D216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045" y="1266416"/>
                <a:ext cx="4096279" cy="3402028"/>
              </a:xfrm>
              <a:prstGeom prst="rect">
                <a:avLst/>
              </a:prstGeom>
            </p:spPr>
          </p:pic>
          <p:sp>
            <p:nvSpPr>
              <p:cNvPr id="7" name="円/楕円 6">
                <a:extLst>
                  <a:ext uri="{FF2B5EF4-FFF2-40B4-BE49-F238E27FC236}">
                    <a16:creationId xmlns:a16="http://schemas.microsoft.com/office/drawing/2014/main" id="{B2B63057-D364-BA46-AD99-C32651E9485C}"/>
                  </a:ext>
                </a:extLst>
              </p:cNvPr>
              <p:cNvSpPr/>
              <p:nvPr/>
            </p:nvSpPr>
            <p:spPr>
              <a:xfrm>
                <a:off x="3014805" y="3291235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8" name="円/楕円 7">
                <a:extLst>
                  <a:ext uri="{FF2B5EF4-FFF2-40B4-BE49-F238E27FC236}">
                    <a16:creationId xmlns:a16="http://schemas.microsoft.com/office/drawing/2014/main" id="{5D25EA54-26CE-564E-AF40-988B26A6D39B}"/>
                  </a:ext>
                </a:extLst>
              </p:cNvPr>
              <p:cNvSpPr/>
              <p:nvPr/>
            </p:nvSpPr>
            <p:spPr>
              <a:xfrm>
                <a:off x="4000873" y="3575160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9" name="円/楕円 8">
                <a:extLst>
                  <a:ext uri="{FF2B5EF4-FFF2-40B4-BE49-F238E27FC236}">
                    <a16:creationId xmlns:a16="http://schemas.microsoft.com/office/drawing/2014/main" id="{EEC5C46C-C9C9-194C-BC20-C3BF8C155F58}"/>
                  </a:ext>
                </a:extLst>
              </p:cNvPr>
              <p:cNvSpPr/>
              <p:nvPr/>
            </p:nvSpPr>
            <p:spPr>
              <a:xfrm>
                <a:off x="3285950" y="3390392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0" name="円/楕円 9">
                <a:extLst>
                  <a:ext uri="{FF2B5EF4-FFF2-40B4-BE49-F238E27FC236}">
                    <a16:creationId xmlns:a16="http://schemas.microsoft.com/office/drawing/2014/main" id="{9C393E75-6147-9349-9ADA-00B382C42D98}"/>
                  </a:ext>
                </a:extLst>
              </p:cNvPr>
              <p:cNvSpPr/>
              <p:nvPr/>
            </p:nvSpPr>
            <p:spPr>
              <a:xfrm>
                <a:off x="3014805" y="2884804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1" name="円/楕円 10">
                <a:extLst>
                  <a:ext uri="{FF2B5EF4-FFF2-40B4-BE49-F238E27FC236}">
                    <a16:creationId xmlns:a16="http://schemas.microsoft.com/office/drawing/2014/main" id="{C1AA7A2C-A211-D540-9FB7-146C89FDD478}"/>
                  </a:ext>
                </a:extLst>
              </p:cNvPr>
              <p:cNvSpPr/>
              <p:nvPr/>
            </p:nvSpPr>
            <p:spPr>
              <a:xfrm>
                <a:off x="3153011" y="3004490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AF4700AF-526E-9A4D-8AB5-4D62BF7C8A93}"/>
                  </a:ext>
                </a:extLst>
              </p:cNvPr>
              <p:cNvSpPr/>
              <p:nvPr/>
            </p:nvSpPr>
            <p:spPr>
              <a:xfrm>
                <a:off x="2887043" y="4246852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8BF66E82-3F9B-D841-AE93-BB70859726FD}"/>
                  </a:ext>
                </a:extLst>
              </p:cNvPr>
              <p:cNvSpPr/>
              <p:nvPr/>
            </p:nvSpPr>
            <p:spPr>
              <a:xfrm>
                <a:off x="3719655" y="2434890"/>
                <a:ext cx="95250" cy="99157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6" name="円/楕円 15">
                <a:extLst>
                  <a:ext uri="{FF2B5EF4-FFF2-40B4-BE49-F238E27FC236}">
                    <a16:creationId xmlns:a16="http://schemas.microsoft.com/office/drawing/2014/main" id="{3CC21652-DCD3-2845-93B1-6F1D8624AB9F}"/>
                  </a:ext>
                </a:extLst>
              </p:cNvPr>
              <p:cNvSpPr/>
              <p:nvPr/>
            </p:nvSpPr>
            <p:spPr>
              <a:xfrm>
                <a:off x="2472719" y="3584317"/>
                <a:ext cx="337498" cy="360000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F5BEAD5-8980-7C4F-B227-26AB8A99352A}"/>
                </a:ext>
              </a:extLst>
            </p:cNvPr>
            <p:cNvSpPr txBox="1"/>
            <p:nvPr/>
          </p:nvSpPr>
          <p:spPr>
            <a:xfrm>
              <a:off x="6496850" y="3231451"/>
              <a:ext cx="977012" cy="277220"/>
            </a:xfrm>
            <a:prstGeom prst="rect">
              <a:avLst/>
            </a:prstGeom>
            <a:solidFill>
              <a:srgbClr val="FF00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Tianma65</a:t>
              </a:r>
            </a:p>
          </p:txBody>
        </p: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49B8F8A1-0E6B-754C-A2EF-E9A5F285F2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6348" y="2283523"/>
              <a:ext cx="219588" cy="220635"/>
            </a:xfrm>
            <a:prstGeom prst="ellipse">
              <a:avLst/>
            </a:prstGeom>
            <a:solidFill>
              <a:srgbClr val="FF00FF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E0FF41F-79E7-5D4F-BC26-C63A83103BAD}"/>
                </a:ext>
              </a:extLst>
            </p:cNvPr>
            <p:cNvSpPr txBox="1"/>
            <p:nvPr/>
          </p:nvSpPr>
          <p:spPr>
            <a:xfrm>
              <a:off x="7980067" y="1472367"/>
              <a:ext cx="742588" cy="277220"/>
            </a:xfrm>
            <a:prstGeom prst="rect">
              <a:avLst/>
            </a:prstGeom>
            <a:solidFill>
              <a:srgbClr val="FF00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NRO45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EDD7052-2BB7-ED40-82D8-EBD1306EC67F}"/>
                </a:ext>
              </a:extLst>
            </p:cNvPr>
            <p:cNvSpPr txBox="1"/>
            <p:nvPr/>
          </p:nvSpPr>
          <p:spPr>
            <a:xfrm>
              <a:off x="6807535" y="2157837"/>
              <a:ext cx="1088120" cy="428431"/>
            </a:xfrm>
            <a:prstGeom prst="rect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err="1">
                  <a:solidFill>
                    <a:schemeClr val="bg1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KaVA</a:t>
              </a:r>
              <a:endParaRPr lang="en-US" altLang="ja-JP" sz="1400" b="1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endParaRPr>
            </a:p>
            <a:p>
              <a:pPr algn="ctr"/>
              <a:r>
                <a:rPr lang="en-US" altLang="ja-JP" sz="1400" b="1" dirty="0">
                  <a:solidFill>
                    <a:schemeClr val="bg1"/>
                  </a:solidFill>
                  <a:latin typeface="Hiragino Kaku Gothic Pro W6" charset="-128"/>
                  <a:ea typeface="Hiragino Kaku Gothic Pro W6" charset="-128"/>
                  <a:cs typeface="Hiragino Kaku Gothic Pro W6" charset="-128"/>
                </a:rPr>
                <a:t>(KVN+VERA)</a:t>
              </a:r>
            </a:p>
          </p:txBody>
        </p:sp>
      </p:grpSp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3309B81D-BB1B-1E49-817F-D124A9AE8543}"/>
              </a:ext>
            </a:extLst>
          </p:cNvPr>
          <p:cNvSpPr txBox="1">
            <a:spLocks/>
          </p:cNvSpPr>
          <p:nvPr/>
        </p:nvSpPr>
        <p:spPr>
          <a:xfrm>
            <a:off x="892627" y="6867709"/>
            <a:ext cx="4846108" cy="1055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 baseline="0">
                <a:solidFill>
                  <a:schemeClr val="tx1"/>
                </a:solidFill>
                <a:latin typeface="ヒラギノ角ゴシック W5" charset="-128"/>
                <a:ea typeface="ヒラギノ角ゴシック W5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ヒラギノ角ゴシック W5" charset="-128"/>
                <a:ea typeface="ヒラギノ角ゴシック W5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ヒラギノ角ゴシック W5" charset="-128"/>
                <a:ea typeface="ヒラギノ角ゴシック W5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ヒラギノ角ゴシック W5" charset="-128"/>
                <a:ea typeface="ヒラギノ角ゴシック W5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ヒラギノ角ゴシック W5" charset="-128"/>
                <a:ea typeface="ヒラギノ角ゴシック W5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28" name="図 27" descr="KABA_0309A.jpg">
            <a:extLst>
              <a:ext uri="{FF2B5EF4-FFF2-40B4-BE49-F238E27FC236}">
                <a16:creationId xmlns:a16="http://schemas.microsoft.com/office/drawing/2014/main" id="{1899B459-3105-6F4B-BC51-13ED820544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634" y="1027834"/>
            <a:ext cx="3456933" cy="216908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32951F-A498-CE42-BC38-234A8B63FF46}"/>
              </a:ext>
            </a:extLst>
          </p:cNvPr>
          <p:cNvSpPr txBox="1"/>
          <p:nvPr/>
        </p:nvSpPr>
        <p:spPr>
          <a:xfrm>
            <a:off x="5182089" y="3241820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Urumqi</a:t>
            </a:r>
            <a:endParaRPr kumimoji="1" lang="ja-JP" altLang="en-US" sz="11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629FA7A-C37B-5D4B-9D1A-C63B2A8B5AD9}"/>
              </a:ext>
            </a:extLst>
          </p:cNvPr>
          <p:cNvSpPr txBox="1"/>
          <p:nvPr/>
        </p:nvSpPr>
        <p:spPr>
          <a:xfrm>
            <a:off x="6347624" y="3241820"/>
            <a:ext cx="7393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 err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Tianma</a:t>
            </a:r>
            <a:endParaRPr kumimoji="1" lang="ja-JP" altLang="en-US" sz="11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82739D8-D1E4-6549-B986-DE97D6838620}"/>
              </a:ext>
            </a:extLst>
          </p:cNvPr>
          <p:cNvSpPr txBox="1"/>
          <p:nvPr/>
        </p:nvSpPr>
        <p:spPr>
          <a:xfrm>
            <a:off x="7615545" y="3241820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err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Nobeyama</a:t>
            </a:r>
            <a:endParaRPr kumimoji="1" lang="ja-JP" altLang="en-US" sz="11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12B94B6E-3764-0946-A293-3001A686B167}"/>
              </a:ext>
            </a:extLst>
          </p:cNvPr>
          <p:cNvSpPr>
            <a:spLocks noChangeAspect="1"/>
          </p:cNvSpPr>
          <p:nvPr/>
        </p:nvSpPr>
        <p:spPr>
          <a:xfrm>
            <a:off x="964919" y="1816797"/>
            <a:ext cx="208514" cy="194882"/>
          </a:xfrm>
          <a:prstGeom prst="ellipse">
            <a:avLst/>
          </a:prstGeom>
          <a:solidFill>
            <a:srgbClr val="FF00FF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BB3AD4C-B428-2948-8670-3C1EA492EB14}"/>
              </a:ext>
            </a:extLst>
          </p:cNvPr>
          <p:cNvSpPr txBox="1"/>
          <p:nvPr/>
        </p:nvSpPr>
        <p:spPr>
          <a:xfrm>
            <a:off x="560863" y="1418877"/>
            <a:ext cx="1016625" cy="276999"/>
          </a:xfrm>
          <a:prstGeom prst="rect">
            <a:avLst/>
          </a:prstGeom>
          <a:solidFill>
            <a:srgbClr val="FF00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  <a:latin typeface="Hiragino Kaku Gothic Pro W6" charset="-128"/>
                <a:ea typeface="Hiragino Kaku Gothic Pro W6" charset="-128"/>
                <a:cs typeface="Hiragino Kaku Gothic Pro W6" charset="-128"/>
              </a:rPr>
              <a:t>Urumqi26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0D4F628-8A25-AB41-8B47-0214E78DCBF8}"/>
              </a:ext>
            </a:extLst>
          </p:cNvPr>
          <p:cNvSpPr txBox="1"/>
          <p:nvPr/>
        </p:nvSpPr>
        <p:spPr>
          <a:xfrm>
            <a:off x="5543733" y="2004129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err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KaVA</a:t>
            </a:r>
            <a:endParaRPr kumimoji="1" lang="ja-JP" altLang="en-US" sz="1200" b="1">
              <a:solidFill>
                <a:schemeClr val="bg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6949E3-5841-AC4B-9FE1-1095A48DF6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3" t="12770" r="6956" b="7532"/>
          <a:stretch/>
        </p:blipFill>
        <p:spPr>
          <a:xfrm>
            <a:off x="405834" y="1212207"/>
            <a:ext cx="8314098" cy="4808276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2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C5233E-BC74-9747-AC86-692E0522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682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sz="4400" dirty="0"/>
              <a:t>Array sensitivity</a:t>
            </a:r>
            <a:endParaRPr kumimoji="1" lang="ja-JP" altLang="en-US" sz="4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B81B90-EF83-C64D-8B65-10B8DE6B108E}"/>
              </a:ext>
            </a:extLst>
          </p:cNvPr>
          <p:cNvSpPr txBox="1"/>
          <p:nvPr/>
        </p:nvSpPr>
        <p:spPr>
          <a:xfrm>
            <a:off x="6507891" y="1292522"/>
            <a:ext cx="24548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600" dirty="0"/>
          </a:p>
          <a:p>
            <a:r>
              <a:rPr kumimoji="1" lang="en-US" altLang="ja-JP" sz="1600" dirty="0"/>
              <a:t>43GHz</a:t>
            </a:r>
          </a:p>
          <a:p>
            <a:r>
              <a:rPr lang="en-US" altLang="ja-JP" sz="1600" dirty="0"/>
              <a:t>VLBA: 10</a:t>
            </a:r>
          </a:p>
          <a:p>
            <a:r>
              <a:rPr kumimoji="1" lang="en-US" altLang="ja-JP" sz="1600" dirty="0"/>
              <a:t>EVN: </a:t>
            </a:r>
            <a:r>
              <a:rPr kumimoji="1" lang="en-US" altLang="ja-JP" sz="1600" dirty="0" err="1"/>
              <a:t>Ef</a:t>
            </a:r>
            <a:r>
              <a:rPr kumimoji="1" lang="en-US" altLang="ja-JP" sz="1600" dirty="0"/>
              <a:t>, On, Ys, </a:t>
            </a:r>
            <a:r>
              <a:rPr kumimoji="1" lang="en-US" altLang="ja-JP" sz="1600" dirty="0" err="1"/>
              <a:t>Nt</a:t>
            </a:r>
            <a:endParaRPr kumimoji="1" lang="en-US" altLang="ja-JP" sz="1600" dirty="0"/>
          </a:p>
          <a:p>
            <a:r>
              <a:rPr lang="en-US" altLang="ja-JP" sz="1600" dirty="0"/>
              <a:t>EAVN: </a:t>
            </a:r>
            <a:r>
              <a:rPr lang="en-US" altLang="ja-JP" sz="1600" dirty="0" err="1"/>
              <a:t>KaVA</a:t>
            </a:r>
            <a:r>
              <a:rPr lang="en-US" altLang="ja-JP" sz="1600" dirty="0"/>
              <a:t>, TM, NY</a:t>
            </a:r>
          </a:p>
          <a:p>
            <a:endParaRPr kumimoji="1" lang="en-US" altLang="ja-JP" sz="1600" dirty="0"/>
          </a:p>
          <a:p>
            <a:r>
              <a:rPr lang="en-US" altLang="ja-JP" sz="1600" dirty="0"/>
              <a:t>22GHz</a:t>
            </a:r>
          </a:p>
          <a:p>
            <a:r>
              <a:rPr kumimoji="1" lang="en-US" altLang="ja-JP" sz="1600" dirty="0"/>
              <a:t>VLBA</a:t>
            </a:r>
            <a:r>
              <a:rPr lang="en-US" altLang="ja-JP" sz="1600" dirty="0"/>
              <a:t>: </a:t>
            </a:r>
            <a:r>
              <a:rPr kumimoji="1" lang="en-US" altLang="ja-JP" sz="1600" dirty="0"/>
              <a:t>10</a:t>
            </a:r>
          </a:p>
          <a:p>
            <a:r>
              <a:rPr kumimoji="1" lang="en-US" altLang="ja-JP" sz="1600" dirty="0"/>
              <a:t>EVN: </a:t>
            </a:r>
            <a:r>
              <a:rPr kumimoji="1" lang="en-US" altLang="ja-JP" sz="1600" dirty="0" err="1"/>
              <a:t>Ef</a:t>
            </a:r>
            <a:r>
              <a:rPr kumimoji="1" lang="en-US" altLang="ja-JP" sz="1600" dirty="0"/>
              <a:t>, Mc, On, </a:t>
            </a:r>
            <a:r>
              <a:rPr kumimoji="1" lang="en-US" altLang="ja-JP" sz="1600" dirty="0" err="1"/>
              <a:t>Tr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Nt</a:t>
            </a:r>
            <a:r>
              <a:rPr kumimoji="1" lang="en-US" altLang="ja-JP" sz="1600" dirty="0"/>
              <a:t>, Ur, Ys, </a:t>
            </a:r>
            <a:r>
              <a:rPr kumimoji="1" lang="en-US" altLang="ja-JP" sz="1600" dirty="0" err="1"/>
              <a:t>Hh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Sv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Zc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Bd</a:t>
            </a:r>
            <a:endParaRPr kumimoji="1" lang="en-US" altLang="ja-JP" sz="1600" dirty="0"/>
          </a:p>
          <a:p>
            <a:r>
              <a:rPr lang="en-US" altLang="ja-JP" sz="1600" dirty="0"/>
              <a:t>EAVN: </a:t>
            </a:r>
            <a:r>
              <a:rPr lang="en-US" altLang="ja-JP" sz="1600" dirty="0" err="1"/>
              <a:t>KaVA</a:t>
            </a:r>
            <a:r>
              <a:rPr lang="en-US" altLang="ja-JP" sz="1600" dirty="0"/>
              <a:t>, TM, UR, NY, HT, TH, KS</a:t>
            </a:r>
          </a:p>
          <a:p>
            <a:endParaRPr lang="en-US" altLang="ja-JP" sz="1600" dirty="0"/>
          </a:p>
          <a:p>
            <a:r>
              <a:rPr lang="en-US" altLang="ja-JP" sz="1600" dirty="0"/>
              <a:t>6.7GHz</a:t>
            </a:r>
          </a:p>
          <a:p>
            <a:r>
              <a:rPr lang="en-US" altLang="ja-JP" sz="1600" dirty="0"/>
              <a:t>VLBA: 10</a:t>
            </a:r>
          </a:p>
          <a:p>
            <a:r>
              <a:rPr lang="en-US" altLang="ja-JP" sz="1600" dirty="0"/>
              <a:t>EVN: </a:t>
            </a:r>
            <a:r>
              <a:rPr lang="en-US" altLang="ja-JP" sz="1600" dirty="0" err="1"/>
              <a:t>Ef</a:t>
            </a:r>
            <a:r>
              <a:rPr lang="en-US" altLang="ja-JP" sz="1600" dirty="0"/>
              <a:t>, Mc, On, </a:t>
            </a:r>
            <a:r>
              <a:rPr lang="en-US" altLang="ja-JP" sz="1600" dirty="0" err="1"/>
              <a:t>Tr</a:t>
            </a:r>
            <a:r>
              <a:rPr lang="en-US" altLang="ja-JP" sz="1600" dirty="0"/>
              <a:t>, W1, </a:t>
            </a:r>
            <a:r>
              <a:rPr lang="en-US" altLang="ja-JP" sz="1600" dirty="0" err="1"/>
              <a:t>Nt</a:t>
            </a:r>
            <a:r>
              <a:rPr lang="en-US" altLang="ja-JP" sz="1600" dirty="0"/>
              <a:t>, Ys, </a:t>
            </a:r>
            <a:r>
              <a:rPr lang="en-US" altLang="ja-JP" sz="1600" dirty="0" err="1"/>
              <a:t>Hh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Ir</a:t>
            </a:r>
            <a:endParaRPr lang="en-US" altLang="ja-JP" sz="1600" dirty="0"/>
          </a:p>
          <a:p>
            <a:r>
              <a:rPr lang="en-US" altLang="ja-JP" sz="1600" dirty="0"/>
              <a:t>EAVN: VERA, KUS, TM, KM, HT, TK, KS, YM, US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FBC5EC3-3C10-8E47-B2BA-D252A6AD0AB1}"/>
              </a:ext>
            </a:extLst>
          </p:cNvPr>
          <p:cNvSpPr/>
          <p:nvPr/>
        </p:nvSpPr>
        <p:spPr>
          <a:xfrm>
            <a:off x="2168427" y="1248719"/>
            <a:ext cx="3702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2Gbps (512MHz BW), 1hr integration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A8C58A9-CA74-6B44-98AE-36F02F39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8" t="8133" r="7779" b="9616"/>
          <a:stretch/>
        </p:blipFill>
        <p:spPr>
          <a:xfrm rot="5400000">
            <a:off x="1519562" y="950988"/>
            <a:ext cx="4355755" cy="5462663"/>
          </a:xfrm>
          <a:prstGeom prst="rect">
            <a:avLst/>
          </a:prstGeom>
        </p:spPr>
      </p:pic>
      <p:sp>
        <p:nvSpPr>
          <p:cNvPr id="20" name="コンテンツ プレースホルダー 19">
            <a:extLst>
              <a:ext uri="{FF2B5EF4-FFF2-40B4-BE49-F238E27FC236}">
                <a16:creationId xmlns:a16="http://schemas.microsoft.com/office/drawing/2014/main" id="{361A5157-F65D-C34C-8D06-CE1BD92DD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06" y="6073945"/>
            <a:ext cx="7886700" cy="718742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EAVN: “high-sensitivity” + “regular monitoring capability” at 6.7-43GHz</a:t>
            </a:r>
          </a:p>
          <a:p>
            <a:pPr lvl="1"/>
            <a:r>
              <a:rPr lang="en-US" altLang="ja-JP" sz="1800" dirty="0"/>
              <a:t>Complementary to other VLBI facilities</a:t>
            </a:r>
            <a:endParaRPr lang="ja-JP" altLang="en-US" sz="1800"/>
          </a:p>
          <a:p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13317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71D6B8-DE32-3845-B193-C8DDB10A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3079" cy="68453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1C06F6-55BE-D245-83BA-A7BA0E9AE09B}"/>
              </a:ext>
            </a:extLst>
          </p:cNvPr>
          <p:cNvSpPr txBox="1"/>
          <p:nvPr/>
        </p:nvSpPr>
        <p:spPr>
          <a:xfrm>
            <a:off x="6903357" y="43544"/>
            <a:ext cx="218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An, Sohn, Imai 2018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72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61E7EF-693F-F247-AFEE-54B2288F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6988"/>
          </a:xfrm>
        </p:spPr>
        <p:txBody>
          <a:bodyPr/>
          <a:lstStyle/>
          <a:p>
            <a:pPr algn="ctr"/>
            <a:r>
              <a:rPr lang="en-US" altLang="ja-JP" dirty="0"/>
              <a:t>Promote AGN science with EAVN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51D9D5-2539-004F-97A8-58E29D5C3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306285"/>
            <a:ext cx="8392886" cy="520337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Apart from individual open-sky programs, AGN science with </a:t>
            </a:r>
            <a:r>
              <a:rPr lang="en-US" altLang="ja-JP" dirty="0" err="1"/>
              <a:t>KaVA</a:t>
            </a:r>
            <a:r>
              <a:rPr lang="en-US" altLang="ja-JP" dirty="0"/>
              <a:t>/EAVN is promoted by </a:t>
            </a:r>
            <a:r>
              <a:rPr lang="en-US" altLang="ja-JP" i="1" dirty="0"/>
              <a:t>the EAVN-AGN Science WG</a:t>
            </a:r>
          </a:p>
          <a:p>
            <a:pPr lvl="1"/>
            <a:r>
              <a:rPr lang="en-US" altLang="ja-JP" dirty="0"/>
              <a:t>A projected-led, joint CN-JP-KR-TW team</a:t>
            </a:r>
          </a:p>
          <a:p>
            <a:pPr lvl="1"/>
            <a:r>
              <a:rPr lang="en-US" altLang="ja-JP" dirty="0"/>
              <a:t>Leaders: M. Kino (JP) and BW Sohn (KR)</a:t>
            </a:r>
          </a:p>
          <a:p>
            <a:pPr lvl="1"/>
            <a:r>
              <a:rPr lang="en-US" altLang="ja-JP" dirty="0"/>
              <a:t>20 core members (4 students, 4 post-docs)</a:t>
            </a:r>
          </a:p>
          <a:p>
            <a:endParaRPr lang="en-US" altLang="ja-JP" dirty="0"/>
          </a:p>
          <a:p>
            <a:r>
              <a:rPr lang="en-US" altLang="ja-JP" dirty="0"/>
              <a:t>Intensive monitoring of M87/</a:t>
            </a:r>
            <a:r>
              <a:rPr lang="en-US" altLang="ja-JP" dirty="0" err="1"/>
              <a:t>SgrA</a:t>
            </a:r>
            <a:r>
              <a:rPr lang="en-US" altLang="ja-JP" dirty="0"/>
              <a:t>, tie-up with EHT</a:t>
            </a:r>
          </a:p>
          <a:p>
            <a:r>
              <a:rPr kumimoji="1" lang="en-US" altLang="ja-JP" dirty="0"/>
              <a:t>Regular monitoring of </a:t>
            </a:r>
            <a:r>
              <a:rPr kumimoji="1" lang="en-US" altLang="ja-JP" dirty="0" err="1"/>
              <a:t>γ</a:t>
            </a:r>
            <a:r>
              <a:rPr kumimoji="1" lang="en-US" altLang="ja-JP" dirty="0"/>
              <a:t>-ray blazars and radio galaxies</a:t>
            </a:r>
          </a:p>
          <a:p>
            <a:r>
              <a:rPr kumimoji="1" lang="en-US" altLang="ja-JP" dirty="0"/>
              <a:t>Expansion of array capability for better AGN science</a:t>
            </a:r>
            <a:endParaRPr lang="en-US" altLang="ja-JP" dirty="0"/>
          </a:p>
          <a:p>
            <a:pPr lvl="1"/>
            <a:r>
              <a:rPr kumimoji="1" lang="en-US" altLang="ja-JP" dirty="0" err="1"/>
              <a:t>EAVN+global</a:t>
            </a:r>
            <a:r>
              <a:rPr kumimoji="1" lang="en-US" altLang="ja-JP" dirty="0"/>
              <a:t> baselines (Italy/Australia/</a:t>
            </a:r>
            <a:r>
              <a:rPr kumimoji="1" lang="en-US" altLang="ja-JP" dirty="0" err="1"/>
              <a:t>Yebes</a:t>
            </a:r>
            <a:r>
              <a:rPr kumimoji="1" lang="en-US" altLang="ja-JP" dirty="0"/>
              <a:t>) </a:t>
            </a:r>
          </a:p>
          <a:p>
            <a:pPr lvl="1"/>
            <a:r>
              <a:rPr kumimoji="1" lang="en-US" altLang="ja-JP" dirty="0"/>
              <a:t>Full polarization </a:t>
            </a:r>
          </a:p>
          <a:p>
            <a:pPr lvl="1"/>
            <a:r>
              <a:rPr lang="en-US" altLang="ja-JP" dirty="0"/>
              <a:t>K/Q simultaneous receiving system</a:t>
            </a:r>
          </a:p>
          <a:p>
            <a:pPr lvl="1"/>
            <a:r>
              <a:rPr lang="en-US" altLang="ja-JP" dirty="0"/>
              <a:t>Wideband (&gt;2Gbps) recording</a:t>
            </a:r>
          </a:p>
          <a:p>
            <a:pPr lvl="1"/>
            <a:r>
              <a:rPr lang="en-US" altLang="ja-JP" dirty="0"/>
              <a:t>Low-frequency VLBI including FAST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03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BH_円盤_ジェット_2.jpg">
            <a:extLst>
              <a:ext uri="{FF2B5EF4-FFF2-40B4-BE49-F238E27FC236}">
                <a16:creationId xmlns:a16="http://schemas.microsoft.com/office/drawing/2014/main" id="{3BE5C4C0-BA9A-D046-8EC3-45BCB3A94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4003" r="19462" b="22722"/>
          <a:stretch/>
        </p:blipFill>
        <p:spPr>
          <a:xfrm>
            <a:off x="2682763" y="938103"/>
            <a:ext cx="3499635" cy="28791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8A4D7CC-CA73-3D42-AB27-50632B371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75"/>
            <a:ext cx="9144000" cy="836621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dirty="0"/>
              <a:t>Intensive monitoring of M87/</a:t>
            </a:r>
            <a:r>
              <a:rPr lang="en-US" altLang="ja-JP" sz="3600" dirty="0" err="1"/>
              <a:t>SgrA</a:t>
            </a:r>
            <a:r>
              <a:rPr kumimoji="1" lang="en-US" altLang="ja-JP" sz="3600" dirty="0"/>
              <a:t> 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6A3A50-2B34-AD4C-A094-71AADB77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79" y="3943592"/>
            <a:ext cx="8713417" cy="2817739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EHT will see the first horizon-scale images of SMBHs (</a:t>
            </a:r>
            <a:r>
              <a:rPr lang="en-US" altLang="ja-JP" sz="2000" dirty="0" err="1"/>
              <a:t>SgrA</a:t>
            </a:r>
            <a:r>
              <a:rPr lang="en-US" altLang="ja-JP" sz="2000" dirty="0"/>
              <a:t>/M87) very soon</a:t>
            </a:r>
          </a:p>
          <a:p>
            <a:r>
              <a:rPr lang="en-US" altLang="ja-JP" sz="2000" dirty="0"/>
              <a:t>Centimeter-VLBI plays key roles in many aspects:</a:t>
            </a:r>
          </a:p>
          <a:p>
            <a:pPr lvl="1"/>
            <a:r>
              <a:rPr lang="en-US" altLang="ja-JP" sz="2000" dirty="0"/>
              <a:t>Connect the horizon scales to large-scales (accretion flows, jet collimation) </a:t>
            </a:r>
          </a:p>
          <a:p>
            <a:pPr lvl="1"/>
            <a:r>
              <a:rPr lang="en-US" altLang="ja-JP" sz="2000" dirty="0"/>
              <a:t>Subsequent evolution/propagation of ejected jet (jet acceleration, shock)</a:t>
            </a:r>
          </a:p>
          <a:p>
            <a:pPr lvl="1"/>
            <a:r>
              <a:rPr lang="en-US" altLang="ja-JP" sz="2000" dirty="0"/>
              <a:t>Spectral information of synchrotron plasma (B-field, </a:t>
            </a:r>
            <a:r>
              <a:rPr lang="en-US" altLang="ja-JP" sz="2000" dirty="0" err="1"/>
              <a:t>U</a:t>
            </a:r>
            <a:r>
              <a:rPr lang="en-US" altLang="ja-JP" sz="2000" baseline="-25000" dirty="0" err="1"/>
              <a:t>e</a:t>
            </a:r>
            <a:r>
              <a:rPr lang="en-US" altLang="ja-JP" sz="2000" dirty="0"/>
              <a:t>/U</a:t>
            </a:r>
            <a:r>
              <a:rPr lang="en-US" altLang="ja-JP" sz="2000" baseline="-25000" dirty="0"/>
              <a:t>B</a:t>
            </a:r>
            <a:r>
              <a:rPr lang="en-US" altLang="ja-JP" sz="2000" dirty="0"/>
              <a:t>)</a:t>
            </a:r>
          </a:p>
          <a:p>
            <a:pPr lvl="1"/>
            <a:r>
              <a:rPr lang="en-US" altLang="ja-JP" sz="2000" dirty="0"/>
              <a:t>Scattering screen towards </a:t>
            </a:r>
            <a:r>
              <a:rPr lang="en-US" altLang="ja-JP" sz="2000" dirty="0" err="1"/>
              <a:t>SgrA</a:t>
            </a:r>
            <a:endParaRPr lang="en-US" altLang="ja-JP" sz="2000" dirty="0"/>
          </a:p>
          <a:p>
            <a:r>
              <a:rPr lang="en-US" altLang="ja-JP" sz="2000" dirty="0"/>
              <a:t>EAVN is a suitable facility to complement EHT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7058B10-C283-C74D-AB8E-7E005D7EF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53"/>
          <a:stretch/>
        </p:blipFill>
        <p:spPr>
          <a:xfrm>
            <a:off x="393263" y="1276600"/>
            <a:ext cx="2089397" cy="209891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EB5ABE-5970-E847-B485-8313A0247F03}"/>
              </a:ext>
            </a:extLst>
          </p:cNvPr>
          <p:cNvSpPr txBox="1"/>
          <p:nvPr/>
        </p:nvSpPr>
        <p:spPr>
          <a:xfrm>
            <a:off x="284279" y="3375514"/>
            <a:ext cx="858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>
                    <a:lumMod val="65000"/>
                  </a:schemeClr>
                </a:solidFill>
              </a:rPr>
              <a:t>Broderick+</a:t>
            </a:r>
            <a:endParaRPr kumimoji="1" lang="ja-JP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図 12" descr="m87compare_kava.png">
            <a:extLst>
              <a:ext uri="{FF2B5EF4-FFF2-40B4-BE49-F238E27FC236}">
                <a16:creationId xmlns:a16="http://schemas.microsoft.com/office/drawing/2014/main" id="{7539B976-4029-DD43-AD5B-DE44C4EA17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38761" r="32298" b="29867"/>
          <a:stretch/>
        </p:blipFill>
        <p:spPr>
          <a:xfrm>
            <a:off x="6445342" y="1146216"/>
            <a:ext cx="2552354" cy="2463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BC7AE5F-28F5-FF4A-9BE1-C7EA5B7211A8}"/>
              </a:ext>
            </a:extLst>
          </p:cNvPr>
          <p:cNvSpPr txBox="1"/>
          <p:nvPr/>
        </p:nvSpPr>
        <p:spPr>
          <a:xfrm>
            <a:off x="3341260" y="2194958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</a:t>
            </a:r>
            <a:endParaRPr kumimoji="1" lang="ja-JP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98DFC9-96B1-FD43-ADC6-64D79DEFD395}"/>
              </a:ext>
            </a:extLst>
          </p:cNvPr>
          <p:cNvSpPr txBox="1"/>
          <p:nvPr/>
        </p:nvSpPr>
        <p:spPr>
          <a:xfrm>
            <a:off x="4027917" y="1218524"/>
            <a:ext cx="73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EAVN</a:t>
            </a:r>
            <a:endParaRPr kumimoji="1" lang="ja-JP" alt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F90515-0E5F-1D47-BDE5-934A81D81C47}"/>
              </a:ext>
            </a:extLst>
          </p:cNvPr>
          <p:cNvSpPr/>
          <p:nvPr/>
        </p:nvSpPr>
        <p:spPr>
          <a:xfrm>
            <a:off x="3464224" y="2542573"/>
            <a:ext cx="470468" cy="484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305246D-0165-2842-9DC8-69FC674D9298}"/>
              </a:ext>
            </a:extLst>
          </p:cNvPr>
          <p:cNvSpPr/>
          <p:nvPr/>
        </p:nvSpPr>
        <p:spPr>
          <a:xfrm>
            <a:off x="3201280" y="1577122"/>
            <a:ext cx="2352341" cy="172745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EED2F47-B2BE-ED40-8289-7C24CAB65643}"/>
              </a:ext>
            </a:extLst>
          </p:cNvPr>
          <p:cNvCxnSpPr>
            <a:cxnSpLocks/>
          </p:cNvCxnSpPr>
          <p:nvPr/>
        </p:nvCxnSpPr>
        <p:spPr>
          <a:xfrm flipH="1" flipV="1">
            <a:off x="2482660" y="1293570"/>
            <a:ext cx="981564" cy="1249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89AC4A6-47DD-3C42-B076-243BF57B4B3F}"/>
              </a:ext>
            </a:extLst>
          </p:cNvPr>
          <p:cNvCxnSpPr>
            <a:cxnSpLocks/>
          </p:cNvCxnSpPr>
          <p:nvPr/>
        </p:nvCxnSpPr>
        <p:spPr>
          <a:xfrm flipH="1">
            <a:off x="2482660" y="3027483"/>
            <a:ext cx="981564" cy="331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F927017-75F5-674F-A719-A5646DD4DEFB}"/>
              </a:ext>
            </a:extLst>
          </p:cNvPr>
          <p:cNvCxnSpPr>
            <a:cxnSpLocks/>
          </p:cNvCxnSpPr>
          <p:nvPr/>
        </p:nvCxnSpPr>
        <p:spPr>
          <a:xfrm flipV="1">
            <a:off x="5553621" y="1146216"/>
            <a:ext cx="891721" cy="4309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A5177E8-BA77-4E41-8EE0-39EFF5C231B4}"/>
              </a:ext>
            </a:extLst>
          </p:cNvPr>
          <p:cNvCxnSpPr>
            <a:cxnSpLocks/>
          </p:cNvCxnSpPr>
          <p:nvPr/>
        </p:nvCxnSpPr>
        <p:spPr>
          <a:xfrm>
            <a:off x="5553621" y="3304573"/>
            <a:ext cx="891721" cy="2835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55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D8968C7-1BBD-5545-BE96-6FBC96750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400751"/>
              </p:ext>
            </p:extLst>
          </p:nvPr>
        </p:nvGraphicFramePr>
        <p:xfrm>
          <a:off x="496389" y="750615"/>
          <a:ext cx="8621485" cy="5059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96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25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9931">
                  <a:extLst>
                    <a:ext uri="{9D8B030D-6E8A-4147-A177-3AD203B41FA5}">
                      <a16:colId xmlns:a16="http://schemas.microsoft.com/office/drawing/2014/main" val="686028082"/>
                    </a:ext>
                  </a:extLst>
                </a:gridCol>
                <a:gridCol w="461554">
                  <a:extLst>
                    <a:ext uri="{9D8B030D-6E8A-4147-A177-3AD203B41FA5}">
                      <a16:colId xmlns:a16="http://schemas.microsoft.com/office/drawing/2014/main" val="1381847298"/>
                    </a:ext>
                  </a:extLst>
                </a:gridCol>
                <a:gridCol w="513806">
                  <a:extLst>
                    <a:ext uri="{9D8B030D-6E8A-4147-A177-3AD203B41FA5}">
                      <a16:colId xmlns:a16="http://schemas.microsoft.com/office/drawing/2014/main" val="3087007845"/>
                    </a:ext>
                  </a:extLst>
                </a:gridCol>
                <a:gridCol w="470263">
                  <a:extLst>
                    <a:ext uri="{9D8B030D-6E8A-4147-A177-3AD203B41FA5}">
                      <a16:colId xmlns:a16="http://schemas.microsoft.com/office/drawing/2014/main" val="3867813116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1387365150"/>
                    </a:ext>
                  </a:extLst>
                </a:gridCol>
                <a:gridCol w="418012">
                  <a:extLst>
                    <a:ext uri="{9D8B030D-6E8A-4147-A177-3AD203B41FA5}">
                      <a16:colId xmlns:a16="http://schemas.microsoft.com/office/drawing/2014/main" val="120765218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558892553"/>
                    </a:ext>
                  </a:extLst>
                </a:gridCol>
                <a:gridCol w="513805">
                  <a:extLst>
                    <a:ext uri="{9D8B030D-6E8A-4147-A177-3AD203B41FA5}">
                      <a16:colId xmlns:a16="http://schemas.microsoft.com/office/drawing/2014/main" val="4025443209"/>
                    </a:ext>
                  </a:extLst>
                </a:gridCol>
              </a:tblGrid>
              <a:tr h="2667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Obs. Code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Date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UT time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Target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Freq.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KaVA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Tianma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Urumqi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NRO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Hitachi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Kashima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Sejong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Medicina</a:t>
                      </a:r>
                      <a:r>
                        <a:rPr kumimoji="1" lang="en-US" altLang="ja-JP" sz="900" b="1" dirty="0">
                          <a:latin typeface="Arial"/>
                          <a:cs typeface="Arial"/>
                        </a:rPr>
                        <a:t>(M87)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Noto</a:t>
                      </a:r>
                    </a:p>
                    <a:p>
                      <a:pPr algn="ctr"/>
                      <a:r>
                        <a:rPr kumimoji="1" lang="en-US" altLang="ja-JP" sz="900" b="1" dirty="0">
                          <a:latin typeface="Arial"/>
                          <a:cs typeface="Arial"/>
                        </a:rPr>
                        <a:t>(M87)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a17071a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3/12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18:55 – 00:55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●</a:t>
                      </a:r>
                      <a:endParaRPr kumimoji="1" lang="ja-JP" altLang="en-US" sz="1200" b="1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a17077a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12:45 – 19:45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a17078a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3/19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11:40 – 18:40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a17086a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3/27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13:10 – 23:10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a17093a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13:20 – 23:20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a17094a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4/4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12:35 – 22:40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a17099a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4/9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12:20 – 22:20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a17104a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4/14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12:00 – 22:00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a17107a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4/17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11:45 – 18:45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70C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a17108a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4/18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11:40 – 21:45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a17114a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4/24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09:20 – 16:20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a17115a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09:15 – 16:15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a17116a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4/26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15:55 – 21:55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572306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a17130a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5/10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08:20 – 17:20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0070C0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 dirty="0">
                        <a:solidFill>
                          <a:srgbClr val="0070C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a17131a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5/11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08:15 – 17:15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a17145a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5/25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14:00 – 20:00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6703"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a17146a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5/26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07:15 – 16:15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タイトル 9">
            <a:extLst>
              <a:ext uri="{FF2B5EF4-FFF2-40B4-BE49-F238E27FC236}">
                <a16:creationId xmlns:a16="http://schemas.microsoft.com/office/drawing/2014/main" id="{58110241-48FA-2A4D-BD73-7AF35F5B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970"/>
            <a:ext cx="7886700" cy="524436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>
                <a:latin typeface="+mn-lt"/>
                <a:ea typeface="Hiragino Kaku Gothic Pro W6" panose="020B0300000000000000" pitchFamily="34" charset="-128"/>
              </a:rPr>
              <a:t>EAVN M87/</a:t>
            </a:r>
            <a:r>
              <a:rPr lang="en-US" altLang="ja-JP" sz="4000" dirty="0" err="1">
                <a:latin typeface="+mn-lt"/>
                <a:ea typeface="Hiragino Kaku Gothic Pro W6" panose="020B0300000000000000" pitchFamily="34" charset="-128"/>
              </a:rPr>
              <a:t>SgrA</a:t>
            </a:r>
            <a:r>
              <a:rPr lang="en-US" altLang="ja-JP" sz="4000" dirty="0">
                <a:latin typeface="+mn-lt"/>
                <a:ea typeface="Hiragino Kaku Gothic Pro W6" panose="020B0300000000000000" pitchFamily="34" charset="-128"/>
              </a:rPr>
              <a:t> around EHT-2017</a:t>
            </a:r>
            <a:endParaRPr kumimoji="1" lang="ja-JP" altLang="en-US" sz="4000">
              <a:latin typeface="+mn-lt"/>
              <a:ea typeface="Hiragino Kaku Gothic Pro W6" panose="020B0300000000000000" pitchFamily="34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A38A9D1-6666-DD49-9BE0-A3F3A7B9E769}"/>
              </a:ext>
            </a:extLst>
          </p:cNvPr>
          <p:cNvCxnSpPr>
            <a:cxnSpLocks/>
          </p:cNvCxnSpPr>
          <p:nvPr/>
        </p:nvCxnSpPr>
        <p:spPr>
          <a:xfrm>
            <a:off x="398474" y="2360140"/>
            <a:ext cx="0" cy="840260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B60D31-B8D0-5E48-9E9D-1AF6DD56F153}"/>
              </a:ext>
            </a:extLst>
          </p:cNvPr>
          <p:cNvSpPr txBox="1"/>
          <p:nvPr/>
        </p:nvSpPr>
        <p:spPr>
          <a:xfrm rot="16200000">
            <a:off x="-274466" y="2598635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EHT 2017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1761B5-7EA4-C54E-B6F2-174840435490}"/>
              </a:ext>
            </a:extLst>
          </p:cNvPr>
          <p:cNvSpPr txBox="1"/>
          <p:nvPr/>
        </p:nvSpPr>
        <p:spPr>
          <a:xfrm>
            <a:off x="558981" y="5986519"/>
            <a:ext cx="82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- 13 stations from EA plus 2 more from Italy (EATING VLBI)</a:t>
            </a:r>
          </a:p>
          <a:p>
            <a:r>
              <a:rPr kumimoji="1" lang="en-US" altLang="ja-JP" dirty="0"/>
              <a:t>- EAVN was the only cm-VLBI that </a:t>
            </a:r>
            <a:r>
              <a:rPr lang="en-US" altLang="ja-JP" dirty="0"/>
              <a:t>regularly </a:t>
            </a:r>
            <a:r>
              <a:rPr kumimoji="1" lang="en-US" altLang="ja-JP" dirty="0"/>
              <a:t>monitored M87/</a:t>
            </a:r>
            <a:r>
              <a:rPr kumimoji="1" lang="en-US" altLang="ja-JP" dirty="0" err="1"/>
              <a:t>SgrA</a:t>
            </a:r>
            <a:r>
              <a:rPr kumimoji="1" lang="en-US" altLang="ja-JP" dirty="0"/>
              <a:t> </a:t>
            </a:r>
            <a:r>
              <a:rPr lang="en-US" altLang="ja-JP" dirty="0"/>
              <a:t>during </a:t>
            </a:r>
            <a:r>
              <a:rPr kumimoji="1" lang="en-US" altLang="ja-JP" dirty="0"/>
              <a:t>EHT-2017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4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D8968C7-1BBD-5545-BE96-6FBC96750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222825"/>
              </p:ext>
            </p:extLst>
          </p:nvPr>
        </p:nvGraphicFramePr>
        <p:xfrm>
          <a:off x="469562" y="693049"/>
          <a:ext cx="8637376" cy="535941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13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8549">
                  <a:extLst>
                    <a:ext uri="{9D8B030D-6E8A-4147-A177-3AD203B41FA5}">
                      <a16:colId xmlns:a16="http://schemas.microsoft.com/office/drawing/2014/main" val="686028082"/>
                    </a:ext>
                  </a:extLst>
                </a:gridCol>
                <a:gridCol w="638548">
                  <a:extLst>
                    <a:ext uri="{9D8B030D-6E8A-4147-A177-3AD203B41FA5}">
                      <a16:colId xmlns:a16="http://schemas.microsoft.com/office/drawing/2014/main" val="1381847298"/>
                    </a:ext>
                  </a:extLst>
                </a:gridCol>
                <a:gridCol w="491190">
                  <a:extLst>
                    <a:ext uri="{9D8B030D-6E8A-4147-A177-3AD203B41FA5}">
                      <a16:colId xmlns:a16="http://schemas.microsoft.com/office/drawing/2014/main" val="3087007845"/>
                    </a:ext>
                  </a:extLst>
                </a:gridCol>
                <a:gridCol w="650829">
                  <a:extLst>
                    <a:ext uri="{9D8B030D-6E8A-4147-A177-3AD203B41FA5}">
                      <a16:colId xmlns:a16="http://schemas.microsoft.com/office/drawing/2014/main" val="3867813116"/>
                    </a:ext>
                  </a:extLst>
                </a:gridCol>
                <a:gridCol w="736787">
                  <a:extLst>
                    <a:ext uri="{9D8B030D-6E8A-4147-A177-3AD203B41FA5}">
                      <a16:colId xmlns:a16="http://schemas.microsoft.com/office/drawing/2014/main" val="1387365150"/>
                    </a:ext>
                  </a:extLst>
                </a:gridCol>
                <a:gridCol w="736786">
                  <a:extLst>
                    <a:ext uri="{9D8B030D-6E8A-4147-A177-3AD203B41FA5}">
                      <a16:colId xmlns:a16="http://schemas.microsoft.com/office/drawing/2014/main" val="1207652185"/>
                    </a:ext>
                  </a:extLst>
                </a:gridCol>
              </a:tblGrid>
              <a:tr h="3981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Obs. Code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Date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UT time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Target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Freq.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KaVA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Tianma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Urumqi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NRO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Hitachi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Takahagi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err="1">
                          <a:latin typeface="Arial"/>
                          <a:cs typeface="Arial"/>
                        </a:rPr>
                        <a:t>Medicina</a:t>
                      </a:r>
                      <a:endParaRPr kumimoji="1" lang="en-US" altLang="ja-JP" sz="1000" b="1" dirty="0">
                        <a:latin typeface="Arial"/>
                        <a:cs typeface="Arial"/>
                      </a:endParaRPr>
                    </a:p>
                    <a:p>
                      <a:pPr algn="ctr"/>
                      <a:r>
                        <a:rPr kumimoji="1" lang="en-US" altLang="ja-JP" sz="1000" b="1" dirty="0">
                          <a:latin typeface="Arial"/>
                          <a:cs typeface="Arial"/>
                        </a:rPr>
                        <a:t>(M87)</a:t>
                      </a:r>
                      <a:endParaRPr kumimoji="1" lang="ja-JP" altLang="en-US" sz="1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a18068a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3/9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13:20 – 20:20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a18069a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12:15 – 19:15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a18085a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3/26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12:45 – 19:45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a18087a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3/28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11:05 – 18:05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a18088a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3/29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17:45 – 23:50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a18100a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4/10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10:45 – 22:45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a18101a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4/11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10:40 – 17:40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a18110a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10:35 – 22:35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a18111a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4/21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10:00 – 22:00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a18117a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09:35 – 21:35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a18118a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4/28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10:00 – 22:00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a18123a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5/3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09:15 – 21:15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a18124a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5/4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08:10 – 16:10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OJ+CenA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572306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a18127a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08:25 – 20:30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a18128a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5/8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08:25 – 20:25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M87+SgrA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a18140a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5/20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14:30 – 20:30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>
                          <a:latin typeface="Arial"/>
                          <a:cs typeface="Arial"/>
                        </a:rPr>
                        <a:t>SgrA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a18141a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5/21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07:40 – 14:40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M87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a18143a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5/23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02:00 – 22:05</a:t>
                      </a:r>
                      <a:endParaRPr kumimoji="1" lang="ja-JP" altLang="en-US" sz="12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Arial"/>
                          <a:cs typeface="Arial"/>
                        </a:rPr>
                        <a:t>Mrk501+</a:t>
                      </a:r>
                      <a:endParaRPr kumimoji="1" lang="ja-JP" altLang="en-US" sz="1200" b="1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kumimoji="1" lang="ja-JP" altLang="en-US" sz="1200" b="1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34" charset="-128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latin typeface="Arial"/>
                          <a:cs typeface="Arial"/>
                        </a:rPr>
                        <a:t>●</a:t>
                      </a:r>
                      <a:endParaRPr kumimoji="1" lang="ja-JP" altLang="en-US" sz="12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113C000-1475-2A4B-8261-775C09AC2554}"/>
              </a:ext>
            </a:extLst>
          </p:cNvPr>
          <p:cNvCxnSpPr>
            <a:cxnSpLocks/>
          </p:cNvCxnSpPr>
          <p:nvPr/>
        </p:nvCxnSpPr>
        <p:spPr>
          <a:xfrm>
            <a:off x="370703" y="3301066"/>
            <a:ext cx="0" cy="827902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43BBF5-8BD4-4642-945A-F574B5B693F9}"/>
              </a:ext>
            </a:extLst>
          </p:cNvPr>
          <p:cNvSpPr txBox="1"/>
          <p:nvPr/>
        </p:nvSpPr>
        <p:spPr>
          <a:xfrm rot="16200000">
            <a:off x="-293792" y="3544960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EHT 2018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3E1B72AC-B455-C442-98AE-698CF585DC09}"/>
              </a:ext>
            </a:extLst>
          </p:cNvPr>
          <p:cNvSpPr/>
          <p:nvPr/>
        </p:nvSpPr>
        <p:spPr>
          <a:xfrm>
            <a:off x="292852" y="3019273"/>
            <a:ext cx="164350" cy="16063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0F011C5-ED86-D94B-80FC-AB129F006947}"/>
              </a:ext>
            </a:extLst>
          </p:cNvPr>
          <p:cNvSpPr txBox="1"/>
          <p:nvPr/>
        </p:nvSpPr>
        <p:spPr>
          <a:xfrm rot="16200000">
            <a:off x="-222843" y="2297689"/>
            <a:ext cx="957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solidFill>
                  <a:srgbClr val="00B050"/>
                </a:solidFill>
              </a:rPr>
              <a:t>TeV</a:t>
            </a:r>
            <a:r>
              <a:rPr lang="en-US" altLang="ja-JP" sz="1600" dirty="0">
                <a:solidFill>
                  <a:srgbClr val="00B050"/>
                </a:solidFill>
              </a:rPr>
              <a:t> flare </a:t>
            </a:r>
          </a:p>
          <a:p>
            <a:r>
              <a:rPr lang="en-US" altLang="ja-JP" sz="1600" dirty="0">
                <a:solidFill>
                  <a:srgbClr val="00B050"/>
                </a:solidFill>
              </a:rPr>
              <a:t>M87</a:t>
            </a:r>
            <a:endParaRPr kumimoji="1" lang="ja-JP" altLang="en-US" sz="1600">
              <a:solidFill>
                <a:srgbClr val="00B050"/>
              </a:solidFill>
            </a:endParaRPr>
          </a:p>
        </p:txBody>
      </p:sp>
      <p:sp>
        <p:nvSpPr>
          <p:cNvPr id="9" name="タイトル 9">
            <a:extLst>
              <a:ext uri="{FF2B5EF4-FFF2-40B4-BE49-F238E27FC236}">
                <a16:creationId xmlns:a16="http://schemas.microsoft.com/office/drawing/2014/main" id="{95C85B73-960C-7144-A235-095BA8E7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425"/>
            <a:ext cx="7886700" cy="524436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dirty="0">
                <a:latin typeface="+mn-lt"/>
                <a:ea typeface="Hiragino Kaku Gothic Pro W6" panose="020B0300000000000000" pitchFamily="34" charset="-128"/>
              </a:rPr>
              <a:t>EAVN M87/</a:t>
            </a:r>
            <a:r>
              <a:rPr lang="en-US" altLang="ja-JP" sz="4000" dirty="0" err="1">
                <a:latin typeface="+mn-lt"/>
                <a:ea typeface="Hiragino Kaku Gothic Pro W6" panose="020B0300000000000000" pitchFamily="34" charset="-128"/>
              </a:rPr>
              <a:t>SgrA</a:t>
            </a:r>
            <a:r>
              <a:rPr lang="en-US" altLang="ja-JP" sz="4000" dirty="0">
                <a:latin typeface="+mn-lt"/>
                <a:ea typeface="Hiragino Kaku Gothic Pro W6" panose="020B0300000000000000" pitchFamily="34" charset="-128"/>
              </a:rPr>
              <a:t> around EHT-2018</a:t>
            </a:r>
            <a:endParaRPr kumimoji="1" lang="ja-JP" altLang="en-US" sz="4000">
              <a:latin typeface="+mn-lt"/>
              <a:ea typeface="Hiragino Kaku Gothic Pro W6" panose="020B03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01883C-BF6E-6945-A3CB-FE9CFAA1F04F}"/>
              </a:ext>
            </a:extLst>
          </p:cNvPr>
          <p:cNvSpPr txBox="1"/>
          <p:nvPr/>
        </p:nvSpPr>
        <p:spPr>
          <a:xfrm>
            <a:off x="637359" y="6132233"/>
            <a:ext cx="82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- 12 stations from EA plus 1 more from Italy (quasi-regular global VLBI!)</a:t>
            </a:r>
          </a:p>
          <a:p>
            <a:r>
              <a:rPr kumimoji="1" lang="en-US" altLang="ja-JP" dirty="0"/>
              <a:t>- Correlation in progress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4042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11736</TotalTime>
  <Words>1349</Words>
  <Application>Microsoft Macintosh PowerPoint</Application>
  <PresentationFormat>画面に合わせる (4:3)</PresentationFormat>
  <Paragraphs>462</Paragraphs>
  <Slides>17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Hiragino Kaku Gothic Pro W3</vt:lpstr>
      <vt:lpstr>Hiragino Kaku Gothic Pro W6</vt:lpstr>
      <vt:lpstr>Hiragino Kaku Gothic ProN W6</vt:lpstr>
      <vt:lpstr>맑은 고딕</vt:lpstr>
      <vt:lpstr>游ゴシック</vt:lpstr>
      <vt:lpstr>游ゴシック Light</vt:lpstr>
      <vt:lpstr>Arial</vt:lpstr>
      <vt:lpstr>Calibri</vt:lpstr>
      <vt:lpstr>Office テーマ</vt:lpstr>
      <vt:lpstr>Expanding VLBI in East Asia and AGN Science</vt:lpstr>
      <vt:lpstr>The East Asian VLBI Network (EAVN)</vt:lpstr>
      <vt:lpstr>EAVN open-use has just started</vt:lpstr>
      <vt:lpstr>Array sensitivity</vt:lpstr>
      <vt:lpstr>PowerPoint プレゼンテーション</vt:lpstr>
      <vt:lpstr>Promote AGN science with EAVN</vt:lpstr>
      <vt:lpstr>Intensive monitoring of M87/SgrA </vt:lpstr>
      <vt:lpstr>EAVN M87/SgrA around EHT-2017</vt:lpstr>
      <vt:lpstr>EAVN M87/SgrA around EHT-2018</vt:lpstr>
      <vt:lpstr>M87</vt:lpstr>
      <vt:lpstr>SgrA*</vt:lpstr>
      <vt:lpstr>East Asia To Italy: Nearly Global VLBI</vt:lpstr>
      <vt:lpstr>More results are being produced</vt:lpstr>
      <vt:lpstr>More to come</vt:lpstr>
      <vt:lpstr>Summary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of EAVN-EHT campaign 2017-2018</dc:title>
  <dc:creator>Microsoft Office ユーザー</dc:creator>
  <cp:lastModifiedBy>秦 和弘</cp:lastModifiedBy>
  <cp:revision>364</cp:revision>
  <cp:lastPrinted>2018-09-07T05:56:29Z</cp:lastPrinted>
  <dcterms:created xsi:type="dcterms:W3CDTF">2018-09-03T01:49:46Z</dcterms:created>
  <dcterms:modified xsi:type="dcterms:W3CDTF">2018-10-10T09:30:38Z</dcterms:modified>
</cp:coreProperties>
</file>