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sldIdLst>
    <p:sldId id="256" r:id="rId2"/>
    <p:sldId id="311" r:id="rId3"/>
    <p:sldId id="312" r:id="rId4"/>
    <p:sldId id="257" r:id="rId5"/>
    <p:sldId id="304" r:id="rId6"/>
    <p:sldId id="303" r:id="rId7"/>
    <p:sldId id="314" r:id="rId8"/>
    <p:sldId id="315" r:id="rId9"/>
    <p:sldId id="309" r:id="rId10"/>
    <p:sldId id="310" r:id="rId11"/>
    <p:sldId id="317" r:id="rId12"/>
    <p:sldId id="318" r:id="rId13"/>
    <p:sldId id="258" r:id="rId14"/>
    <p:sldId id="259" r:id="rId15"/>
    <p:sldId id="298" r:id="rId16"/>
    <p:sldId id="300" r:id="rId17"/>
    <p:sldId id="299" r:id="rId18"/>
    <p:sldId id="301" r:id="rId19"/>
    <p:sldId id="262" r:id="rId20"/>
    <p:sldId id="302" r:id="rId21"/>
    <p:sldId id="319" r:id="rId22"/>
    <p:sldId id="276" r:id="rId23"/>
    <p:sldId id="277" r:id="rId24"/>
    <p:sldId id="278" r:id="rId25"/>
    <p:sldId id="321" r:id="rId26"/>
    <p:sldId id="324" r:id="rId27"/>
    <p:sldId id="325" r:id="rId28"/>
    <p:sldId id="265" r:id="rId29"/>
    <p:sldId id="268" r:id="rId30"/>
    <p:sldId id="263" r:id="rId31"/>
    <p:sldId id="297" r:id="rId32"/>
    <p:sldId id="323" r:id="rId33"/>
    <p:sldId id="271" r:id="rId34"/>
    <p:sldId id="264" r:id="rId35"/>
    <p:sldId id="328" r:id="rId36"/>
    <p:sldId id="326" r:id="rId37"/>
    <p:sldId id="327" r:id="rId38"/>
    <p:sldId id="329" r:id="rId39"/>
    <p:sldId id="320" r:id="rId40"/>
    <p:sldId id="273" r:id="rId41"/>
    <p:sldId id="293" r:id="rId42"/>
    <p:sldId id="294" r:id="rId43"/>
    <p:sldId id="295" r:id="rId44"/>
    <p:sldId id="292" r:id="rId45"/>
    <p:sldId id="27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/>
    <p:restoredTop sz="94674"/>
  </p:normalViewPr>
  <p:slideViewPr>
    <p:cSldViewPr snapToGrid="0" snapToObjects="1">
      <p:cViewPr>
        <p:scale>
          <a:sx n="78" d="100"/>
          <a:sy n="78" d="100"/>
        </p:scale>
        <p:origin x="1944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847F4-ADB5-5642-90CF-AD55A6D53C7E}" type="datetimeFigureOut">
              <a:rPr lang="en-US" smtClean="0"/>
              <a:t>10/9/18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E661C-DED1-3E40-A612-B4A86F66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8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661C-DED1-3E40-A612-B4A86F66EB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6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661C-DED1-3E40-A612-B4A86F66EB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78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661C-DED1-3E40-A612-B4A86F66EB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2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661C-DED1-3E40-A612-B4A86F66EB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27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661C-DED1-3E40-A612-B4A86F66EB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93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8CDE-2749-EC40-AE12-A18DE689FE36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755FE-1676-EC47-BD21-2C7B54C3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95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8CDE-2749-EC40-AE12-A18DE689FE36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755FE-1676-EC47-BD21-2C7B54C3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18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8CDE-2749-EC40-AE12-A18DE689FE36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755FE-1676-EC47-BD21-2C7B54C3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7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739419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8CDE-2749-EC40-AE12-A18DE689FE36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755FE-1676-EC47-BD21-2C7B54C3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3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8CDE-2749-EC40-AE12-A18DE689FE36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755FE-1676-EC47-BD21-2C7B54C3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7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8CDE-2749-EC40-AE12-A18DE689FE36}" type="datetimeFigureOut">
              <a:rPr lang="en-US" smtClean="0"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755FE-1676-EC47-BD21-2C7B54C3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4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8CDE-2749-EC40-AE12-A18DE689FE36}" type="datetimeFigureOut">
              <a:rPr lang="en-US" smtClean="0"/>
              <a:t>10/9/18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755FE-1676-EC47-BD21-2C7B54C3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8CDE-2749-EC40-AE12-A18DE689FE36}" type="datetimeFigureOut">
              <a:rPr lang="en-US" smtClean="0"/>
              <a:t>10/9/18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755FE-1676-EC47-BD21-2C7B54C3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11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8CDE-2749-EC40-AE12-A18DE689FE36}" type="datetimeFigureOut">
              <a:rPr lang="en-US" smtClean="0"/>
              <a:t>10/9/18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755FE-1676-EC47-BD21-2C7B54C3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61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8CDE-2749-EC40-AE12-A18DE689FE36}" type="datetimeFigureOut">
              <a:rPr lang="en-US" smtClean="0"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755FE-1676-EC47-BD21-2C7B54C3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7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58CDE-2749-EC40-AE12-A18DE689FE36}" type="datetimeFigureOut">
              <a:rPr lang="en-US" smtClean="0"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755FE-1676-EC47-BD21-2C7B54C3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53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58CDE-2749-EC40-AE12-A18DE689FE36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755FE-1676-EC47-BD21-2C7B54C3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1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23.png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54.emf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5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sz="3700" b="1" dirty="0">
                <a:latin typeface="Helvetica" charset="0"/>
                <a:ea typeface="Helvetica" charset="0"/>
                <a:cs typeface="Helvetica" charset="0"/>
              </a:rPr>
              <a:t>A study of the physical environments of evolved stars from the </a:t>
            </a:r>
            <a:r>
              <a:rPr lang="en-US" sz="3700" b="1" dirty="0" err="1">
                <a:latin typeface="Helvetica" charset="0"/>
                <a:ea typeface="Helvetica" charset="0"/>
                <a:cs typeface="Helvetica" charset="0"/>
              </a:rPr>
              <a:t>SiO</a:t>
            </a:r>
            <a:r>
              <a:rPr lang="en-US" sz="3700" b="1" dirty="0">
                <a:latin typeface="Helvetica" charset="0"/>
                <a:ea typeface="Helvetica" charset="0"/>
                <a:cs typeface="Helvetica" charset="0"/>
              </a:rPr>
              <a:t> and H</a:t>
            </a:r>
            <a:r>
              <a:rPr lang="en-US" sz="3700" b="1" baseline="-25000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3700" b="1" dirty="0">
                <a:latin typeface="Helvetica" charset="0"/>
                <a:ea typeface="Helvetica" charset="0"/>
                <a:cs typeface="Helvetica" charset="0"/>
              </a:rPr>
              <a:t>O </a:t>
            </a:r>
            <a:r>
              <a:rPr lang="en-US" sz="3700" b="1" dirty="0" smtClean="0">
                <a:latin typeface="Helvetica" charset="0"/>
                <a:ea typeface="Helvetica" charset="0"/>
                <a:cs typeface="Helvetica" charset="0"/>
              </a:rPr>
              <a:t>masers</a:t>
            </a:r>
            <a:endParaRPr lang="en-US" sz="3700" b="1" dirty="0">
              <a:solidFill>
                <a:schemeClr val="bg1">
                  <a:lumMod val="7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0251" y="3602037"/>
            <a:ext cx="8598089" cy="2198261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Youngjoo</a:t>
            </a:r>
            <a:r>
              <a:rPr lang="en-US" dirty="0" smtClean="0"/>
              <a:t> Yun, Se-</a:t>
            </a:r>
            <a:r>
              <a:rPr lang="en-US" dirty="0" err="1" smtClean="0"/>
              <a:t>Hyung</a:t>
            </a:r>
            <a:r>
              <a:rPr lang="en-US" dirty="0" smtClean="0"/>
              <a:t> Cho, </a:t>
            </a:r>
            <a:r>
              <a:rPr lang="en-US" dirty="0" err="1" smtClean="0"/>
              <a:t>María</a:t>
            </a:r>
            <a:r>
              <a:rPr lang="en-US" dirty="0" smtClean="0"/>
              <a:t> J. Rioja, Richard Dodson</a:t>
            </a:r>
          </a:p>
          <a:p>
            <a:r>
              <a:rPr lang="en-US" dirty="0"/>
              <a:t>a</a:t>
            </a:r>
            <a:r>
              <a:rPr lang="en-US" dirty="0" smtClean="0"/>
              <a:t>nd KVN evolved stars working group members</a:t>
            </a:r>
          </a:p>
          <a:p>
            <a:endParaRPr lang="en-US" dirty="0"/>
          </a:p>
          <a:p>
            <a:r>
              <a:rPr lang="en-US" dirty="0"/>
              <a:t>14th EVN Symposium &amp; Users Meeting</a:t>
            </a:r>
          </a:p>
          <a:p>
            <a:r>
              <a:rPr lang="en-US" dirty="0" smtClean="0"/>
              <a:t>Granada, October 8-11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38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 txBox="1"/>
          <p:nvPr/>
        </p:nvSpPr>
        <p:spPr>
          <a:xfrm>
            <a:off x="459262" y="100073"/>
            <a:ext cx="8231462" cy="54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3900" spc="-1"/>
            </a:lvl1pPr>
          </a:lstStyle>
          <a:p>
            <a:r>
              <a:rPr sz="3540"/>
              <a:t>Astrophysical masers</a:t>
            </a:r>
          </a:p>
        </p:txBody>
      </p:sp>
      <p:sp>
        <p:nvSpPr>
          <p:cNvPr id="404" name="CustomShape 2"/>
          <p:cNvSpPr txBox="1"/>
          <p:nvPr/>
        </p:nvSpPr>
        <p:spPr>
          <a:xfrm>
            <a:off x="1080166" y="553780"/>
            <a:ext cx="6837492" cy="33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33" tIns="40833" rIns="40833" bIns="40833">
            <a:spAutoFit/>
          </a:bodyPr>
          <a:lstStyle/>
          <a:p>
            <a:pPr>
              <a:defRPr b="1" spc="-1">
                <a:solidFill>
                  <a:srgbClr val="FF3399"/>
                </a:solidFill>
              </a:defRPr>
            </a:pPr>
            <a:r>
              <a:rPr sz="1634"/>
              <a:t>M</a:t>
            </a:r>
            <a:r>
              <a:rPr sz="1634">
                <a:solidFill>
                  <a:srgbClr val="000000"/>
                </a:solidFill>
              </a:rPr>
              <a:t>icrowave </a:t>
            </a:r>
            <a:r>
              <a:rPr sz="1634"/>
              <a:t>A</a:t>
            </a:r>
            <a:r>
              <a:rPr sz="1634">
                <a:solidFill>
                  <a:srgbClr val="000000"/>
                </a:solidFill>
              </a:rPr>
              <a:t>mplification by </a:t>
            </a:r>
            <a:r>
              <a:rPr sz="1634"/>
              <a:t>S</a:t>
            </a:r>
            <a:r>
              <a:rPr sz="1634">
                <a:solidFill>
                  <a:srgbClr val="4747FF"/>
                </a:solidFill>
              </a:rPr>
              <a:t>timulated</a:t>
            </a:r>
            <a:r>
              <a:rPr sz="1634">
                <a:solidFill>
                  <a:srgbClr val="000000"/>
                </a:solidFill>
              </a:rPr>
              <a:t> </a:t>
            </a:r>
            <a:r>
              <a:rPr sz="1634"/>
              <a:t>E</a:t>
            </a:r>
            <a:r>
              <a:rPr sz="1634">
                <a:solidFill>
                  <a:srgbClr val="000000"/>
                </a:solidFill>
              </a:rPr>
              <a:t>mission of </a:t>
            </a:r>
            <a:r>
              <a:rPr sz="1634"/>
              <a:t>R</a:t>
            </a:r>
            <a:r>
              <a:rPr sz="1634">
                <a:solidFill>
                  <a:srgbClr val="000000"/>
                </a:solidFill>
              </a:rPr>
              <a:t>adiation</a:t>
            </a:r>
          </a:p>
        </p:txBody>
      </p:sp>
      <p:pic>
        <p:nvPicPr>
          <p:cNvPr id="405" name="그림 1" descr="그림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7" y="1239033"/>
            <a:ext cx="3976192" cy="4574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그림 2" descr="그림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73289" y="1047699"/>
            <a:ext cx="5302550" cy="980169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TextBox 4"/>
          <p:cNvSpPr txBox="1"/>
          <p:nvPr/>
        </p:nvSpPr>
        <p:spPr>
          <a:xfrm>
            <a:off x="4245254" y="2643053"/>
            <a:ext cx="4452030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1493" rIns="41493">
            <a:spAutoFit/>
          </a:bodyPr>
          <a:lstStyle/>
          <a:p>
            <a:pPr marL="259347" indent="-259347">
              <a:buSzPct val="100000"/>
              <a:buChar char="-"/>
              <a:defRPr>
                <a:solidFill>
                  <a:srgbClr val="3333FF"/>
                </a:solidFill>
              </a:defRPr>
            </a:pPr>
            <a:r>
              <a:rPr sz="2000" dirty="0"/>
              <a:t>Population inversion </a:t>
            </a:r>
            <a:r>
              <a:rPr sz="2000" dirty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sz="2000" dirty="0"/>
              <a:t>exponential amplification along the path </a:t>
            </a:r>
            <a:r>
              <a:rPr sz="2000" dirty="0" smtClean="0"/>
              <a:t>(</a:t>
            </a:r>
            <a:r>
              <a:rPr lang="en-US" sz="2000" dirty="0" smtClean="0"/>
              <a:t>when  </a:t>
            </a:r>
            <a:r>
              <a:rPr sz="2000" dirty="0" smtClean="0">
                <a:solidFill>
                  <a:srgbClr val="FF3399"/>
                </a:solidFill>
              </a:rPr>
              <a:t>unsaturated</a:t>
            </a:r>
            <a:r>
              <a:rPr sz="2000" dirty="0"/>
              <a:t>)</a:t>
            </a:r>
          </a:p>
          <a:p>
            <a:pPr marL="259347" indent="-259347">
              <a:buSzPct val="100000"/>
              <a:buChar char="-"/>
              <a:defRPr>
                <a:solidFill>
                  <a:srgbClr val="3333FF"/>
                </a:solidFill>
              </a:defRPr>
            </a:pPr>
            <a:r>
              <a:rPr sz="2000" dirty="0" smtClean="0"/>
              <a:t>Pumping </a:t>
            </a:r>
            <a:r>
              <a:rPr sz="2000" dirty="0"/>
              <a:t>condition: </a:t>
            </a:r>
            <a:r>
              <a:rPr sz="2000" dirty="0">
                <a:solidFill>
                  <a:srgbClr val="FF3399"/>
                </a:solidFill>
              </a:rPr>
              <a:t>collisional</a:t>
            </a:r>
            <a:r>
              <a:rPr sz="2000" dirty="0"/>
              <a:t> or </a:t>
            </a:r>
            <a:r>
              <a:rPr sz="2000" dirty="0" smtClean="0">
                <a:solidFill>
                  <a:srgbClr val="FF3399"/>
                </a:solidFill>
              </a:rPr>
              <a:t>radiative</a:t>
            </a:r>
          </a:p>
          <a:p>
            <a:pPr marL="259347" indent="-259347">
              <a:buSzPct val="100000"/>
              <a:buChar char="-"/>
              <a:defRPr>
                <a:solidFill>
                  <a:srgbClr val="4747FF"/>
                </a:solidFill>
              </a:defRPr>
            </a:pPr>
            <a:r>
              <a:rPr sz="2000" dirty="0"/>
              <a:t>Highly </a:t>
            </a:r>
            <a:r>
              <a:rPr sz="2000" dirty="0">
                <a:solidFill>
                  <a:srgbClr val="FF3399"/>
                </a:solidFill>
              </a:rPr>
              <a:t>beamed </a:t>
            </a:r>
            <a:r>
              <a:rPr sz="2000" dirty="0"/>
              <a:t>(not isotropic</a:t>
            </a:r>
            <a:r>
              <a:rPr sz="2000" dirty="0" smtClean="0"/>
              <a:t>)</a:t>
            </a:r>
            <a:endParaRPr sz="2000" dirty="0" smtClean="0">
              <a:solidFill>
                <a:srgbClr val="FF3399"/>
              </a:solidFill>
            </a:endParaRPr>
          </a:p>
          <a:p>
            <a:pPr marL="259347" indent="-259347">
              <a:buSzPct val="100000"/>
              <a:buChar char="-"/>
              <a:defRPr>
                <a:solidFill>
                  <a:srgbClr val="FF3399"/>
                </a:solidFill>
              </a:defRPr>
            </a:pPr>
            <a:r>
              <a:rPr sz="2000" dirty="0" smtClean="0"/>
              <a:t>Narrow line width </a:t>
            </a:r>
            <a:r>
              <a:rPr sz="2000" dirty="0" smtClean="0">
                <a:solidFill>
                  <a:srgbClr val="4747FF"/>
                </a:solidFill>
              </a:rPr>
              <a:t>in spectra</a:t>
            </a:r>
          </a:p>
          <a:p>
            <a:pPr marL="259347" indent="-259347">
              <a:buSzPct val="100000"/>
              <a:buChar char="-"/>
              <a:defRPr>
                <a:solidFill>
                  <a:srgbClr val="4747FF"/>
                </a:solidFill>
              </a:defRPr>
            </a:pPr>
            <a:r>
              <a:rPr sz="2000" dirty="0" smtClean="0"/>
              <a:t>Temporal </a:t>
            </a:r>
            <a:r>
              <a:rPr sz="2000" dirty="0" smtClean="0">
                <a:solidFill>
                  <a:srgbClr val="FF3399"/>
                </a:solidFill>
              </a:rPr>
              <a:t>variability</a:t>
            </a:r>
          </a:p>
          <a:p>
            <a:pPr marL="259347" indent="-259347">
              <a:buSzPct val="100000"/>
              <a:buChar char="-"/>
              <a:defRPr>
                <a:solidFill>
                  <a:srgbClr val="4747FF"/>
                </a:solidFill>
              </a:defRPr>
            </a:pPr>
            <a:r>
              <a:rPr sz="2000" dirty="0" smtClean="0"/>
              <a:t>Can </a:t>
            </a:r>
            <a:r>
              <a:rPr sz="2000" dirty="0"/>
              <a:t>be </a:t>
            </a:r>
            <a:r>
              <a:rPr sz="2000" dirty="0" smtClean="0">
                <a:solidFill>
                  <a:srgbClr val="FF3399"/>
                </a:solidFill>
              </a:rPr>
              <a:t>polarized</a:t>
            </a:r>
            <a:endParaRPr sz="2000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262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70281"/>
            <a:ext cx="5976866" cy="6687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Stellar masers </a:t>
            </a:r>
            <a:r>
              <a:rPr lang="en-US" smtClean="0"/>
              <a:t>show us their 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23832" y="1825625"/>
            <a:ext cx="7191517" cy="3442411"/>
          </a:xfrm>
        </p:spPr>
        <p:txBody>
          <a:bodyPr>
            <a:normAutofit/>
          </a:bodyPr>
          <a:lstStyle/>
          <a:p>
            <a:r>
              <a:rPr lang="en-US" dirty="0" smtClean="0"/>
              <a:t>Morphology, spatial distribution</a:t>
            </a:r>
          </a:p>
          <a:p>
            <a:pPr lvl="1"/>
            <a:r>
              <a:rPr lang="en-US" dirty="0" smtClean="0"/>
              <a:t>Ring-like structures, spoke-like features</a:t>
            </a:r>
          </a:p>
          <a:p>
            <a:pPr lvl="1"/>
            <a:r>
              <a:rPr lang="en-US" dirty="0" smtClean="0"/>
              <a:t>Bipolar outflow feature</a:t>
            </a:r>
          </a:p>
          <a:p>
            <a:pPr lvl="1"/>
            <a:r>
              <a:rPr lang="en-US" dirty="0" smtClean="0"/>
              <a:t>The degree of </a:t>
            </a:r>
            <a:r>
              <a:rPr lang="en-US" dirty="0" err="1"/>
              <a:t>c</a:t>
            </a:r>
            <a:r>
              <a:rPr lang="en-US" dirty="0" err="1" smtClean="0"/>
              <a:t>lumpiness</a:t>
            </a:r>
            <a:endParaRPr lang="en-US" dirty="0" smtClean="0"/>
          </a:p>
          <a:p>
            <a:r>
              <a:rPr lang="en-US" dirty="0" smtClean="0"/>
              <a:t>Temporal variability</a:t>
            </a:r>
          </a:p>
          <a:p>
            <a:r>
              <a:rPr lang="en-US" dirty="0" smtClean="0"/>
              <a:t>Kinematics</a:t>
            </a:r>
          </a:p>
          <a:p>
            <a:r>
              <a:rPr lang="en-US" dirty="0" smtClean="0"/>
              <a:t>Polarization</a:t>
            </a:r>
            <a:endParaRPr lang="ko-KR" altLang="en-US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5648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23832" y="1825625"/>
            <a:ext cx="7191517" cy="3442411"/>
          </a:xfrm>
        </p:spPr>
        <p:txBody>
          <a:bodyPr>
            <a:normAutofit/>
          </a:bodyPr>
          <a:lstStyle/>
          <a:p>
            <a:r>
              <a:rPr lang="en-US" dirty="0" smtClean="0"/>
              <a:t>Morphology, spatial distribution</a:t>
            </a:r>
          </a:p>
          <a:p>
            <a:pPr lvl="1"/>
            <a:r>
              <a:rPr lang="en-US" dirty="0" smtClean="0"/>
              <a:t>Ring-like structures, spoke-like features</a:t>
            </a:r>
          </a:p>
          <a:p>
            <a:pPr lvl="1"/>
            <a:r>
              <a:rPr lang="en-US" dirty="0" smtClean="0"/>
              <a:t>Bipolar outflow feature</a:t>
            </a:r>
          </a:p>
          <a:p>
            <a:pPr lvl="1"/>
            <a:r>
              <a:rPr lang="en-US" dirty="0" smtClean="0"/>
              <a:t>The degree of </a:t>
            </a:r>
            <a:r>
              <a:rPr lang="en-US" dirty="0" err="1"/>
              <a:t>c</a:t>
            </a:r>
            <a:r>
              <a:rPr lang="en-US" dirty="0" err="1" smtClean="0"/>
              <a:t>lumpiness</a:t>
            </a:r>
            <a:endParaRPr lang="en-US" dirty="0" smtClean="0"/>
          </a:p>
          <a:p>
            <a:r>
              <a:rPr lang="en-US" dirty="0" smtClean="0"/>
              <a:t>Temporal variability</a:t>
            </a:r>
          </a:p>
          <a:p>
            <a:r>
              <a:rPr lang="en-US" dirty="0" smtClean="0"/>
              <a:t>Kinematics</a:t>
            </a:r>
          </a:p>
          <a:p>
            <a:r>
              <a:rPr lang="en-US" dirty="0" smtClean="0"/>
              <a:t>Polarization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860662" y="5231473"/>
            <a:ext cx="7654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800" b="1" dirty="0">
                <a:solidFill>
                  <a:srgbClr val="0432FF"/>
                </a:solidFill>
                <a:sym typeface="Wingdings"/>
              </a:rPr>
              <a:t>  </a:t>
            </a:r>
            <a:r>
              <a:rPr lang="en-US" altLang="ko-KR" sz="2800" b="1" dirty="0">
                <a:solidFill>
                  <a:srgbClr val="0432FF"/>
                </a:solidFill>
                <a:sym typeface="Wingdings"/>
              </a:rPr>
              <a:t>Monitoring VLBI observation is the best way to trace the maser </a:t>
            </a:r>
            <a:r>
              <a:rPr lang="en-US" altLang="ko-KR" sz="2800" b="1" dirty="0" smtClean="0">
                <a:solidFill>
                  <a:srgbClr val="0432FF"/>
                </a:solidFill>
                <a:sym typeface="Wingdings"/>
              </a:rPr>
              <a:t>story along the stellar evolution. </a:t>
            </a:r>
            <a:endParaRPr lang="en-US" sz="2800" b="1" dirty="0">
              <a:solidFill>
                <a:srgbClr val="0432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870281"/>
            <a:ext cx="5976866" cy="6687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Stellar masers </a:t>
            </a:r>
            <a:r>
              <a:rPr lang="en-US" smtClean="0"/>
              <a:t>show us their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27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KVN </a:t>
            </a:r>
            <a:r>
              <a:rPr lang="en-US" dirty="0"/>
              <a:t>k</a:t>
            </a:r>
            <a:r>
              <a:rPr lang="en-US" dirty="0" smtClean="0"/>
              <a:t>ey science </a:t>
            </a:r>
            <a:r>
              <a:rPr lang="en-US" dirty="0"/>
              <a:t>project (</a:t>
            </a:r>
            <a:r>
              <a:rPr lang="en-US" dirty="0" smtClean="0"/>
              <a:t>KSP)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04"/>
            <a:ext cx="9144000" cy="6185930"/>
          </a:xfrm>
        </p:spPr>
      </p:pic>
    </p:spTree>
    <p:extLst>
      <p:ext uri="{BB962C8B-B14F-4D97-AF65-F5344CB8AC3E}">
        <p14:creationId xmlns:p14="http://schemas.microsoft.com/office/powerpoint/2010/main" val="151684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KVN </a:t>
            </a:r>
            <a:r>
              <a:rPr lang="en-US" dirty="0"/>
              <a:t>k</a:t>
            </a:r>
            <a:r>
              <a:rPr lang="en-US" dirty="0" smtClean="0"/>
              <a:t>ey science </a:t>
            </a:r>
            <a:r>
              <a:rPr lang="en-US" dirty="0"/>
              <a:t>project (</a:t>
            </a:r>
            <a:r>
              <a:rPr lang="en-US" dirty="0" smtClean="0"/>
              <a:t>KSP)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624"/>
            <a:ext cx="9144000" cy="5551089"/>
          </a:xfrm>
        </p:spPr>
      </p:pic>
    </p:spTree>
    <p:extLst>
      <p:ext uri="{BB962C8B-B14F-4D97-AF65-F5344CB8AC3E}">
        <p14:creationId xmlns:p14="http://schemas.microsoft.com/office/powerpoint/2010/main" val="80508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71" y="1429839"/>
            <a:ext cx="7512857" cy="4351338"/>
          </a:xfrm>
        </p:spPr>
      </p:pic>
      <p:sp>
        <p:nvSpPr>
          <p:cNvPr id="7" name="TextBox 6"/>
          <p:cNvSpPr txBox="1"/>
          <p:nvPr/>
        </p:nvSpPr>
        <p:spPr>
          <a:xfrm>
            <a:off x="992992" y="1029729"/>
            <a:ext cx="689137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More details for KVN observations in Dr. Se-</a:t>
            </a:r>
            <a:r>
              <a:rPr lang="en-US" sz="2000" b="1" dirty="0" err="1" smtClean="0"/>
              <a:t>Hyung</a:t>
            </a:r>
            <a:r>
              <a:rPr lang="en-US" sz="2000" b="1" dirty="0" smtClean="0"/>
              <a:t> Cho’s poster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15571" y="137177"/>
            <a:ext cx="197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Please, visit </a:t>
            </a:r>
            <a:r>
              <a:rPr lang="mr-IN" sz="2400" b="1" dirty="0" smtClean="0"/>
              <a:t>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3234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51091" y="600449"/>
            <a:ext cx="592258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Four bands astrometry for VX </a:t>
            </a:r>
            <a:r>
              <a:rPr lang="en-US" sz="2000" b="1" dirty="0" err="1" smtClean="0"/>
              <a:t>Sgr</a:t>
            </a:r>
            <a:r>
              <a:rPr lang="en-US" sz="2000" b="1" dirty="0" smtClean="0"/>
              <a:t> by Dong-Hwan Yoon</a:t>
            </a:r>
          </a:p>
          <a:p>
            <a:r>
              <a:rPr lang="en-US" sz="2000" b="1" dirty="0" smtClean="0"/>
              <a:t>Please, don’t miss his poster session.</a:t>
            </a:r>
            <a:endParaRPr lang="en-US" sz="2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73" y="1603241"/>
            <a:ext cx="6749853" cy="4680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74" y="600449"/>
            <a:ext cx="1071831" cy="15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1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650" y="1196983"/>
            <a:ext cx="592258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Four bands astrometry for VX </a:t>
            </a:r>
            <a:r>
              <a:rPr lang="en-US" sz="2000" b="1" dirty="0" err="1" smtClean="0"/>
              <a:t>Sgr</a:t>
            </a:r>
            <a:r>
              <a:rPr lang="en-US" sz="2000" b="1" dirty="0" smtClean="0"/>
              <a:t> by Dong-Hwan Yoon</a:t>
            </a:r>
            <a:endParaRPr lang="en-US" sz="2000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66315"/>
            <a:ext cx="7886700" cy="393387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74" y="600449"/>
            <a:ext cx="1071831" cy="15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7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943" y="147574"/>
            <a:ext cx="4285891" cy="2796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055" y="1070596"/>
            <a:ext cx="4845494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Interesting results of R </a:t>
            </a:r>
            <a:r>
              <a:rPr lang="en-US" sz="2000" b="1" dirty="0" err="1" smtClean="0"/>
              <a:t>Crt</a:t>
            </a:r>
            <a:r>
              <a:rPr lang="en-US" sz="2000" b="1" dirty="0"/>
              <a:t> </a:t>
            </a:r>
            <a:r>
              <a:rPr lang="en-US" sz="2000" b="1" dirty="0" smtClean="0"/>
              <a:t>by Dong-</a:t>
            </a:r>
            <a:r>
              <a:rPr lang="en-US" sz="2000" b="1" dirty="0" err="1" smtClean="0"/>
              <a:t>Jin</a:t>
            </a:r>
            <a:r>
              <a:rPr lang="en-US" sz="2000" b="1" dirty="0" smtClean="0"/>
              <a:t> Kim, </a:t>
            </a:r>
          </a:p>
          <a:p>
            <a:r>
              <a:rPr lang="en-US" sz="2000" b="1" dirty="0" smtClean="0"/>
              <a:t>accepted in </a:t>
            </a:r>
            <a:r>
              <a:rPr lang="en-US" sz="2000" b="1" dirty="0" err="1" smtClean="0"/>
              <a:t>ApJL</a:t>
            </a:r>
            <a:endParaRPr lang="en-US" sz="20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023"/>
            <a:ext cx="9144000" cy="445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0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Multi-frequency </a:t>
            </a:r>
            <a:r>
              <a:rPr lang="en-US" sz="3200" smtClean="0"/>
              <a:t>simultaneous observations of KVN</a:t>
            </a:r>
            <a:endParaRPr lang="en-US" sz="3200" dirty="0"/>
          </a:p>
        </p:txBody>
      </p:sp>
      <p:pic>
        <p:nvPicPr>
          <p:cNvPr id="6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8" y="1574720"/>
            <a:ext cx="4316270" cy="32276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0172" y="2465292"/>
            <a:ext cx="2060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 </a:t>
            </a:r>
            <a:r>
              <a:rPr lang="en-US" sz="8800" b="1" dirty="0" smtClean="0">
                <a:solidFill>
                  <a:schemeClr val="bg1">
                    <a:lumMod val="65000"/>
                  </a:schemeClr>
                </a:solidFill>
              </a:rPr>
              <a:t>+</a:t>
            </a:r>
            <a:r>
              <a:rPr lang="en-US" sz="8800" b="1" dirty="0" smtClean="0"/>
              <a:t>  ?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130672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sz="3700" b="1" dirty="0">
                <a:latin typeface="Helvetica" charset="0"/>
                <a:ea typeface="Helvetica" charset="0"/>
                <a:cs typeface="Helvetica" charset="0"/>
              </a:rPr>
              <a:t>A study of the physical environments of evolved stars from the </a:t>
            </a:r>
            <a:r>
              <a:rPr lang="en-US" sz="3700" b="1" dirty="0" err="1">
                <a:latin typeface="Helvetica" charset="0"/>
                <a:ea typeface="Helvetica" charset="0"/>
                <a:cs typeface="Helvetica" charset="0"/>
              </a:rPr>
              <a:t>SiO</a:t>
            </a:r>
            <a:r>
              <a:rPr lang="en-US" sz="3700" b="1" dirty="0">
                <a:latin typeface="Helvetica" charset="0"/>
                <a:ea typeface="Helvetica" charset="0"/>
                <a:cs typeface="Helvetica" charset="0"/>
              </a:rPr>
              <a:t> and H</a:t>
            </a:r>
            <a:r>
              <a:rPr lang="en-US" sz="3700" b="1" baseline="-25000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3700" b="1" dirty="0">
                <a:latin typeface="Helvetica" charset="0"/>
                <a:ea typeface="Helvetica" charset="0"/>
                <a:cs typeface="Helvetica" charset="0"/>
              </a:rPr>
              <a:t>O </a:t>
            </a:r>
            <a:r>
              <a:rPr lang="en-US" sz="3700" b="1" dirty="0" smtClean="0">
                <a:latin typeface="Helvetica" charset="0"/>
                <a:ea typeface="Helvetica" charset="0"/>
                <a:cs typeface="Helvetica" charset="0"/>
              </a:rPr>
              <a:t>masers</a:t>
            </a:r>
            <a:br>
              <a:rPr lang="en-US" sz="3700" b="1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sz="3700" b="1" dirty="0" smtClean="0">
                <a:solidFill>
                  <a:schemeClr val="bg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(using KVN)</a:t>
            </a:r>
            <a:endParaRPr lang="en-US" sz="3700" b="1" dirty="0">
              <a:solidFill>
                <a:schemeClr val="bg1">
                  <a:lumMod val="7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251" y="3602037"/>
            <a:ext cx="8598089" cy="2198261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Youngjoo</a:t>
            </a:r>
            <a:r>
              <a:rPr lang="en-US" dirty="0" smtClean="0"/>
              <a:t> Yun, Se-</a:t>
            </a:r>
            <a:r>
              <a:rPr lang="en-US" dirty="0" err="1" smtClean="0"/>
              <a:t>Hyung</a:t>
            </a:r>
            <a:r>
              <a:rPr lang="en-US" dirty="0" smtClean="0"/>
              <a:t> Cho, </a:t>
            </a:r>
            <a:r>
              <a:rPr lang="en-US" dirty="0" err="1" smtClean="0"/>
              <a:t>María</a:t>
            </a:r>
            <a:r>
              <a:rPr lang="en-US" dirty="0" smtClean="0"/>
              <a:t> J. Rioja, Richard Dodson</a:t>
            </a:r>
          </a:p>
          <a:p>
            <a:r>
              <a:rPr lang="en-US" dirty="0"/>
              <a:t>a</a:t>
            </a:r>
            <a:r>
              <a:rPr lang="en-US" dirty="0" smtClean="0"/>
              <a:t>nd KVN evolved stars working group members</a:t>
            </a:r>
          </a:p>
          <a:p>
            <a:endParaRPr lang="en-US" dirty="0"/>
          </a:p>
          <a:p>
            <a:r>
              <a:rPr lang="en-US" dirty="0"/>
              <a:t>14th EVN Symposium &amp; Users Meeting</a:t>
            </a:r>
          </a:p>
          <a:p>
            <a:r>
              <a:rPr lang="en-US" dirty="0" smtClean="0"/>
              <a:t>Granada, October 8-11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4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Source Frequency Phase Referencing (SFPR)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61" y="930160"/>
            <a:ext cx="3121920" cy="3691719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367"/>
            <a:ext cx="4282434" cy="2968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34" y="4351611"/>
            <a:ext cx="1980443" cy="1815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712" y="930160"/>
            <a:ext cx="5308987" cy="3369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2434" y="6218874"/>
            <a:ext cx="403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Richard Dodson and Maria J. Rioja (2014)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>
            <a:off x="6632812" y="4561467"/>
            <a:ext cx="2224585" cy="1339505"/>
          </a:xfrm>
          <a:prstGeom prst="wedgeEllipseCallout">
            <a:avLst>
              <a:gd name="adj1" fmla="val -64442"/>
              <a:gd name="adj2" fmla="val -80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May the SFPR </a:t>
            </a:r>
          </a:p>
          <a:p>
            <a:pPr algn="ctr"/>
            <a:r>
              <a:rPr lang="en-US" sz="2000" b="1" dirty="0" smtClean="0"/>
              <a:t>be with you!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1571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Introduction to KVN pipeline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7421" y="709683"/>
            <a:ext cx="88164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Helvetica" charset="0"/>
              </a:rPr>
              <a:t>It has </a:t>
            </a:r>
            <a:r>
              <a:rPr lang="en-US" sz="2400" dirty="0">
                <a:latin typeface="Helvetica" charset="0"/>
              </a:rPr>
              <a:t>been developed since </a:t>
            </a:r>
            <a:r>
              <a:rPr lang="en-US" sz="2400" dirty="0" smtClean="0">
                <a:latin typeface="Helvetica" charset="0"/>
              </a:rPr>
              <a:t>2016</a:t>
            </a:r>
          </a:p>
          <a:p>
            <a:r>
              <a:rPr lang="en-US" sz="2400" dirty="0" smtClean="0">
                <a:latin typeface="Helvetica" charset="0"/>
              </a:rPr>
              <a:t>	to deal </a:t>
            </a:r>
            <a:r>
              <a:rPr lang="en-US" sz="2400" dirty="0">
                <a:latin typeface="Helvetica" charset="0"/>
              </a:rPr>
              <a:t>with KVN four frequency-bands </a:t>
            </a:r>
            <a:r>
              <a:rPr lang="en-US" sz="2400" dirty="0" smtClean="0">
                <a:latin typeface="Helvetica" charset="0"/>
              </a:rPr>
              <a:t>data.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Helvetica" charset="0"/>
              </a:rPr>
              <a:t>SFPR </a:t>
            </a:r>
            <a:r>
              <a:rPr lang="en-US" sz="2400" dirty="0">
                <a:latin typeface="Helvetica" charset="0"/>
              </a:rPr>
              <a:t>method for KVN astrometry is completely implemented. </a:t>
            </a:r>
            <a:endParaRPr lang="en-US" sz="2400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Helvetica" charset="0"/>
              </a:rPr>
              <a:t>SFPR </a:t>
            </a:r>
            <a:r>
              <a:rPr lang="en-US" sz="2400" dirty="0">
                <a:solidFill>
                  <a:srgbClr val="0000FF"/>
                </a:solidFill>
                <a:latin typeface="Helvetica" charset="0"/>
              </a:rPr>
              <a:t>method is complicated and needs AIPS-external processes. 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Helvetica" charset="0"/>
              </a:rPr>
              <a:t>Fully-automated </a:t>
            </a:r>
            <a:r>
              <a:rPr lang="en-US" sz="2400" dirty="0">
                <a:latin typeface="Helvetica" charset="0"/>
              </a:rPr>
              <a:t>procedures of pipeline </a:t>
            </a:r>
            <a:r>
              <a:rPr lang="en-US" sz="2400" dirty="0" smtClean="0">
                <a:latin typeface="Helvetica" charset="0"/>
              </a:rPr>
              <a:t>save a huge amount of time for human </a:t>
            </a:r>
            <a:r>
              <a:rPr lang="en-US" sz="2400" dirty="0">
                <a:latin typeface="Helvetica" charset="0"/>
              </a:rPr>
              <a:t>eye inspection. </a:t>
            </a:r>
            <a:endParaRPr lang="en-US" sz="2400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Helvetica" charset="0"/>
              </a:rPr>
              <a:t>Best </a:t>
            </a:r>
            <a:r>
              <a:rPr lang="en-US" sz="2400" dirty="0">
                <a:solidFill>
                  <a:srgbClr val="0000FF"/>
                </a:solidFill>
                <a:latin typeface="Helvetica" charset="0"/>
              </a:rPr>
              <a:t>set of calibration solutions can be found </a:t>
            </a:r>
            <a:r>
              <a:rPr lang="en-US" sz="2400" dirty="0" smtClean="0">
                <a:solidFill>
                  <a:srgbClr val="0000FF"/>
                </a:solidFill>
                <a:latin typeface="Helvetica" charset="0"/>
              </a:rPr>
              <a:t>automatically.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Helvetica" charset="0"/>
              </a:rPr>
              <a:t>Consistency </a:t>
            </a:r>
            <a:r>
              <a:rPr lang="en-US" sz="2400" dirty="0">
                <a:latin typeface="Helvetica" charset="0"/>
              </a:rPr>
              <a:t>and repeatability of data reduction can be </a:t>
            </a:r>
            <a:r>
              <a:rPr lang="en-US" sz="2400" dirty="0" smtClean="0">
                <a:latin typeface="Helvetica" charset="0"/>
              </a:rPr>
              <a:t>achieved by the pipeline processes along the </a:t>
            </a:r>
            <a:r>
              <a:rPr lang="en-US" sz="2400" dirty="0">
                <a:latin typeface="Helvetica" charset="0"/>
              </a:rPr>
              <a:t>multi-epoch observations. 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Helvetica" charset="0"/>
              </a:rPr>
              <a:t>Execution </a:t>
            </a:r>
            <a:r>
              <a:rPr lang="en-US" sz="2400" dirty="0">
                <a:latin typeface="Helvetica" charset="0"/>
              </a:rPr>
              <a:t>time </a:t>
            </a:r>
            <a:r>
              <a:rPr lang="en-US" sz="2400" dirty="0">
                <a:latin typeface="CMSY10" charset="0"/>
              </a:rPr>
              <a:t>∼ </a:t>
            </a:r>
            <a:r>
              <a:rPr lang="en-US" sz="2400" dirty="0">
                <a:latin typeface="Helvetica" charset="0"/>
              </a:rPr>
              <a:t>2 hours (for data with 4 bands, 256 MHz bandwidth, 16 IFs, 512 channels, 8 hours) 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375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KVN results: IRC+10011 (WX </a:t>
            </a:r>
            <a:r>
              <a:rPr lang="en-US" dirty="0" err="1" smtClean="0"/>
              <a:t>Psc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0" y="862462"/>
            <a:ext cx="4441240" cy="432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62462"/>
            <a:ext cx="4441241" cy="43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2169" y="5376183"/>
            <a:ext cx="62596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Asymmetric spatial distribution of water maser@22 GHz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Typical ring-like structures of </a:t>
            </a:r>
            <a:r>
              <a:rPr lang="en-US" dirty="0" err="1" smtClean="0"/>
              <a:t>SiO</a:t>
            </a:r>
            <a:r>
              <a:rPr lang="en-US" dirty="0" smtClean="0"/>
              <a:t> masers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Partially-overlapped similar spatial distributions of </a:t>
            </a:r>
            <a:r>
              <a:rPr lang="en-US" dirty="0" err="1" smtClean="0"/>
              <a:t>SiO</a:t>
            </a:r>
            <a:r>
              <a:rPr lang="en-US" dirty="0" smtClean="0"/>
              <a:t> masers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Opened in southern part of the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95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/>
              <a:t>KVN results: </a:t>
            </a:r>
            <a:r>
              <a:rPr lang="en-US" dirty="0" smtClean="0"/>
              <a:t>IK Tau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4" y="827235"/>
            <a:ext cx="3001690" cy="28800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74" y="827235"/>
            <a:ext cx="2963262" cy="288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36" y="827235"/>
            <a:ext cx="2963262" cy="288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2" y="3768488"/>
            <a:ext cx="2963262" cy="288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74" y="3770517"/>
            <a:ext cx="2963262" cy="2880000"/>
          </a:xfrm>
          <a:prstGeom prst="rect">
            <a:avLst/>
          </a:prstGeom>
        </p:spPr>
      </p:pic>
      <p:sp>
        <p:nvSpPr>
          <p:cNvPr id="8" name="Line Callout 2 7"/>
          <p:cNvSpPr/>
          <p:nvPr/>
        </p:nvSpPr>
        <p:spPr>
          <a:xfrm>
            <a:off x="6646460" y="4012441"/>
            <a:ext cx="2390938" cy="61414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51150"/>
              <a:gd name="adj6" fmla="val 8473"/>
            </a:avLst>
          </a:pr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Crowded in SE part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of 7 mm </a:t>
            </a:r>
            <a:r>
              <a:rPr lang="en-US" dirty="0" err="1" smtClean="0">
                <a:solidFill>
                  <a:schemeClr val="tx1"/>
                </a:solidFill>
              </a:rPr>
              <a:t>SiO</a:t>
            </a:r>
            <a:r>
              <a:rPr lang="en-US" dirty="0" smtClean="0">
                <a:solidFill>
                  <a:schemeClr val="tx1"/>
                </a:solidFill>
              </a:rPr>
              <a:t> masers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Line Callout 2 8"/>
          <p:cNvSpPr/>
          <p:nvPr/>
        </p:nvSpPr>
        <p:spPr>
          <a:xfrm>
            <a:off x="6646460" y="4681182"/>
            <a:ext cx="2390938" cy="61414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04484"/>
              <a:gd name="adj6" fmla="val -94274"/>
            </a:avLst>
          </a:pr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Crowded in SE part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of 7 mm </a:t>
            </a:r>
            <a:r>
              <a:rPr lang="en-US" dirty="0" err="1" smtClean="0">
                <a:solidFill>
                  <a:schemeClr val="tx1"/>
                </a:solidFill>
              </a:rPr>
              <a:t>SiO</a:t>
            </a:r>
            <a:r>
              <a:rPr lang="en-US" dirty="0" smtClean="0">
                <a:solidFill>
                  <a:schemeClr val="tx1"/>
                </a:solidFill>
              </a:rPr>
              <a:t> masers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Line Callout 2 14"/>
          <p:cNvSpPr/>
          <p:nvPr/>
        </p:nvSpPr>
        <p:spPr>
          <a:xfrm>
            <a:off x="6646460" y="5349924"/>
            <a:ext cx="2390938" cy="65509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9623"/>
              <a:gd name="adj6" fmla="val -181037"/>
            </a:avLst>
          </a:pr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Crowded in SW part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of 3 mm </a:t>
            </a:r>
            <a:r>
              <a:rPr lang="en-US" dirty="0" err="1" smtClean="0">
                <a:solidFill>
                  <a:schemeClr val="tx1"/>
                </a:solidFill>
              </a:rPr>
              <a:t>SiO</a:t>
            </a:r>
            <a:r>
              <a:rPr lang="en-US" dirty="0" smtClean="0">
                <a:solidFill>
                  <a:schemeClr val="tx1"/>
                </a:solidFill>
              </a:rPr>
              <a:t> maser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787" y="967039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22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3461049" y="967039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4</a:t>
            </a:r>
            <a:r>
              <a:rPr lang="en-US" altLang="ko-KR" sz="1600" smtClean="0"/>
              <a:t>2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6424311" y="967039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4</a:t>
            </a:r>
            <a:r>
              <a:rPr lang="en-US" altLang="ko-KR" sz="1600" dirty="0"/>
              <a:t>3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497787" y="3874212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86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3461048" y="3879697"/>
            <a:ext cx="1584481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42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 + 43 GHz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38726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/>
              <a:t>KVN results: IK Tau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5" y="1184182"/>
            <a:ext cx="4502535" cy="4320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84182"/>
            <a:ext cx="4444893" cy="43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2169" y="5608199"/>
            <a:ext cx="5743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Asymmetric spatial distribution of water maser@22 GHz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Typical ring-like structures of </a:t>
            </a:r>
            <a:r>
              <a:rPr lang="en-US" dirty="0" err="1" smtClean="0"/>
              <a:t>SiO</a:t>
            </a:r>
            <a:r>
              <a:rPr lang="en-US" dirty="0" smtClean="0"/>
              <a:t> masers</a:t>
            </a:r>
          </a:p>
        </p:txBody>
      </p:sp>
    </p:spTree>
    <p:extLst>
      <p:ext uri="{BB962C8B-B14F-4D97-AF65-F5344CB8AC3E}">
        <p14:creationId xmlns:p14="http://schemas.microsoft.com/office/powerpoint/2010/main" val="45000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/>
              <a:t>KVN results: IK Tau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7" y="856632"/>
            <a:ext cx="5768726" cy="5606636"/>
          </a:xfrm>
          <a:prstGeom prst="rect">
            <a:avLst/>
          </a:prstGeom>
        </p:spPr>
      </p:pic>
      <p:sp>
        <p:nvSpPr>
          <p:cNvPr id="7" name="Line Callout 2 6"/>
          <p:cNvSpPr/>
          <p:nvPr/>
        </p:nvSpPr>
        <p:spPr>
          <a:xfrm>
            <a:off x="6578221" y="1678675"/>
            <a:ext cx="2183642" cy="144666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3497"/>
              <a:gd name="adj6" fmla="val -84602"/>
            </a:avLst>
          </a:pr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Largely overlapped</a:t>
            </a: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SiO</a:t>
            </a:r>
            <a:r>
              <a:rPr lang="en-US" dirty="0" smtClean="0">
                <a:solidFill>
                  <a:schemeClr val="tx1"/>
                </a:solidFill>
              </a:rPr>
              <a:t> v=1 J=1-0</a:t>
            </a: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SiO</a:t>
            </a:r>
            <a:r>
              <a:rPr lang="en-US" dirty="0" smtClean="0">
                <a:solidFill>
                  <a:schemeClr val="tx1"/>
                </a:solidFill>
              </a:rPr>
              <a:t> v=2 J=1-0</a:t>
            </a: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SiO</a:t>
            </a:r>
            <a:r>
              <a:rPr lang="en-US" dirty="0" smtClean="0">
                <a:solidFill>
                  <a:schemeClr val="tx1"/>
                </a:solidFill>
              </a:rPr>
              <a:t> v=1 J=2-1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29SiO v=0 J=1-0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Line Callout 2 8"/>
          <p:cNvSpPr/>
          <p:nvPr/>
        </p:nvSpPr>
        <p:spPr>
          <a:xfrm>
            <a:off x="6578221" y="4669809"/>
            <a:ext cx="2074460" cy="44810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2917"/>
              <a:gd name="adj6" fmla="val -116742"/>
            </a:avLst>
          </a:pr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Clearly separated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827828" y="1665028"/>
            <a:ext cx="2183642" cy="477672"/>
          </a:xfrm>
          <a:prstGeom prst="borderCallout2">
            <a:avLst>
              <a:gd name="adj1" fmla="val 118750"/>
              <a:gd name="adj2" fmla="val 13542"/>
              <a:gd name="adj3" fmla="val 318750"/>
              <a:gd name="adj4" fmla="val 13958"/>
              <a:gd name="adj5" fmla="val 445355"/>
              <a:gd name="adj6" fmla="val 41023"/>
            </a:avLst>
          </a:pr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Strong and crowded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9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/>
              <a:t>KVN results: IK Tau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88" y="1186953"/>
            <a:ext cx="4708712" cy="4320000"/>
          </a:xfrm>
        </p:spPr>
      </p:pic>
      <p:pic>
        <p:nvPicPr>
          <p:cNvPr id="4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47" y="1186953"/>
            <a:ext cx="4502535" cy="4320000"/>
          </a:xfrm>
          <a:prstGeom prst="rect">
            <a:avLst/>
          </a:prstGeom>
        </p:spPr>
      </p:pic>
      <p:sp>
        <p:nvSpPr>
          <p:cNvPr id="6" name="Line Callout 2 5"/>
          <p:cNvSpPr/>
          <p:nvPr/>
        </p:nvSpPr>
        <p:spPr>
          <a:xfrm>
            <a:off x="6005014" y="5582097"/>
            <a:ext cx="2074460" cy="62763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92345"/>
              <a:gd name="adj6" fmla="val 27337"/>
            </a:avLst>
          </a:pr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Bipolar outflow feature 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787" y="1342596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22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55145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69" y="668741"/>
            <a:ext cx="3185507" cy="3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/>
              <a:t>KVN results: IK Tau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68741"/>
            <a:ext cx="3374577" cy="3096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68" y="3764741"/>
            <a:ext cx="3185507" cy="30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762000"/>
            <a:ext cx="3374577" cy="3096000"/>
          </a:xfrm>
          <a:prstGeom prst="rect">
            <a:avLst/>
          </a:prstGeom>
        </p:spPr>
      </p:pic>
      <p:sp>
        <p:nvSpPr>
          <p:cNvPr id="8" name="Line Callout 2 7"/>
          <p:cNvSpPr/>
          <p:nvPr/>
        </p:nvSpPr>
        <p:spPr>
          <a:xfrm>
            <a:off x="6865885" y="3209500"/>
            <a:ext cx="2161381" cy="84388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0327"/>
              <a:gd name="adj6" fmla="val -53651"/>
            </a:avLst>
          </a:prstGeom>
          <a:solidFill>
            <a:schemeClr val="bg1"/>
          </a:solidFill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Similar velocity distribution of 7 mm </a:t>
            </a:r>
            <a:r>
              <a:rPr lang="en-US" dirty="0" err="1" smtClean="0">
                <a:solidFill>
                  <a:schemeClr val="tx1"/>
                </a:solidFill>
              </a:rPr>
              <a:t>SiO</a:t>
            </a:r>
            <a:r>
              <a:rPr lang="en-US" dirty="0" smtClean="0">
                <a:solidFill>
                  <a:schemeClr val="tx1"/>
                </a:solidFill>
              </a:rPr>
              <a:t> masers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10945" y="3631442"/>
            <a:ext cx="841315" cy="1871287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81234" y="820082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4</a:t>
            </a:r>
            <a:r>
              <a:rPr lang="en-US" altLang="ko-KR" sz="1600" smtClean="0"/>
              <a:t>2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681233" y="3916082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4</a:t>
            </a:r>
            <a:r>
              <a:rPr lang="en-US" altLang="ko-KR" sz="1600" dirty="0"/>
              <a:t>3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75932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/>
              <a:t>KVN results: </a:t>
            </a:r>
            <a:r>
              <a:rPr lang="en-US" dirty="0" smtClean="0"/>
              <a:t>W </a:t>
            </a:r>
            <a:r>
              <a:rPr lang="en-US" dirty="0" err="1" smtClean="0"/>
              <a:t>Hya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" y="821955"/>
            <a:ext cx="2999113" cy="28800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71" y="821955"/>
            <a:ext cx="3048658" cy="288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84" y="821955"/>
            <a:ext cx="3048658" cy="288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" y="3701955"/>
            <a:ext cx="3048658" cy="288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70" y="3701955"/>
            <a:ext cx="3048659" cy="2880000"/>
          </a:xfrm>
          <a:prstGeom prst="rect">
            <a:avLst/>
          </a:prstGeom>
        </p:spPr>
      </p:pic>
      <p:sp>
        <p:nvSpPr>
          <p:cNvPr id="8" name="Line Callout 2 7"/>
          <p:cNvSpPr/>
          <p:nvPr/>
        </p:nvSpPr>
        <p:spPr>
          <a:xfrm>
            <a:off x="6714698" y="4123898"/>
            <a:ext cx="2074460" cy="113049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065"/>
              <a:gd name="adj6" fmla="val -99637"/>
            </a:avLst>
          </a:pr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Ring with bumps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n 3 mm and 2 mm</a:t>
            </a: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SiO</a:t>
            </a:r>
            <a:r>
              <a:rPr lang="en-US" dirty="0" smtClean="0">
                <a:solidFill>
                  <a:schemeClr val="tx1"/>
                </a:solidFill>
              </a:rPr>
              <a:t> masers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714500" y="4490357"/>
            <a:ext cx="4833258" cy="52251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7787" y="967039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22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3461049" y="967039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4</a:t>
            </a:r>
            <a:r>
              <a:rPr lang="en-US" altLang="ko-KR" sz="1600" smtClean="0"/>
              <a:t>2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6424311" y="967039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4</a:t>
            </a:r>
            <a:r>
              <a:rPr lang="en-US" altLang="ko-KR" sz="1600" dirty="0"/>
              <a:t>3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497787" y="3874212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86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3461048" y="3847039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129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9119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/>
              <a:t>KVN results: </a:t>
            </a:r>
            <a:r>
              <a:rPr lang="en-US" dirty="0" smtClean="0"/>
              <a:t>W </a:t>
            </a:r>
            <a:r>
              <a:rPr lang="en-US" dirty="0" err="1" smtClean="0"/>
              <a:t>Hya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0" y="788391"/>
            <a:ext cx="4572987" cy="43200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013" y="788391"/>
            <a:ext cx="4572987" cy="4320000"/>
          </a:xfrm>
          <a:prstGeom prst="rect">
            <a:avLst/>
          </a:prstGeom>
        </p:spPr>
      </p:pic>
      <p:sp>
        <p:nvSpPr>
          <p:cNvPr id="5" name="Line Callout 2 4"/>
          <p:cNvSpPr/>
          <p:nvPr/>
        </p:nvSpPr>
        <p:spPr>
          <a:xfrm>
            <a:off x="1378423" y="5381348"/>
            <a:ext cx="2524836" cy="113049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83538"/>
              <a:gd name="adj6" fmla="val 40263"/>
            </a:avLst>
          </a:pr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Beautiful ring with bumps in the northern part of 3 mm </a:t>
            </a:r>
            <a:r>
              <a:rPr lang="en-US" dirty="0" err="1" smtClean="0">
                <a:solidFill>
                  <a:schemeClr val="tx1"/>
                </a:solidFill>
              </a:rPr>
              <a:t>SiO</a:t>
            </a:r>
            <a:r>
              <a:rPr lang="en-US" dirty="0" smtClean="0">
                <a:solidFill>
                  <a:schemeClr val="tx1"/>
                </a:solidFill>
              </a:rPr>
              <a:t> maser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Line Callout 2 5"/>
          <p:cNvSpPr/>
          <p:nvPr/>
        </p:nvSpPr>
        <p:spPr>
          <a:xfrm>
            <a:off x="5595088" y="5381348"/>
            <a:ext cx="2524836" cy="113049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83538"/>
              <a:gd name="adj6" fmla="val 49452"/>
            </a:avLst>
          </a:pr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Strong and bumped features in the northern part of 2 mm </a:t>
            </a:r>
            <a:r>
              <a:rPr lang="en-US" dirty="0" err="1" smtClean="0">
                <a:solidFill>
                  <a:schemeClr val="tx1"/>
                </a:solidFill>
              </a:rPr>
              <a:t>SiO</a:t>
            </a:r>
            <a:r>
              <a:rPr lang="en-US" dirty="0" smtClean="0">
                <a:solidFill>
                  <a:schemeClr val="tx1"/>
                </a:solidFill>
              </a:rPr>
              <a:t> maser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Notched Right Arrow 2"/>
          <p:cNvSpPr/>
          <p:nvPr/>
        </p:nvSpPr>
        <p:spPr>
          <a:xfrm rot="5400000">
            <a:off x="2198237" y="1528549"/>
            <a:ext cx="368489" cy="272955"/>
          </a:xfrm>
          <a:prstGeom prst="notchedRightArrow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otched Right Arrow 7"/>
          <p:cNvSpPr/>
          <p:nvPr/>
        </p:nvSpPr>
        <p:spPr>
          <a:xfrm rot="7120112">
            <a:off x="3046672" y="1939925"/>
            <a:ext cx="368489" cy="272955"/>
          </a:xfrm>
          <a:prstGeom prst="notchedRightArrow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Notched Right Arrow 8"/>
          <p:cNvSpPr/>
          <p:nvPr/>
        </p:nvSpPr>
        <p:spPr>
          <a:xfrm rot="5400000">
            <a:off x="6697619" y="1330657"/>
            <a:ext cx="368489" cy="272955"/>
          </a:xfrm>
          <a:prstGeom prst="notchedRightArrow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Notched Right Arrow 11"/>
          <p:cNvSpPr/>
          <p:nvPr/>
        </p:nvSpPr>
        <p:spPr>
          <a:xfrm rot="7120112">
            <a:off x="7477815" y="1755679"/>
            <a:ext cx="368489" cy="272955"/>
          </a:xfrm>
          <a:prstGeom prst="notchedRightArrow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0853" y="978896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86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147281" y="978896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129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99997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CustomShape 1"/>
          <p:cNvSpPr txBox="1"/>
          <p:nvPr/>
        </p:nvSpPr>
        <p:spPr>
          <a:xfrm>
            <a:off x="380277" y="1319792"/>
            <a:ext cx="8422530" cy="41433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60000" tIns="360000" rIns="360000" bIns="360000" anchor="ctr">
            <a:spAutoFit/>
          </a:bodyPr>
          <a:lstStyle>
            <a:lvl1pPr algn="ctr">
              <a:defRPr sz="3900" spc="-1"/>
            </a:lvl1pPr>
          </a:lstStyle>
          <a:p>
            <a:pPr algn="l"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Outline</a:t>
            </a:r>
          </a:p>
          <a:p>
            <a:pPr algn="l">
              <a:lnSpc>
                <a:spcPct val="150000"/>
              </a:lnSpc>
            </a:pPr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  <a:p>
            <a:pPr marL="571500" indent="-571500" algn="l">
              <a:lnSpc>
                <a:spcPct val="150000"/>
              </a:lnSpc>
              <a:buFont typeface="Arial" charset="0"/>
              <a:buChar char="•"/>
            </a:pPr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Introduction to KVN and stellar masers</a:t>
            </a:r>
          </a:p>
          <a:p>
            <a:pPr marL="571500" indent="-571500" algn="l">
              <a:lnSpc>
                <a:spcPct val="150000"/>
              </a:lnSpc>
              <a:buFont typeface="Arial" charset="0"/>
              <a:buChar char="•"/>
            </a:pPr>
            <a:r>
              <a:rPr lang="en-US" sz="2800" b="1" dirty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esults of KVN for the masers</a:t>
            </a:r>
          </a:p>
          <a:p>
            <a:pPr marL="571500" indent="-571500" algn="l">
              <a:lnSpc>
                <a:spcPct val="150000"/>
              </a:lnSpc>
              <a:buFont typeface="Arial" charset="0"/>
              <a:buChar char="•"/>
            </a:pPr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Summary and future works</a:t>
            </a:r>
          </a:p>
        </p:txBody>
      </p:sp>
    </p:spTree>
    <p:extLst>
      <p:ext uri="{BB962C8B-B14F-4D97-AF65-F5344CB8AC3E}">
        <p14:creationId xmlns:p14="http://schemas.microsoft.com/office/powerpoint/2010/main" val="10662368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/>
              <a:t>KVN results: W </a:t>
            </a:r>
            <a:r>
              <a:rPr lang="en-US" dirty="0" err="1"/>
              <a:t>Hya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" y="793276"/>
            <a:ext cx="2999114" cy="2880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95" y="765980"/>
            <a:ext cx="6097316" cy="576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888" y="3716248"/>
            <a:ext cx="3070746" cy="1430987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Asymmetric spatial distribution of water maser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SiO</a:t>
            </a:r>
            <a:r>
              <a:rPr lang="en-US" dirty="0" smtClean="0"/>
              <a:t> masers are located in the middle of water maser (projection effect).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6" name="Line Callout 2 5"/>
          <p:cNvSpPr/>
          <p:nvPr/>
        </p:nvSpPr>
        <p:spPr>
          <a:xfrm>
            <a:off x="5800298" y="5406788"/>
            <a:ext cx="2074460" cy="44810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57080"/>
              <a:gd name="adj6" fmla="val -31216"/>
            </a:avLst>
          </a:pr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Largely separated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Line Callout 2 8"/>
          <p:cNvSpPr/>
          <p:nvPr/>
        </p:nvSpPr>
        <p:spPr>
          <a:xfrm>
            <a:off x="6498609" y="4761685"/>
            <a:ext cx="2074460" cy="44810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69263"/>
              <a:gd name="adj6" fmla="val 10231"/>
            </a:avLst>
          </a:pr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Closely distributed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6498609" y="1288739"/>
            <a:ext cx="2074461" cy="101359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9809"/>
              <a:gd name="adj6" fmla="val -21219"/>
            </a:avLst>
          </a:pr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 mm </a:t>
            </a:r>
            <a:r>
              <a:rPr lang="en-US" dirty="0" err="1" smtClean="0">
                <a:solidFill>
                  <a:schemeClr val="tx1"/>
                </a:solidFill>
              </a:rPr>
              <a:t>SiO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masr</a:t>
            </a:r>
            <a:r>
              <a:rPr lang="en-US" dirty="0" smtClean="0">
                <a:solidFill>
                  <a:schemeClr val="tx1"/>
                </a:solidFill>
              </a:rPr>
              <a:t> is located at the most outer part.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7232" y="853230"/>
            <a:ext cx="267552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Locally-violent mass ejection like a flare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Considering the clumps in the line of sight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Also considering rotating motion</a:t>
            </a:r>
          </a:p>
        </p:txBody>
      </p:sp>
      <p:sp>
        <p:nvSpPr>
          <p:cNvPr id="11" name="TextBox 10"/>
          <p:cNvSpPr txBox="1"/>
          <p:nvPr/>
        </p:nvSpPr>
        <p:spPr>
          <a:xfrm rot="19404828">
            <a:off x="2836072" y="3268792"/>
            <a:ext cx="1820870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bg1"/>
                </a:solidFill>
              </a:rPr>
              <a:t>Preliminary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/>
              <a:t>KVN results: W </a:t>
            </a:r>
            <a:r>
              <a:rPr lang="en-US" dirty="0" err="1"/>
              <a:t>Hya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658" y="885871"/>
            <a:ext cx="2960827" cy="28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871"/>
            <a:ext cx="3048658" cy="28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85" y="885871"/>
            <a:ext cx="2960827" cy="28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977" y="3978000"/>
            <a:ext cx="2969335" cy="2880000"/>
          </a:xfrm>
          <a:prstGeom prst="rect">
            <a:avLst/>
          </a:prstGeom>
        </p:spPr>
      </p:pic>
      <p:sp>
        <p:nvSpPr>
          <p:cNvPr id="3" name="Notched Right Arrow 2"/>
          <p:cNvSpPr/>
          <p:nvPr/>
        </p:nvSpPr>
        <p:spPr>
          <a:xfrm>
            <a:off x="2866030" y="900750"/>
            <a:ext cx="600501" cy="313898"/>
          </a:xfrm>
          <a:prstGeom prst="notchedRight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Notched Right Arrow 9"/>
          <p:cNvSpPr/>
          <p:nvPr/>
        </p:nvSpPr>
        <p:spPr>
          <a:xfrm>
            <a:off x="5797065" y="900750"/>
            <a:ext cx="600501" cy="313898"/>
          </a:xfrm>
          <a:prstGeom prst="notchedRight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otched Right Arrow 10"/>
          <p:cNvSpPr/>
          <p:nvPr/>
        </p:nvSpPr>
        <p:spPr>
          <a:xfrm rot="5400000">
            <a:off x="7355184" y="3664102"/>
            <a:ext cx="600501" cy="313898"/>
          </a:xfrm>
          <a:prstGeom prst="notchedRight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92410" y="3765871"/>
            <a:ext cx="275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The observations of 2 mm </a:t>
            </a:r>
            <a:r>
              <a:rPr lang="en-US" dirty="0" err="1" smtClean="0">
                <a:solidFill>
                  <a:schemeClr val="accent2"/>
                </a:solidFill>
              </a:rPr>
              <a:t>SiO</a:t>
            </a:r>
            <a:r>
              <a:rPr lang="en-US" dirty="0" smtClean="0">
                <a:solidFill>
                  <a:schemeClr val="accent2"/>
                </a:solidFill>
              </a:rPr>
              <a:t> maser were failed.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25249" y="4537085"/>
            <a:ext cx="31801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7 mm </a:t>
            </a:r>
            <a:r>
              <a:rPr lang="en-US" dirty="0" err="1" smtClean="0"/>
              <a:t>SiO</a:t>
            </a:r>
            <a:r>
              <a:rPr lang="en-US" dirty="0" smtClean="0"/>
              <a:t> maser follows and catches up the 3 mm </a:t>
            </a:r>
            <a:r>
              <a:rPr lang="en-US" dirty="0" err="1" smtClean="0"/>
              <a:t>SiO</a:t>
            </a:r>
            <a:r>
              <a:rPr lang="en-US" dirty="0" smtClean="0"/>
              <a:t> maser.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18473" y="5260326"/>
            <a:ext cx="31801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Weakened and disappearing bumped features of </a:t>
            </a:r>
            <a:r>
              <a:rPr lang="en-US" dirty="0" err="1" smtClean="0"/>
              <a:t>SiO</a:t>
            </a:r>
            <a:r>
              <a:rPr lang="en-US" dirty="0" smtClean="0"/>
              <a:t> masers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905441" y="1719618"/>
            <a:ext cx="1477998" cy="3138985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3"/>
          </p:cNvCxnSpPr>
          <p:nvPr/>
        </p:nvCxnSpPr>
        <p:spPr>
          <a:xfrm flipV="1">
            <a:off x="5898666" y="4619831"/>
            <a:ext cx="1428977" cy="963661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18473" y="1228296"/>
            <a:ext cx="89561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30 days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79300" y="1203862"/>
            <a:ext cx="89561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7</a:t>
            </a:r>
            <a:r>
              <a:rPr lang="en-US" smtClean="0">
                <a:solidFill>
                  <a:schemeClr val="bg1"/>
                </a:solidFill>
              </a:rPr>
              <a:t>0 days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12384" y="3608668"/>
            <a:ext cx="89561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40 days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30829" y="5999539"/>
            <a:ext cx="41678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Episodic </a:t>
            </a:r>
            <a:r>
              <a:rPr lang="en-US" smtClean="0"/>
              <a:t>mass-loss phenomena </a:t>
            </a:r>
            <a:r>
              <a:rPr lang="en-US" dirty="0" smtClean="0"/>
              <a:t>in CSEs ?</a:t>
            </a:r>
          </a:p>
        </p:txBody>
      </p:sp>
    </p:spTree>
    <p:extLst>
      <p:ext uri="{BB962C8B-B14F-4D97-AF65-F5344CB8AC3E}">
        <p14:creationId xmlns:p14="http://schemas.microsoft.com/office/powerpoint/2010/main" val="12189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/>
              <a:t>KVN results: </a:t>
            </a:r>
            <a:r>
              <a:rPr lang="en-US" dirty="0" smtClean="0"/>
              <a:t>W </a:t>
            </a:r>
            <a:r>
              <a:rPr lang="en-US" dirty="0" err="1" smtClean="0"/>
              <a:t>Hya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07" y="3762000"/>
            <a:ext cx="3277308" cy="3096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07" y="666000"/>
            <a:ext cx="3277308" cy="30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15" y="666000"/>
            <a:ext cx="3374577" cy="309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14" y="3759259"/>
            <a:ext cx="3374577" cy="3096000"/>
          </a:xfrm>
          <a:prstGeom prst="rect">
            <a:avLst/>
          </a:prstGeom>
        </p:spPr>
      </p:pic>
      <p:sp>
        <p:nvSpPr>
          <p:cNvPr id="9" name="Line Callout 2 8"/>
          <p:cNvSpPr/>
          <p:nvPr/>
        </p:nvSpPr>
        <p:spPr>
          <a:xfrm>
            <a:off x="6491032" y="413299"/>
            <a:ext cx="2161381" cy="84388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9781"/>
              <a:gd name="adj6" fmla="val -26499"/>
            </a:avLst>
          </a:prstGeom>
          <a:solidFill>
            <a:schemeClr val="bg1"/>
          </a:solidFill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More like </a:t>
            </a:r>
            <a:r>
              <a:rPr lang="en-US" smtClean="0">
                <a:solidFill>
                  <a:schemeClr val="tx1"/>
                </a:solidFill>
              </a:rPr>
              <a:t>radial direction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6628712" y="2582374"/>
            <a:ext cx="2161381" cy="84388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1352"/>
              <a:gd name="adj6" fmla="val -15133"/>
            </a:avLst>
          </a:prstGeom>
          <a:solidFill>
            <a:schemeClr val="bg1"/>
          </a:solidFill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More like the line of sight components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1173" y="812409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86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461172" y="3905668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129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64405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57" y="879632"/>
            <a:ext cx="2960827" cy="28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/>
              <a:t>KVN results: </a:t>
            </a:r>
            <a:r>
              <a:rPr lang="en-US" dirty="0" smtClean="0"/>
              <a:t>VY </a:t>
            </a:r>
            <a:r>
              <a:rPr lang="en-US" dirty="0" err="1" smtClean="0"/>
              <a:t>CMa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86" y="879632"/>
            <a:ext cx="2960827" cy="28800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1" y="3759632"/>
            <a:ext cx="2960827" cy="2880000"/>
          </a:xfr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5" y="879632"/>
            <a:ext cx="2999113" cy="28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85" y="3759632"/>
            <a:ext cx="2960827" cy="288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35657" y="3816086"/>
            <a:ext cx="3070746" cy="126088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Asymmetric spatial distribution of water maser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Typical spoke-like or snail trail features of </a:t>
            </a:r>
            <a:r>
              <a:rPr lang="en-US" dirty="0" err="1" smtClean="0"/>
              <a:t>SiO</a:t>
            </a:r>
            <a:r>
              <a:rPr lang="en-US" dirty="0" smtClean="0"/>
              <a:t> maser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11" name="Line Callout 2 10"/>
          <p:cNvSpPr/>
          <p:nvPr/>
        </p:nvSpPr>
        <p:spPr>
          <a:xfrm>
            <a:off x="6139197" y="5133421"/>
            <a:ext cx="2844373" cy="113049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200"/>
              <a:gd name="adj6" fmla="val -34581"/>
            </a:avLst>
          </a:pr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Mostly </a:t>
            </a:r>
            <a:r>
              <a:rPr lang="en-US" dirty="0" smtClean="0">
                <a:solidFill>
                  <a:schemeClr val="tx1"/>
                </a:solidFill>
              </a:rPr>
              <a:t>overlapped in NE part and no emission of v=2 </a:t>
            </a:r>
            <a:r>
              <a:rPr lang="en-US" dirty="0" err="1" smtClean="0">
                <a:solidFill>
                  <a:schemeClr val="tx1"/>
                </a:solidFill>
              </a:rPr>
              <a:t>SiO</a:t>
            </a:r>
            <a:r>
              <a:rPr lang="en-US" dirty="0" smtClean="0">
                <a:solidFill>
                  <a:schemeClr val="tx1"/>
                </a:solidFill>
              </a:rPr>
              <a:t> maser in SW part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103" y="999697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22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461049" y="999697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4</a:t>
            </a:r>
            <a:r>
              <a:rPr lang="en-US" altLang="ko-KR" sz="1600" smtClean="0"/>
              <a:t>2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424311" y="999697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4</a:t>
            </a:r>
            <a:r>
              <a:rPr lang="en-US" altLang="ko-KR" sz="1600" dirty="0"/>
              <a:t>3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63103" y="3906870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86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3461048" y="3879697"/>
            <a:ext cx="1584481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42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 + 43 GHz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07989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/>
              <a:t>KVN results: VY </a:t>
            </a:r>
            <a:r>
              <a:rPr lang="en-US" dirty="0" err="1"/>
              <a:t>CMa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0" y="968586"/>
            <a:ext cx="4498670" cy="432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68586"/>
            <a:ext cx="4441241" cy="43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4321" y="5288586"/>
            <a:ext cx="315659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3 mm </a:t>
            </a:r>
            <a:r>
              <a:rPr lang="en-US" dirty="0" err="1" smtClean="0"/>
              <a:t>SiO</a:t>
            </a:r>
            <a:r>
              <a:rPr lang="en-US" dirty="0" smtClean="0"/>
              <a:t> maser is spatially overlapped with the 7 mm </a:t>
            </a:r>
            <a:r>
              <a:rPr lang="en-US" dirty="0" err="1" smtClean="0"/>
              <a:t>SiO</a:t>
            </a:r>
            <a:r>
              <a:rPr lang="en-US" dirty="0" smtClean="0"/>
              <a:t> masers in most parts.</a:t>
            </a:r>
          </a:p>
        </p:txBody>
      </p:sp>
    </p:spTree>
    <p:extLst>
      <p:ext uri="{BB962C8B-B14F-4D97-AF65-F5344CB8AC3E}">
        <p14:creationId xmlns:p14="http://schemas.microsoft.com/office/powerpoint/2010/main" val="116192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/>
              <a:t>KVN results: </a:t>
            </a:r>
            <a:r>
              <a:rPr lang="en-US" dirty="0" smtClean="0"/>
              <a:t>VY </a:t>
            </a:r>
            <a:r>
              <a:rPr lang="en-US" dirty="0" err="1" smtClean="0"/>
              <a:t>CMa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44" y="1214249"/>
            <a:ext cx="4498670" cy="43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82" y="1214249"/>
            <a:ext cx="4761718" cy="43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103" y="1375254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22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19582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/>
              <a:t>KVN results: </a:t>
            </a:r>
            <a:r>
              <a:rPr lang="en-US" dirty="0" smtClean="0"/>
              <a:t>VY </a:t>
            </a:r>
            <a:r>
              <a:rPr lang="en-US" dirty="0" err="1" smtClean="0"/>
              <a:t>CMa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00" y="613775"/>
            <a:ext cx="3374577" cy="3096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36" y="3709775"/>
            <a:ext cx="3182889" cy="3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36" y="641258"/>
            <a:ext cx="3182889" cy="30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00" y="3737258"/>
            <a:ext cx="3374577" cy="3096000"/>
          </a:xfrm>
          <a:prstGeom prst="rect">
            <a:avLst/>
          </a:prstGeom>
        </p:spPr>
      </p:pic>
      <p:sp>
        <p:nvSpPr>
          <p:cNvPr id="8" name="Line Callout 2 7"/>
          <p:cNvSpPr/>
          <p:nvPr/>
        </p:nvSpPr>
        <p:spPr>
          <a:xfrm>
            <a:off x="6758561" y="2942332"/>
            <a:ext cx="2161381" cy="93072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72934"/>
              <a:gd name="adj6" fmla="val -34222"/>
            </a:avLst>
          </a:prstGeom>
          <a:solidFill>
            <a:schemeClr val="bg1"/>
          </a:solidFill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Motions with </a:t>
            </a:r>
            <a:r>
              <a:rPr lang="en-US" dirty="0" smtClean="0">
                <a:solidFill>
                  <a:schemeClr val="tx1"/>
                </a:solidFill>
              </a:rPr>
              <a:t>a large inclination angle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99415" y="1965278"/>
            <a:ext cx="2729552" cy="6823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48578" y="796504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4</a:t>
            </a:r>
            <a:r>
              <a:rPr lang="en-US" altLang="ko-KR" sz="1600" dirty="0" smtClean="0"/>
              <a:t>2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648578" y="3873061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4</a:t>
            </a:r>
            <a:r>
              <a:rPr lang="en-US" altLang="ko-KR" sz="1600" dirty="0"/>
              <a:t>3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94895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/>
              <a:t>KVN results: </a:t>
            </a:r>
            <a:r>
              <a:rPr lang="en-US" dirty="0" smtClean="0"/>
              <a:t>VY </a:t>
            </a:r>
            <a:r>
              <a:rPr lang="en-US" dirty="0" err="1" smtClean="0"/>
              <a:t>CMa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75" y="613775"/>
            <a:ext cx="3374577" cy="3096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1" y="3709775"/>
            <a:ext cx="3182889" cy="3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1" y="641258"/>
            <a:ext cx="3182889" cy="30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75" y="3737258"/>
            <a:ext cx="3374577" cy="3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9" y="1579098"/>
            <a:ext cx="4605600" cy="486668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>
            <a:off x="5096919" y="1579098"/>
            <a:ext cx="730675" cy="2360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096919" y="2189258"/>
            <a:ext cx="1126460" cy="4256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6811" y="4680883"/>
            <a:ext cx="1374944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Approaching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71093" y="5805220"/>
            <a:ext cx="1374944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Receding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54470" y="3253716"/>
            <a:ext cx="1044112" cy="1327073"/>
            <a:chOff x="723546" y="3192545"/>
            <a:chExt cx="1044112" cy="1327073"/>
          </a:xfrm>
        </p:grpSpPr>
        <p:sp>
          <p:nvSpPr>
            <p:cNvPr id="18" name="Oval 17"/>
            <p:cNvSpPr/>
            <p:nvPr/>
          </p:nvSpPr>
          <p:spPr>
            <a:xfrm rot="19090718">
              <a:off x="723546" y="3192545"/>
              <a:ext cx="615560" cy="33244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entagon 11"/>
            <p:cNvSpPr/>
            <p:nvPr/>
          </p:nvSpPr>
          <p:spPr>
            <a:xfrm rot="2992595">
              <a:off x="811016" y="3562976"/>
              <a:ext cx="1298492" cy="614792"/>
            </a:xfrm>
            <a:custGeom>
              <a:avLst/>
              <a:gdLst>
                <a:gd name="connsiteX0" fmla="*/ 0 w 1355160"/>
                <a:gd name="connsiteY0" fmla="*/ 0 h 618879"/>
                <a:gd name="connsiteX1" fmla="*/ 0 w 1355160"/>
                <a:gd name="connsiteY1" fmla="*/ 0 h 618879"/>
                <a:gd name="connsiteX2" fmla="*/ 1355160 w 1355160"/>
                <a:gd name="connsiteY2" fmla="*/ 309440 h 618879"/>
                <a:gd name="connsiteX3" fmla="*/ 0 w 1355160"/>
                <a:gd name="connsiteY3" fmla="*/ 618879 h 618879"/>
                <a:gd name="connsiteX4" fmla="*/ 0 w 1355160"/>
                <a:gd name="connsiteY4" fmla="*/ 618879 h 618879"/>
                <a:gd name="connsiteX5" fmla="*/ 0 w 1355160"/>
                <a:gd name="connsiteY5" fmla="*/ 0 h 618879"/>
                <a:gd name="connsiteX0" fmla="*/ 0 w 1355160"/>
                <a:gd name="connsiteY0" fmla="*/ 0 h 710319"/>
                <a:gd name="connsiteX1" fmla="*/ 0 w 1355160"/>
                <a:gd name="connsiteY1" fmla="*/ 0 h 710319"/>
                <a:gd name="connsiteX2" fmla="*/ 1355160 w 1355160"/>
                <a:gd name="connsiteY2" fmla="*/ 309440 h 710319"/>
                <a:gd name="connsiteX3" fmla="*/ 0 w 1355160"/>
                <a:gd name="connsiteY3" fmla="*/ 618879 h 710319"/>
                <a:gd name="connsiteX4" fmla="*/ 91440 w 1355160"/>
                <a:gd name="connsiteY4" fmla="*/ 710319 h 710319"/>
                <a:gd name="connsiteX0" fmla="*/ 0 w 1355160"/>
                <a:gd name="connsiteY0" fmla="*/ 0 h 618879"/>
                <a:gd name="connsiteX1" fmla="*/ 0 w 1355160"/>
                <a:gd name="connsiteY1" fmla="*/ 0 h 618879"/>
                <a:gd name="connsiteX2" fmla="*/ 1355160 w 1355160"/>
                <a:gd name="connsiteY2" fmla="*/ 309440 h 618879"/>
                <a:gd name="connsiteX3" fmla="*/ 0 w 1355160"/>
                <a:gd name="connsiteY3" fmla="*/ 618879 h 61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160" h="618879">
                  <a:moveTo>
                    <a:pt x="0" y="0"/>
                  </a:moveTo>
                  <a:lnTo>
                    <a:pt x="0" y="0"/>
                  </a:lnTo>
                  <a:lnTo>
                    <a:pt x="1355160" y="309440"/>
                  </a:lnTo>
                  <a:lnTo>
                    <a:pt x="0" y="618879"/>
                  </a:lnTo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31000">
                  <a:schemeClr val="accent1">
                    <a:lumMod val="60000"/>
                    <a:lumOff val="40000"/>
                  </a:schemeClr>
                </a:gs>
                <a:gs pos="78000">
                  <a:srgbClr val="0432FF"/>
                </a:gs>
                <a:gs pos="97000">
                  <a:srgbClr val="002060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 rot="255460">
            <a:off x="3841536" y="3820230"/>
            <a:ext cx="1027561" cy="1388565"/>
            <a:chOff x="3230933" y="3305609"/>
            <a:chExt cx="1027561" cy="1388565"/>
          </a:xfrm>
        </p:grpSpPr>
        <p:sp>
          <p:nvSpPr>
            <p:cNvPr id="19" name="Pentagon 18"/>
            <p:cNvSpPr/>
            <p:nvPr/>
          </p:nvSpPr>
          <p:spPr>
            <a:xfrm rot="2992595">
              <a:off x="3300884" y="3736563"/>
              <a:ext cx="1332000" cy="583221"/>
            </a:xfrm>
            <a:prstGeom prst="homePlate">
              <a:avLst>
                <a:gd name="adj" fmla="val 348123"/>
              </a:avLst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31000">
                  <a:srgbClr val="FFC000"/>
                </a:gs>
                <a:gs pos="78000">
                  <a:srgbClr val="FF0000"/>
                </a:gs>
                <a:gs pos="97000">
                  <a:srgbClr val="C00000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19255917">
              <a:off x="3230933" y="3305609"/>
              <a:ext cx="579903" cy="38291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10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</p:spPr>
        <p:txBody>
          <a:bodyPr>
            <a:normAutofit fontScale="90000"/>
          </a:bodyPr>
          <a:lstStyle/>
          <a:p>
            <a:r>
              <a:rPr lang="en-US" dirty="0"/>
              <a:t>KVN results: </a:t>
            </a:r>
            <a:r>
              <a:rPr lang="en-US" dirty="0" smtClean="0"/>
              <a:t>VY </a:t>
            </a:r>
            <a:r>
              <a:rPr lang="en-US" dirty="0" err="1" smtClean="0"/>
              <a:t>CMa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5317"/>
            <a:ext cx="4441241" cy="43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82" y="1405317"/>
            <a:ext cx="4761718" cy="43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5760" y="1588213"/>
            <a:ext cx="89561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86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GHz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425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82891"/>
            <a:ext cx="9144000" cy="6687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results of multi-epoch observations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93825" y="2115404"/>
            <a:ext cx="25794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Eight epochs</a:t>
            </a:r>
          </a:p>
          <a:p>
            <a:r>
              <a:rPr lang="en-US" sz="2400" dirty="0" smtClean="0"/>
              <a:t>2015-02-10</a:t>
            </a:r>
          </a:p>
          <a:p>
            <a:r>
              <a:rPr lang="en-US" sz="2400" dirty="0" smtClean="0"/>
              <a:t>2015-03-16</a:t>
            </a:r>
          </a:p>
          <a:p>
            <a:r>
              <a:rPr lang="en-US" sz="2400" dirty="0" smtClean="0"/>
              <a:t>2016-01-11</a:t>
            </a:r>
          </a:p>
          <a:p>
            <a:r>
              <a:rPr lang="en-US" sz="2400" dirty="0" smtClean="0"/>
              <a:t>2016-02-27</a:t>
            </a:r>
          </a:p>
          <a:p>
            <a:r>
              <a:rPr lang="en-US" sz="2400" dirty="0" smtClean="0"/>
              <a:t>2016-04-29</a:t>
            </a:r>
          </a:p>
          <a:p>
            <a:r>
              <a:rPr lang="en-US" sz="2400" dirty="0" smtClean="0"/>
              <a:t>2016-12-01</a:t>
            </a:r>
          </a:p>
          <a:p>
            <a:r>
              <a:rPr lang="en-US" sz="2400" dirty="0" smtClean="0"/>
              <a:t>2017-01-04</a:t>
            </a:r>
          </a:p>
          <a:p>
            <a:r>
              <a:rPr lang="en-US" sz="2400" dirty="0" smtClean="0"/>
              <a:t>2017-02-11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527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 txBox="1"/>
          <p:nvPr/>
        </p:nvSpPr>
        <p:spPr>
          <a:xfrm>
            <a:off x="0" y="72544"/>
            <a:ext cx="4162567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ctr">
              <a:defRPr sz="3900" spc="-1"/>
            </a:lvl1pPr>
          </a:lstStyle>
          <a:p>
            <a:r>
              <a:rPr sz="2000" b="1"/>
              <a:t>Physical environments of AGB stars</a:t>
            </a:r>
          </a:p>
        </p:txBody>
      </p:sp>
      <p:pic>
        <p:nvPicPr>
          <p:cNvPr id="6" name="그림 118" descr="그림 1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2588" y="452865"/>
            <a:ext cx="7819155" cy="601088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ustomShape 3"/>
          <p:cNvSpPr txBox="1"/>
          <p:nvPr/>
        </p:nvSpPr>
        <p:spPr>
          <a:xfrm>
            <a:off x="3640208" y="6264430"/>
            <a:ext cx="1883913" cy="39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4992" tIns="44992" rIns="44992" bIns="44992">
            <a:spAutoFit/>
          </a:bodyPr>
          <a:lstStyle>
            <a:lvl1pPr algn="ctr">
              <a:defRPr sz="1200" spc="-1"/>
            </a:lvl1pPr>
          </a:lstStyle>
          <a:p>
            <a:r>
              <a:rPr sz="2000" dirty="0"/>
              <a:t>Credit: J. Hron</a:t>
            </a:r>
          </a:p>
        </p:txBody>
      </p:sp>
    </p:spTree>
    <p:extLst>
      <p:ext uri="{BB962C8B-B14F-4D97-AF65-F5344CB8AC3E}">
        <p14:creationId xmlns:p14="http://schemas.microsoft.com/office/powerpoint/2010/main" val="13979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8" y="0"/>
            <a:ext cx="6899564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sp>
          <p:nvSpPr>
            <p:cNvPr id="7" name="Rectangle 6"/>
            <p:cNvSpPr/>
            <p:nvPr/>
          </p:nvSpPr>
          <p:spPr>
            <a:xfrm>
              <a:off x="-1" y="0"/>
              <a:ext cx="1569493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74758" y="0"/>
              <a:ext cx="1269241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9144000" cy="1774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469039"/>
              <a:ext cx="9143999" cy="3889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453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0"/>
            <a:ext cx="6899564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sp>
          <p:nvSpPr>
            <p:cNvPr id="7" name="Rectangle 6"/>
            <p:cNvSpPr/>
            <p:nvPr/>
          </p:nvSpPr>
          <p:spPr>
            <a:xfrm>
              <a:off x="-1" y="0"/>
              <a:ext cx="1569493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74758" y="0"/>
              <a:ext cx="1269241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9144000" cy="1774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469039"/>
              <a:ext cx="9143999" cy="3889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998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0"/>
            <a:ext cx="6899564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sp>
          <p:nvSpPr>
            <p:cNvPr id="7" name="Rectangle 6"/>
            <p:cNvSpPr/>
            <p:nvPr/>
          </p:nvSpPr>
          <p:spPr>
            <a:xfrm>
              <a:off x="-1" y="0"/>
              <a:ext cx="1569493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74758" y="0"/>
              <a:ext cx="1269241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9144000" cy="1774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469039"/>
              <a:ext cx="9143999" cy="3889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04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0"/>
            <a:ext cx="6899564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sp>
          <p:nvSpPr>
            <p:cNvPr id="7" name="Rectangle 6"/>
            <p:cNvSpPr/>
            <p:nvPr/>
          </p:nvSpPr>
          <p:spPr>
            <a:xfrm>
              <a:off x="-1" y="0"/>
              <a:ext cx="1569493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74758" y="0"/>
              <a:ext cx="1269241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9144000" cy="1774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469039"/>
              <a:ext cx="9143999" cy="3889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70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74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Summary and future works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8741"/>
            <a:ext cx="9144000" cy="6189259"/>
          </a:xfrm>
          <a:noFill/>
        </p:spPr>
        <p:txBody>
          <a:bodyPr>
            <a:normAutofit lnSpcReduction="10000"/>
          </a:bodyPr>
          <a:lstStyle/>
          <a:p>
            <a:r>
              <a:rPr lang="en-US" dirty="0" smtClean="0"/>
              <a:t>KVN monitoring observations toward the evolved stars have been carried out since 2014.</a:t>
            </a:r>
          </a:p>
          <a:p>
            <a:pPr lvl="1"/>
            <a:r>
              <a:rPr lang="en-US" dirty="0" smtClean="0"/>
              <a:t>Started with 16 sources and the observations of 9 sources are ongoing.</a:t>
            </a:r>
          </a:p>
          <a:p>
            <a:r>
              <a:rPr lang="en-US" dirty="0" smtClean="0"/>
              <a:t>SFPR method has been successfully applied to KVN observations and yielded the bona fide </a:t>
            </a:r>
            <a:r>
              <a:rPr lang="en-US" dirty="0" err="1" smtClean="0"/>
              <a:t>astrometric</a:t>
            </a:r>
            <a:r>
              <a:rPr lang="en-US" dirty="0" smtClean="0"/>
              <a:t> results. </a:t>
            </a:r>
          </a:p>
          <a:p>
            <a:r>
              <a:rPr lang="en-US" dirty="0" smtClean="0"/>
              <a:t>Multi-frequency observations of KVN show many interesting features of stellar masers for each source.</a:t>
            </a:r>
          </a:p>
          <a:p>
            <a:pPr lvl="1"/>
            <a:r>
              <a:rPr lang="en-US" dirty="0" smtClean="0"/>
              <a:t>Individual maser: change of morphology, temporal variability</a:t>
            </a:r>
          </a:p>
          <a:p>
            <a:pPr lvl="1"/>
            <a:r>
              <a:rPr lang="en-US" dirty="0" smtClean="0"/>
              <a:t>Several masers: relative spatial distribution</a:t>
            </a:r>
          </a:p>
          <a:p>
            <a:r>
              <a:rPr lang="en-US" dirty="0" smtClean="0"/>
              <a:t>Paper works are initiated using a large amount of the accumulated KVN data.</a:t>
            </a:r>
          </a:p>
          <a:p>
            <a:r>
              <a:rPr lang="en-US" dirty="0" smtClean="0"/>
              <a:t>KVN pipeline has been developed and presented the efficient and consistent ways of data reduction.</a:t>
            </a:r>
          </a:p>
          <a:p>
            <a:r>
              <a:rPr lang="en-US" dirty="0" smtClean="0"/>
              <a:t>Polarization observations will be included in KVN monitoring observations.</a:t>
            </a:r>
          </a:p>
        </p:txBody>
      </p:sp>
    </p:spTree>
    <p:extLst>
      <p:ext uri="{BB962C8B-B14F-4D97-AF65-F5344CB8AC3E}">
        <p14:creationId xmlns:p14="http://schemas.microsoft.com/office/powerpoint/2010/main" val="2929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2559618" y="893591"/>
            <a:ext cx="1814961" cy="1508415"/>
          </a:xfrm>
          <a:prstGeom prst="wedgeEllipseCallout">
            <a:avLst>
              <a:gd name="adj1" fmla="val -119673"/>
              <a:gd name="adj2" fmla="val -4635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Thank you </a:t>
            </a:r>
            <a:r>
              <a:rPr lang="en-US"/>
              <a:t>for </a:t>
            </a:r>
            <a:r>
              <a:rPr lang="en-US" smtClean="0"/>
              <a:t>your attention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40741" y="5691117"/>
            <a:ext cx="287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beautiful in a distance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5" y="468141"/>
            <a:ext cx="8763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0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 txBox="1"/>
          <p:nvPr/>
        </p:nvSpPr>
        <p:spPr>
          <a:xfrm>
            <a:off x="190024" y="145088"/>
            <a:ext cx="7725678" cy="307777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ctr">
              <a:defRPr sz="3900" spc="-1"/>
            </a:lvl1pPr>
          </a:lstStyle>
          <a:p>
            <a:pPr algn="l"/>
            <a:r>
              <a:rPr sz="2000" b="1">
                <a:solidFill>
                  <a:schemeClr val="bg1"/>
                </a:solidFill>
              </a:rPr>
              <a:t>Physical environments of AGB stars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15" y="452865"/>
            <a:ext cx="8260925" cy="57848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8118" y="6237674"/>
            <a:ext cx="361951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ea typeface="Noto Sans CJK KR Bold" pitchFamily="34" charset="-127"/>
                <a:cs typeface="Tahoma" panose="020B0604030504040204" pitchFamily="34" charset="0"/>
              </a:rPr>
              <a:t>Figure from J. </a:t>
            </a:r>
            <a:r>
              <a:rPr lang="en-US" altLang="ko-KR" dirty="0" err="1" smtClean="0">
                <a:solidFill>
                  <a:schemeClr val="bg1"/>
                </a:solidFill>
                <a:ea typeface="Noto Sans CJK KR Bold" pitchFamily="34" charset="-127"/>
                <a:cs typeface="Tahoma" panose="020B0604030504040204" pitchFamily="34" charset="0"/>
              </a:rPr>
              <a:t>Alcolea</a:t>
            </a:r>
            <a:r>
              <a:rPr lang="en-US" altLang="ko-KR" dirty="0" smtClean="0">
                <a:solidFill>
                  <a:schemeClr val="bg1"/>
                </a:solidFill>
                <a:ea typeface="Noto Sans CJK KR Bold" pitchFamily="34" charset="-127"/>
                <a:cs typeface="Tahoma" panose="020B0604030504040204" pitchFamily="34" charset="0"/>
              </a:rPr>
              <a:t>, 7</a:t>
            </a:r>
            <a:r>
              <a:rPr lang="en-US" altLang="ko-KR" baseline="30000" dirty="0" smtClean="0">
                <a:solidFill>
                  <a:schemeClr val="bg1"/>
                </a:solidFill>
                <a:ea typeface="Noto Sans CJK KR Bold" pitchFamily="34" charset="-127"/>
                <a:cs typeface="Tahoma" panose="020B0604030504040204" pitchFamily="34" charset="0"/>
              </a:rPr>
              <a:t>th</a:t>
            </a:r>
            <a:r>
              <a:rPr lang="en-US" altLang="ko-KR" dirty="0" smtClean="0">
                <a:solidFill>
                  <a:schemeClr val="bg1"/>
                </a:solidFill>
                <a:ea typeface="Noto Sans CJK KR Bold" pitchFamily="34" charset="-127"/>
                <a:cs typeface="Tahoma" panose="020B0604030504040204" pitchFamily="34" charset="0"/>
              </a:rPr>
              <a:t> EVN </a:t>
            </a:r>
            <a:r>
              <a:rPr lang="en-US" altLang="ko-KR" dirty="0" err="1" smtClean="0">
                <a:solidFill>
                  <a:schemeClr val="bg1"/>
                </a:solidFill>
                <a:ea typeface="Noto Sans CJK KR Bold" pitchFamily="34" charset="-127"/>
                <a:cs typeface="Tahoma" panose="020B0604030504040204" pitchFamily="34" charset="0"/>
              </a:rPr>
              <a:t>Symp</a:t>
            </a:r>
            <a:r>
              <a:rPr lang="en-US" altLang="ko-KR" dirty="0" smtClean="0">
                <a:solidFill>
                  <a:schemeClr val="bg1"/>
                </a:solidFill>
                <a:ea typeface="Noto Sans CJK KR Bold" pitchFamily="34" charset="-127"/>
                <a:cs typeface="Tahoma" panose="020B0604030504040204" pitchFamily="34" charset="0"/>
              </a:rPr>
              <a:t>.</a:t>
            </a:r>
            <a:endParaRPr lang="ko-KR" altLang="en-US" dirty="0">
              <a:solidFill>
                <a:schemeClr val="bg1"/>
              </a:solidFill>
              <a:ea typeface="Noto Sans CJK KR Bold" pitchFamily="34" charset="-127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36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3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 txBox="1"/>
          <p:nvPr/>
        </p:nvSpPr>
        <p:spPr>
          <a:xfrm>
            <a:off x="190024" y="145088"/>
            <a:ext cx="772567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ctr">
              <a:defRPr sz="3900" spc="-1"/>
            </a:lvl1pPr>
          </a:lstStyle>
          <a:p>
            <a:pPr algn="l"/>
            <a:r>
              <a:rPr sz="2000" b="1"/>
              <a:t>Physical environments of AGB stars</a:t>
            </a:r>
          </a:p>
        </p:txBody>
      </p:sp>
      <p:pic>
        <p:nvPicPr>
          <p:cNvPr id="6" name="그림 118" descr="그림 1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2588" y="452865"/>
            <a:ext cx="7819155" cy="601088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ustomShape 3"/>
          <p:cNvSpPr txBox="1"/>
          <p:nvPr/>
        </p:nvSpPr>
        <p:spPr>
          <a:xfrm>
            <a:off x="3640208" y="6264430"/>
            <a:ext cx="1883913" cy="39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4992" tIns="44992" rIns="44992" bIns="44992">
            <a:spAutoFit/>
          </a:bodyPr>
          <a:lstStyle>
            <a:lvl1pPr algn="ctr">
              <a:defRPr sz="1200" spc="-1"/>
            </a:lvl1pPr>
          </a:lstStyle>
          <a:p>
            <a:r>
              <a:rPr sz="2000" dirty="0"/>
              <a:t>Credit: J. Hron</a:t>
            </a:r>
          </a:p>
        </p:txBody>
      </p:sp>
    </p:spTree>
    <p:extLst>
      <p:ext uri="{BB962C8B-B14F-4D97-AF65-F5344CB8AC3E}">
        <p14:creationId xmlns:p14="http://schemas.microsoft.com/office/powerpoint/2010/main" val="43253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 txBox="1"/>
          <p:nvPr/>
        </p:nvSpPr>
        <p:spPr>
          <a:xfrm>
            <a:off x="190024" y="145088"/>
            <a:ext cx="772567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ctr">
              <a:defRPr sz="3900" spc="-1"/>
            </a:lvl1pPr>
          </a:lstStyle>
          <a:p>
            <a:pPr algn="l"/>
            <a:r>
              <a:rPr sz="2000" b="1"/>
              <a:t>Physical environments of AGB stars</a:t>
            </a:r>
          </a:p>
        </p:txBody>
      </p:sp>
      <p:pic>
        <p:nvPicPr>
          <p:cNvPr id="6" name="그림 118" descr="그림 1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2588" y="452865"/>
            <a:ext cx="7819155" cy="601088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ustomShape 3"/>
          <p:cNvSpPr txBox="1"/>
          <p:nvPr/>
        </p:nvSpPr>
        <p:spPr>
          <a:xfrm>
            <a:off x="3640208" y="6264430"/>
            <a:ext cx="1883913" cy="39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4992" tIns="44992" rIns="44992" bIns="44992">
            <a:spAutoFit/>
          </a:bodyPr>
          <a:lstStyle>
            <a:lvl1pPr algn="ctr">
              <a:defRPr sz="1200" spc="-1"/>
            </a:lvl1pPr>
          </a:lstStyle>
          <a:p>
            <a:r>
              <a:rPr sz="2000" dirty="0"/>
              <a:t>Credit: J. Hron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2588" y="1335017"/>
            <a:ext cx="7592886" cy="4093428"/>
          </a:xfrm>
          <a:prstGeom prst="rect">
            <a:avLst/>
          </a:prstGeom>
          <a:solidFill>
            <a:srgbClr val="4747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>
                <a:solidFill>
                  <a:srgbClr val="FFFFFF"/>
                </a:solidFill>
              </a:defRPr>
            </a:pPr>
            <a:r>
              <a:rPr dirty="0"/>
              <a:t>Mass-loss phenomena are crucial to study the AGB evolution.</a:t>
            </a: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dirty="0"/>
              <a:t>How can we see the mass-loss during the period  ABG to PN?</a:t>
            </a:r>
          </a:p>
          <a:p>
            <a:pPr marL="285750" indent="-285750">
              <a:buSzPct val="100000"/>
              <a:buChar char="-"/>
              <a:defRPr sz="2000" b="1">
                <a:solidFill>
                  <a:srgbClr val="FFFF00"/>
                </a:solidFill>
              </a:defRPr>
            </a:pPr>
            <a:r>
              <a:rPr dirty="0"/>
              <a:t>MASER</a:t>
            </a:r>
            <a:r>
              <a:rPr b="0" dirty="0"/>
              <a:t> is an unique tool to study the physical environments of AGB stars</a:t>
            </a:r>
          </a:p>
          <a:p>
            <a:pPr marL="285750" indent="-285750">
              <a:buSzPct val="100000"/>
              <a:buChar char="-"/>
              <a:defRPr sz="2000">
                <a:solidFill>
                  <a:srgbClr val="FFFF00"/>
                </a:solidFill>
              </a:defRPr>
            </a:pPr>
            <a:r>
              <a:rPr dirty="0"/>
              <a:t>So many AGBs show maser emission (statistical analysis can be done)</a:t>
            </a:r>
          </a:p>
          <a:p>
            <a:pPr marL="285750" indent="-285750">
              <a:buSzPct val="100000"/>
              <a:buChar char="-"/>
              <a:defRPr sz="2000">
                <a:solidFill>
                  <a:srgbClr val="FFFF00"/>
                </a:solidFill>
              </a:defRPr>
            </a:pPr>
            <a:r>
              <a:rPr lang="en-US" dirty="0"/>
              <a:t>D</a:t>
            </a:r>
            <a:r>
              <a:rPr dirty="0" smtClean="0"/>
              <a:t>ifferent </a:t>
            </a:r>
            <a:r>
              <a:rPr dirty="0"/>
              <a:t>characteristics of </a:t>
            </a:r>
            <a:r>
              <a:rPr lang="en-US" dirty="0" smtClean="0"/>
              <a:t>the </a:t>
            </a:r>
            <a:r>
              <a:rPr dirty="0" smtClean="0"/>
              <a:t>maser </a:t>
            </a:r>
            <a:r>
              <a:rPr dirty="0"/>
              <a:t>(distribution, </a:t>
            </a:r>
            <a:r>
              <a:rPr dirty="0" smtClean="0"/>
              <a:t>variability</a:t>
            </a:r>
            <a:r>
              <a:rPr dirty="0"/>
              <a:t>, intensity) for each source</a:t>
            </a:r>
          </a:p>
          <a:p>
            <a:pPr marL="285750" indent="-285750">
              <a:buSzPct val="100000"/>
              <a:buChar char="-"/>
              <a:defRPr sz="2000">
                <a:solidFill>
                  <a:srgbClr val="FFFF00"/>
                </a:solidFill>
              </a:defRPr>
            </a:pPr>
            <a:r>
              <a:rPr lang="en-US" dirty="0"/>
              <a:t>D</a:t>
            </a:r>
            <a:r>
              <a:rPr dirty="0" smtClean="0"/>
              <a:t>ifferent </a:t>
            </a:r>
            <a:r>
              <a:rPr dirty="0"/>
              <a:t>masing regions according to the different molecules and transitions in the same source </a:t>
            </a:r>
            <a:r>
              <a:rPr dirty="0" smtClean="0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dirty="0" smtClean="0"/>
              <a:t>enable </a:t>
            </a:r>
            <a:r>
              <a:rPr dirty="0"/>
              <a:t>us to trace the physical characteristics of CSEs along the distance from the central star</a:t>
            </a:r>
          </a:p>
          <a:p>
            <a:pPr marL="285750" indent="-285750">
              <a:buSzPct val="100000"/>
              <a:buChar char="-"/>
              <a:defRPr sz="2000">
                <a:solidFill>
                  <a:srgbClr val="FFFF00"/>
                </a:solidFill>
              </a:defRPr>
            </a:pPr>
            <a:r>
              <a:rPr dirty="0"/>
              <a:t>The highest spatial resolution </a:t>
            </a:r>
            <a:r>
              <a:rPr dirty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dirty="0"/>
              <a:t>enable us to get the dynamical information of the very local area </a:t>
            </a:r>
            <a:r>
              <a:rPr dirty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dirty="0"/>
              <a:t>initiate-region of pulsation and outflow motion</a:t>
            </a:r>
          </a:p>
        </p:txBody>
      </p:sp>
    </p:spTree>
    <p:extLst>
      <p:ext uri="{BB962C8B-B14F-4D97-AF65-F5344CB8AC3E}">
        <p14:creationId xmlns:p14="http://schemas.microsoft.com/office/powerpoint/2010/main" val="164755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CustomShape 1"/>
          <p:cNvSpPr txBox="1"/>
          <p:nvPr/>
        </p:nvSpPr>
        <p:spPr>
          <a:xfrm>
            <a:off x="459262" y="100073"/>
            <a:ext cx="8231462" cy="54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3900" spc="-1"/>
            </a:lvl1pPr>
          </a:lstStyle>
          <a:p>
            <a:r>
              <a:rPr lang="en-US" sz="3540" dirty="0" smtClean="0"/>
              <a:t>Masers in CSEs of evolved stars</a:t>
            </a:r>
            <a:endParaRPr sz="3540" dirty="0"/>
          </a:p>
        </p:txBody>
      </p:sp>
      <p:sp>
        <p:nvSpPr>
          <p:cNvPr id="399" name="CustomShape 3"/>
          <p:cNvSpPr txBox="1"/>
          <p:nvPr/>
        </p:nvSpPr>
        <p:spPr>
          <a:xfrm>
            <a:off x="325835" y="5455582"/>
            <a:ext cx="1243637" cy="250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33" tIns="40833" rIns="40833" bIns="40833">
            <a:spAutoFit/>
          </a:bodyPr>
          <a:lstStyle>
            <a:lvl1pPr algn="ctr">
              <a:defRPr sz="1200" spc="-1"/>
            </a:lvl1pPr>
          </a:lstStyle>
          <a:p>
            <a:r>
              <a:rPr sz="1089"/>
              <a:t>Credit: J. Hron</a:t>
            </a:r>
          </a:p>
        </p:txBody>
      </p:sp>
      <p:pic>
        <p:nvPicPr>
          <p:cNvPr id="400" name="그림 118" descr="그림 1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835" y="1436323"/>
            <a:ext cx="5090445" cy="391322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CustomShape 2"/>
          <p:cNvSpPr txBox="1"/>
          <p:nvPr/>
        </p:nvSpPr>
        <p:spPr>
          <a:xfrm>
            <a:off x="5586558" y="1454885"/>
            <a:ext cx="3104165" cy="368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33" tIns="40833" rIns="40833" bIns="40833">
            <a:spAutoFit/>
          </a:bodyPr>
          <a:lstStyle/>
          <a:p>
            <a:pPr>
              <a:defRPr spc="-1">
                <a:solidFill>
                  <a:srgbClr val="4747FF"/>
                </a:solidFill>
              </a:defRPr>
            </a:pPr>
            <a:r>
              <a:rPr sz="1634"/>
              <a:t>Different species of maser can occur at the same source.</a:t>
            </a:r>
          </a:p>
          <a:p>
            <a:pPr>
              <a:defRPr spc="-1">
                <a:solidFill>
                  <a:srgbClr val="4747FF"/>
                </a:solidFill>
              </a:defRPr>
            </a:pPr>
            <a:r>
              <a:rPr sz="1634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sz="1634"/>
              <a:t>probe different regions</a:t>
            </a:r>
          </a:p>
          <a:p>
            <a:pPr>
              <a:defRPr spc="-1">
                <a:solidFill>
                  <a:srgbClr val="4747FF"/>
                </a:solidFill>
              </a:defRPr>
            </a:pPr>
            <a:endParaRPr sz="1634"/>
          </a:p>
          <a:p>
            <a:pPr>
              <a:defRPr spc="-1">
                <a:solidFill>
                  <a:srgbClr val="4747FF"/>
                </a:solidFill>
              </a:defRPr>
            </a:pPr>
            <a:r>
              <a:rPr sz="1634"/>
              <a:t>SiO maser v=1, J=1-0 (43 GHz)</a:t>
            </a:r>
          </a:p>
          <a:p>
            <a:pPr>
              <a:defRPr spc="-1">
                <a:solidFill>
                  <a:srgbClr val="FF3399"/>
                </a:solidFill>
              </a:defRPr>
            </a:pPr>
            <a:r>
              <a:rPr sz="1634"/>
              <a:t>T</a:t>
            </a:r>
            <a:r>
              <a:rPr sz="1634" baseline="-25000"/>
              <a:t>k</a:t>
            </a:r>
            <a:r>
              <a:rPr sz="1634"/>
              <a:t> ~ 1500 K</a:t>
            </a:r>
          </a:p>
          <a:p>
            <a:pPr>
              <a:defRPr spc="-1">
                <a:solidFill>
                  <a:srgbClr val="FF3399"/>
                </a:solidFill>
              </a:defRPr>
            </a:pPr>
            <a:r>
              <a:rPr sz="1634"/>
              <a:t>n (H</a:t>
            </a:r>
            <a:r>
              <a:rPr sz="1634" baseline="-25000"/>
              <a:t>2</a:t>
            </a:r>
            <a:r>
              <a:rPr sz="1634"/>
              <a:t>) ~ 10</a:t>
            </a:r>
            <a:r>
              <a:rPr sz="1634" baseline="30000"/>
              <a:t>9</a:t>
            </a:r>
            <a:r>
              <a:rPr sz="1634"/>
              <a:t> – 10</a:t>
            </a:r>
            <a:r>
              <a:rPr sz="1634" baseline="30000"/>
              <a:t>11</a:t>
            </a:r>
            <a:r>
              <a:rPr sz="1634"/>
              <a:t> cm</a:t>
            </a:r>
            <a:r>
              <a:rPr sz="1634" baseline="30000"/>
              <a:t>-3</a:t>
            </a:r>
          </a:p>
          <a:p>
            <a:pPr>
              <a:defRPr spc="-1">
                <a:solidFill>
                  <a:srgbClr val="4747FF"/>
                </a:solidFill>
              </a:defRPr>
            </a:pPr>
            <a:endParaRPr sz="1634" baseline="30000"/>
          </a:p>
          <a:p>
            <a:pPr>
              <a:defRPr spc="-1">
                <a:solidFill>
                  <a:srgbClr val="4747FF"/>
                </a:solidFill>
              </a:defRPr>
            </a:pPr>
            <a:r>
              <a:rPr sz="1634"/>
              <a:t>Water maser (22 GHz)</a:t>
            </a:r>
          </a:p>
          <a:p>
            <a:pPr>
              <a:defRPr spc="-1">
                <a:solidFill>
                  <a:srgbClr val="FF3399"/>
                </a:solidFill>
              </a:defRPr>
            </a:pPr>
            <a:r>
              <a:rPr sz="1634"/>
              <a:t>T</a:t>
            </a:r>
            <a:r>
              <a:rPr sz="1634" baseline="-25000"/>
              <a:t>k</a:t>
            </a:r>
            <a:r>
              <a:rPr sz="1634"/>
              <a:t> ~ 400 – 1000 K</a:t>
            </a:r>
          </a:p>
          <a:p>
            <a:pPr>
              <a:defRPr spc="-1">
                <a:solidFill>
                  <a:srgbClr val="FF3399"/>
                </a:solidFill>
              </a:defRPr>
            </a:pPr>
            <a:r>
              <a:rPr sz="1634"/>
              <a:t>n (H</a:t>
            </a:r>
            <a:r>
              <a:rPr sz="1634" baseline="-25000"/>
              <a:t>2</a:t>
            </a:r>
            <a:r>
              <a:rPr sz="1634"/>
              <a:t>) ~ 10</a:t>
            </a:r>
            <a:r>
              <a:rPr sz="1634" baseline="30000"/>
              <a:t>8</a:t>
            </a:r>
            <a:r>
              <a:rPr sz="1634"/>
              <a:t> – 10</a:t>
            </a:r>
            <a:r>
              <a:rPr sz="1634" baseline="30000"/>
              <a:t>10</a:t>
            </a:r>
            <a:r>
              <a:rPr sz="1634"/>
              <a:t> cm</a:t>
            </a:r>
            <a:r>
              <a:rPr sz="1634" baseline="30000"/>
              <a:t>-3</a:t>
            </a:r>
          </a:p>
          <a:p>
            <a:pPr>
              <a:defRPr spc="-1"/>
            </a:pPr>
            <a:endParaRPr sz="1634" baseline="30000"/>
          </a:p>
          <a:p>
            <a:pPr>
              <a:defRPr spc="-1">
                <a:solidFill>
                  <a:srgbClr val="3333FF"/>
                </a:solidFill>
              </a:defRPr>
            </a:pPr>
            <a:r>
              <a:rPr sz="1634"/>
              <a:t>OH maser (1665/7 MHz)</a:t>
            </a:r>
          </a:p>
          <a:p>
            <a:pPr>
              <a:defRPr spc="-1">
                <a:solidFill>
                  <a:srgbClr val="FF3399"/>
                </a:solidFill>
              </a:defRPr>
            </a:pPr>
            <a:r>
              <a:rPr sz="1634"/>
              <a:t>T</a:t>
            </a:r>
            <a:r>
              <a:rPr sz="1634" baseline="-25000"/>
              <a:t>k</a:t>
            </a:r>
            <a:r>
              <a:rPr sz="1634"/>
              <a:t> ~ 100 K</a:t>
            </a:r>
          </a:p>
          <a:p>
            <a:pPr>
              <a:defRPr spc="-1">
                <a:solidFill>
                  <a:srgbClr val="FF3399"/>
                </a:solidFill>
              </a:defRPr>
            </a:pPr>
            <a:r>
              <a:rPr sz="1634"/>
              <a:t>n (H</a:t>
            </a:r>
            <a:r>
              <a:rPr sz="1634" baseline="-25000"/>
              <a:t>2</a:t>
            </a:r>
            <a:r>
              <a:rPr sz="1634"/>
              <a:t>) ~ 10</a:t>
            </a:r>
            <a:r>
              <a:rPr sz="1634" baseline="30000"/>
              <a:t>5</a:t>
            </a:r>
            <a:r>
              <a:rPr sz="1634"/>
              <a:t> cm</a:t>
            </a:r>
            <a:r>
              <a:rPr sz="1634" baseline="30000"/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12188565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992</TotalTime>
  <Words>1177</Words>
  <Application>Microsoft Macintosh PowerPoint</Application>
  <PresentationFormat>On-screen Show (4:3)</PresentationFormat>
  <Paragraphs>218</Paragraphs>
  <Slides>45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Calibri</vt:lpstr>
      <vt:lpstr>Calibri Light</vt:lpstr>
      <vt:lpstr>CMSY10</vt:lpstr>
      <vt:lpstr>Helvetica</vt:lpstr>
      <vt:lpstr>Mangal</vt:lpstr>
      <vt:lpstr>Noto Sans CJK KR Bold</vt:lpstr>
      <vt:lpstr>Tahoma</vt:lpstr>
      <vt:lpstr>Wingdings</vt:lpstr>
      <vt:lpstr>맑은 고딕</vt:lpstr>
      <vt:lpstr>Arial</vt:lpstr>
      <vt:lpstr>Office Theme</vt:lpstr>
      <vt:lpstr>A study of the physical environments of evolved stars from the SiO and H2O masers</vt:lpstr>
      <vt:lpstr>A study of the physical environments of evolved stars from the SiO and H2O masers (using KVN)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Stellar masers show us their  </vt:lpstr>
      <vt:lpstr>Stellar masers show us their  </vt:lpstr>
      <vt:lpstr>KVN key science project (KSP)</vt:lpstr>
      <vt:lpstr>KVN key science project (KSP)</vt:lpstr>
      <vt:lpstr>PowerPoint Presentation</vt:lpstr>
      <vt:lpstr>PowerPoint Presentation</vt:lpstr>
      <vt:lpstr>PowerPoint Presentation</vt:lpstr>
      <vt:lpstr>PowerPoint Presentation</vt:lpstr>
      <vt:lpstr>Multi-frequency simultaneous observations of KVN</vt:lpstr>
      <vt:lpstr>Source Frequency Phase Referencing (SFPR)</vt:lpstr>
      <vt:lpstr>Introduction to KVN pipeline</vt:lpstr>
      <vt:lpstr>KVN results: IRC+10011 (WX Psc)</vt:lpstr>
      <vt:lpstr>KVN results: IK Tau</vt:lpstr>
      <vt:lpstr>KVN results: IK Tau</vt:lpstr>
      <vt:lpstr>KVN results: IK Tau</vt:lpstr>
      <vt:lpstr>KVN results: IK Tau</vt:lpstr>
      <vt:lpstr>KVN results: IK Tau</vt:lpstr>
      <vt:lpstr>KVN results: W Hya</vt:lpstr>
      <vt:lpstr>KVN results: W Hya</vt:lpstr>
      <vt:lpstr>KVN results: W Hya</vt:lpstr>
      <vt:lpstr>KVN results: W Hya</vt:lpstr>
      <vt:lpstr>KVN results: W Hya</vt:lpstr>
      <vt:lpstr>KVN results: VY CMa</vt:lpstr>
      <vt:lpstr>KVN results: VY CMa</vt:lpstr>
      <vt:lpstr>KVN results: VY CMa</vt:lpstr>
      <vt:lpstr>KVN results: VY CMa</vt:lpstr>
      <vt:lpstr>KVN results: VY CMa</vt:lpstr>
      <vt:lpstr>KVN results: VY CMa</vt:lpstr>
      <vt:lpstr>The results of multi-epoch observations</vt:lpstr>
      <vt:lpstr>PowerPoint Presentation</vt:lpstr>
      <vt:lpstr>PowerPoint Presentation</vt:lpstr>
      <vt:lpstr>PowerPoint Presentation</vt:lpstr>
      <vt:lpstr>PowerPoint Presentation</vt:lpstr>
      <vt:lpstr>Summary and future works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309</cp:revision>
  <dcterms:created xsi:type="dcterms:W3CDTF">2018-10-06T19:55:51Z</dcterms:created>
  <dcterms:modified xsi:type="dcterms:W3CDTF">2018-10-08T23:02:44Z</dcterms:modified>
</cp:coreProperties>
</file>